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Bebas Neue Cyrillic" panose="020B0604020202020204" charset="0"/>
      <p:regular r:id="rId12"/>
    </p:embeddedFont>
    <p:embeddedFont>
      <p:font typeface="Calibri" panose="020F0502020204030204" pitchFamily="34" charset="0"/>
      <p:regular r:id="rId13"/>
      <p:bold r:id="rId14"/>
      <p:italic r:id="rId15"/>
      <p:boldItalic r:id="rId16"/>
    </p:embeddedFont>
    <p:embeddedFont>
      <p:font typeface="Open Sans" panose="020B0604020202020204" charset="0"/>
      <p:regular r:id="rId17"/>
    </p:embeddedFont>
    <p:embeddedFont>
      <p:font typeface="Open Sans Bold" panose="020B0604020202020204" charset="0"/>
      <p:regular r:id="rId18"/>
    </p:embeddedFont>
    <p:embeddedFont>
      <p:font typeface="Open Sans Semi-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1028700"/>
            <a:chOff x="0" y="0"/>
            <a:chExt cx="4816593" cy="270933"/>
          </a:xfrm>
        </p:grpSpPr>
        <p:sp>
          <p:nvSpPr>
            <p:cNvPr id="4" name="Freeform 4"/>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2D2D2D"/>
            </a:solidFill>
          </p:spPr>
        </p:sp>
        <p:sp>
          <p:nvSpPr>
            <p:cNvPr id="5" name="TextBox 5"/>
            <p:cNvSpPr txBox="1"/>
            <p:nvPr/>
          </p:nvSpPr>
          <p:spPr>
            <a:xfrm>
              <a:off x="0" y="-38100"/>
              <a:ext cx="4816593" cy="3090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7293116" y="453800"/>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7293116" y="545903"/>
            <a:ext cx="397367" cy="28996"/>
            <a:chOff x="0" y="0"/>
            <a:chExt cx="128243" cy="9358"/>
          </a:xfrm>
        </p:grpSpPr>
        <p:sp>
          <p:nvSpPr>
            <p:cNvPr id="10" name="Freeform 10"/>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11" name="TextBox 11"/>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479107" y="350118"/>
            <a:ext cx="368680" cy="290363"/>
          </a:xfrm>
          <a:custGeom>
            <a:avLst/>
            <a:gdLst/>
            <a:ahLst/>
            <a:cxnLst/>
            <a:rect l="l" t="t" r="r" b="b"/>
            <a:pathLst>
              <a:path w="368680" h="290363">
                <a:moveTo>
                  <a:pt x="0" y="0"/>
                </a:moveTo>
                <a:lnTo>
                  <a:pt x="368680" y="0"/>
                </a:lnTo>
                <a:lnTo>
                  <a:pt x="368680" y="290364"/>
                </a:lnTo>
                <a:lnTo>
                  <a:pt x="0" y="2903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7259300" y="9258300"/>
            <a:ext cx="1028700" cy="1028700"/>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2378797" y="1721472"/>
            <a:ext cx="775143" cy="775143"/>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67000"/>
                  </a:srgbClr>
                </a:gs>
                <a:gs pos="100000">
                  <a:srgbClr val="DBFF00">
                    <a:alpha val="67000"/>
                  </a:srgbClr>
                </a:gs>
              </a:gsLst>
              <a:lin ang="2700000"/>
            </a:gradFill>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2766368" y="2044429"/>
            <a:ext cx="13464232" cy="6506974"/>
          </a:xfrm>
          <a:prstGeom prst="rect">
            <a:avLst/>
          </a:prstGeom>
        </p:spPr>
        <p:txBody>
          <a:bodyPr wrap="square" lIns="0" tIns="0" rIns="0" bIns="0" rtlCol="0" anchor="t">
            <a:spAutoFit/>
          </a:bodyPr>
          <a:lstStyle/>
          <a:p>
            <a:pPr algn="l">
              <a:lnSpc>
                <a:spcPts val="12506"/>
              </a:lnSpc>
            </a:pPr>
            <a:r>
              <a:rPr lang="en-US" sz="11798" dirty="0">
                <a:solidFill>
                  <a:srgbClr val="FFFFFF"/>
                </a:solidFill>
                <a:latin typeface="Bebas Neue Cyrillic"/>
                <a:ea typeface="Bebas Neue Cyrillic"/>
                <a:cs typeface="Bebas Neue Cyrillic"/>
                <a:sym typeface="Bebas Neue Cyrillic"/>
              </a:rPr>
              <a:t>Spotify SQL Project and Query Optimization </a:t>
            </a:r>
          </a:p>
          <a:p>
            <a:pPr algn="l">
              <a:lnSpc>
                <a:spcPts val="12506"/>
              </a:lnSpc>
            </a:pPr>
            <a:r>
              <a:rPr lang="en-US" sz="5400" dirty="0">
                <a:solidFill>
                  <a:srgbClr val="FFFFFF"/>
                </a:solidFill>
                <a:latin typeface="Bebas Neue Cyrillic"/>
                <a:ea typeface="Bebas Neue Cyrillic"/>
                <a:cs typeface="Bebas Neue Cyrillic"/>
                <a:sym typeface="Bebas Neue Cyrillic"/>
              </a:rPr>
              <a:t>BY </a:t>
            </a:r>
            <a:r>
              <a:rPr lang="en-US" sz="5400" dirty="0" err="1">
                <a:solidFill>
                  <a:srgbClr val="FFFFFF"/>
                </a:solidFill>
                <a:latin typeface="Bebas Neue Cyrillic"/>
                <a:ea typeface="Bebas Neue Cyrillic"/>
                <a:cs typeface="Bebas Neue Cyrillic"/>
                <a:sym typeface="Bebas Neue Cyrillic"/>
              </a:rPr>
              <a:t>Somya</a:t>
            </a:r>
            <a:r>
              <a:rPr lang="en-US" sz="5400" dirty="0">
                <a:solidFill>
                  <a:srgbClr val="FFFFFF"/>
                </a:solidFill>
                <a:latin typeface="Bebas Neue Cyrillic"/>
                <a:ea typeface="Bebas Neue Cyrillic"/>
                <a:cs typeface="Bebas Neue Cyrillic"/>
                <a:sym typeface="Bebas Neue Cyrillic"/>
              </a:rPr>
              <a:t> Agrawal</a:t>
            </a:r>
          </a:p>
          <a:p>
            <a:pPr algn="l">
              <a:lnSpc>
                <a:spcPts val="14310"/>
              </a:lnSpc>
            </a:pPr>
            <a:endParaRPr lang="en-US" sz="11798" dirty="0">
              <a:solidFill>
                <a:srgbClr val="FFFFFF"/>
              </a:solidFill>
              <a:latin typeface="Bebas Neue Cyrillic"/>
              <a:ea typeface="Bebas Neue Cyrillic"/>
              <a:cs typeface="Bebas Neue Cyrillic"/>
              <a:sym typeface="Bebas Neue Cyrillic"/>
            </a:endParaRPr>
          </a:p>
        </p:txBody>
      </p:sp>
      <p:sp>
        <p:nvSpPr>
          <p:cNvPr id="20" name="AutoShape 20"/>
          <p:cNvSpPr/>
          <p:nvPr/>
        </p:nvSpPr>
        <p:spPr>
          <a:xfrm>
            <a:off x="2766368" y="6878657"/>
            <a:ext cx="15521632" cy="0"/>
          </a:xfrm>
          <a:prstGeom prst="line">
            <a:avLst/>
          </a:prstGeom>
          <a:ln w="38100" cap="flat">
            <a:gradFill>
              <a:gsLst>
                <a:gs pos="0">
                  <a:srgbClr val="00FFAB">
                    <a:alpha val="100000"/>
                  </a:srgbClr>
                </a:gs>
                <a:gs pos="100000">
                  <a:srgbClr val="DBFF00">
                    <a:alpha val="100000"/>
                  </a:srgbClr>
                </a:gs>
              </a:gsLst>
              <a:lin ang="2700000"/>
            </a:gradFill>
            <a:prstDash val="solid"/>
            <a:headEnd type="none" w="sm" len="sm"/>
            <a:tailEnd type="none" w="sm" len="sm"/>
          </a:ln>
        </p:spPr>
      </p:sp>
      <p:sp>
        <p:nvSpPr>
          <p:cNvPr id="21" name="Freeform 21"/>
          <p:cNvSpPr/>
          <p:nvPr/>
        </p:nvSpPr>
        <p:spPr>
          <a:xfrm>
            <a:off x="161184" y="171048"/>
            <a:ext cx="686603" cy="686603"/>
          </a:xfrm>
          <a:custGeom>
            <a:avLst/>
            <a:gdLst/>
            <a:ahLst/>
            <a:cxnLst/>
            <a:rect l="l" t="t" r="r" b="b"/>
            <a:pathLst>
              <a:path w="686603" h="686603">
                <a:moveTo>
                  <a:pt x="0" y="0"/>
                </a:moveTo>
                <a:lnTo>
                  <a:pt x="686603" y="0"/>
                </a:lnTo>
                <a:lnTo>
                  <a:pt x="686603" y="686604"/>
                </a:lnTo>
                <a:lnTo>
                  <a:pt x="0" y="686604"/>
                </a:lnTo>
                <a:lnTo>
                  <a:pt x="0" y="0"/>
                </a:lnTo>
                <a:close/>
              </a:path>
            </a:pathLst>
          </a:custGeom>
          <a:blipFill>
            <a:blip r:embed="rId5"/>
            <a:stretch>
              <a:fillRect/>
            </a:stretch>
          </a:blipFill>
        </p:spPr>
      </p:sp>
      <p:sp>
        <p:nvSpPr>
          <p:cNvPr id="22" name="Freeform 22"/>
          <p:cNvSpPr/>
          <p:nvPr/>
        </p:nvSpPr>
        <p:spPr>
          <a:xfrm>
            <a:off x="7212706" y="7144557"/>
            <a:ext cx="1466888" cy="1060257"/>
          </a:xfrm>
          <a:custGeom>
            <a:avLst/>
            <a:gdLst/>
            <a:ahLst/>
            <a:cxnLst/>
            <a:rect l="l" t="t" r="r" b="b"/>
            <a:pathLst>
              <a:path w="1466888" h="1060257">
                <a:moveTo>
                  <a:pt x="0" y="0"/>
                </a:moveTo>
                <a:lnTo>
                  <a:pt x="1466888" y="0"/>
                </a:lnTo>
                <a:lnTo>
                  <a:pt x="1466888" y="1060257"/>
                </a:lnTo>
                <a:lnTo>
                  <a:pt x="0" y="1060257"/>
                </a:lnTo>
                <a:lnTo>
                  <a:pt x="0" y="0"/>
                </a:lnTo>
                <a:close/>
              </a:path>
            </a:pathLst>
          </a:custGeom>
          <a:blipFill>
            <a:blip r:embed="rId6"/>
            <a:stretch>
              <a:fillRect l="-9725" t="-10821" r="-5866"/>
            </a:stretch>
          </a:blipFill>
        </p:spPr>
      </p:sp>
      <p:sp>
        <p:nvSpPr>
          <p:cNvPr id="23" name="TextBox 23"/>
          <p:cNvSpPr txBox="1"/>
          <p:nvPr/>
        </p:nvSpPr>
        <p:spPr>
          <a:xfrm>
            <a:off x="1063990" y="262890"/>
            <a:ext cx="1550287" cy="511811"/>
          </a:xfrm>
          <a:prstGeom prst="rect">
            <a:avLst/>
          </a:prstGeom>
        </p:spPr>
        <p:txBody>
          <a:bodyPr lIns="0" tIns="0" rIns="0" bIns="0" rtlCol="0" anchor="t">
            <a:spAutoFit/>
          </a:bodyPr>
          <a:lstStyle/>
          <a:p>
            <a:pPr algn="l">
              <a:lnSpc>
                <a:spcPts val="4339"/>
              </a:lnSpc>
              <a:spcBef>
                <a:spcPct val="0"/>
              </a:spcBef>
            </a:pPr>
            <a:r>
              <a:rPr lang="en-US" sz="3099" b="1">
                <a:solidFill>
                  <a:srgbClr val="1ED461"/>
                </a:solidFill>
                <a:latin typeface="Open Sans Bold"/>
                <a:ea typeface="Open Sans Bold"/>
                <a:cs typeface="Open Sans Bold"/>
                <a:sym typeface="Open Sans Bold"/>
              </a:rPr>
              <a:t>Spotify</a:t>
            </a:r>
          </a:p>
        </p:txBody>
      </p:sp>
      <p:sp>
        <p:nvSpPr>
          <p:cNvPr id="24" name="TextBox 24"/>
          <p:cNvSpPr txBox="1"/>
          <p:nvPr/>
        </p:nvSpPr>
        <p:spPr>
          <a:xfrm>
            <a:off x="15940842" y="405840"/>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25" name="TextBox 25"/>
          <p:cNvSpPr txBox="1"/>
          <p:nvPr/>
        </p:nvSpPr>
        <p:spPr>
          <a:xfrm>
            <a:off x="14385046" y="405840"/>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id="26" name="TextBox 26"/>
          <p:cNvSpPr txBox="1"/>
          <p:nvPr/>
        </p:nvSpPr>
        <p:spPr>
          <a:xfrm>
            <a:off x="13154289" y="405840"/>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id="27" name="TextBox 27"/>
          <p:cNvSpPr txBox="1"/>
          <p:nvPr/>
        </p:nvSpPr>
        <p:spPr>
          <a:xfrm>
            <a:off x="11898530" y="405840"/>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28" name="TextBox 28"/>
          <p:cNvSpPr txBox="1"/>
          <p:nvPr/>
        </p:nvSpPr>
        <p:spPr>
          <a:xfrm>
            <a:off x="17424916" y="9626320"/>
            <a:ext cx="697468" cy="264086"/>
          </a:xfrm>
          <a:prstGeom prst="rect">
            <a:avLst/>
          </a:prstGeom>
        </p:spPr>
        <p:txBody>
          <a:bodyPr lIns="0" tIns="0" rIns="0" bIns="0" rtlCol="0" anchor="t">
            <a:spAutoFit/>
          </a:bodyPr>
          <a:lstStyle/>
          <a:p>
            <a:pPr algn="ctr">
              <a:lnSpc>
                <a:spcPts val="2239"/>
              </a:lnSpc>
              <a:spcBef>
                <a:spcPct val="0"/>
              </a:spcBef>
            </a:pPr>
            <a:r>
              <a:rPr lang="en-US" sz="1599" b="1">
                <a:solidFill>
                  <a:srgbClr val="1F2020"/>
                </a:solidFill>
                <a:latin typeface="Open Sans Bold"/>
                <a:ea typeface="Open Sans Bold"/>
                <a:cs typeface="Open Sans Bold"/>
                <a:sym typeface="Open Sans Bold"/>
              </a:rPr>
              <a:t>01</a:t>
            </a:r>
          </a:p>
        </p:txBody>
      </p:sp>
      <p:sp>
        <p:nvSpPr>
          <p:cNvPr id="29" name="TextBox 29"/>
          <p:cNvSpPr txBox="1"/>
          <p:nvPr/>
        </p:nvSpPr>
        <p:spPr>
          <a:xfrm>
            <a:off x="2766368" y="7436098"/>
            <a:ext cx="6809182" cy="524799"/>
          </a:xfrm>
          <a:prstGeom prst="rect">
            <a:avLst/>
          </a:prstGeom>
        </p:spPr>
        <p:txBody>
          <a:bodyPr lIns="0" tIns="0" rIns="0" bIns="0" rtlCol="0" anchor="t">
            <a:spAutoFit/>
          </a:bodyPr>
          <a:lstStyle/>
          <a:p>
            <a:pPr algn="l">
              <a:lnSpc>
                <a:spcPts val="4030"/>
              </a:lnSpc>
            </a:pPr>
            <a:r>
              <a:rPr lang="en-US" sz="3801" dirty="0">
                <a:solidFill>
                  <a:srgbClr val="FFFFFF"/>
                </a:solidFill>
                <a:latin typeface="Open Sans"/>
                <a:ea typeface="Open Sans"/>
                <a:cs typeface="Open Sans"/>
                <a:sym typeface="Open Sans"/>
              </a:rPr>
              <a:t>Using PostgreSQL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0" y="0"/>
            <a:ext cx="18288000" cy="1028700"/>
            <a:chOff x="0" y="0"/>
            <a:chExt cx="4816593" cy="270933"/>
          </a:xfrm>
        </p:grpSpPr>
        <p:sp>
          <p:nvSpPr>
            <p:cNvPr id="4" name="Freeform 4"/>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2D2D2D"/>
            </a:solidFill>
          </p:spPr>
        </p:sp>
        <p:sp>
          <p:nvSpPr>
            <p:cNvPr id="5" name="TextBox 5"/>
            <p:cNvSpPr txBox="1"/>
            <p:nvPr/>
          </p:nvSpPr>
          <p:spPr>
            <a:xfrm>
              <a:off x="0" y="-38100"/>
              <a:ext cx="4816593" cy="309033"/>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7293116" y="453800"/>
            <a:ext cx="397367" cy="28996"/>
            <a:chOff x="0" y="0"/>
            <a:chExt cx="128243" cy="9358"/>
          </a:xfrm>
        </p:grpSpPr>
        <p:sp>
          <p:nvSpPr>
            <p:cNvPr id="7" name="Freeform 7"/>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8" name="TextBox 8"/>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7293116" y="545903"/>
            <a:ext cx="397367" cy="28996"/>
            <a:chOff x="0" y="0"/>
            <a:chExt cx="128243" cy="9358"/>
          </a:xfrm>
        </p:grpSpPr>
        <p:sp>
          <p:nvSpPr>
            <p:cNvPr id="10" name="Freeform 10"/>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11" name="TextBox 11"/>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479107" y="350118"/>
            <a:ext cx="368680" cy="290363"/>
          </a:xfrm>
          <a:custGeom>
            <a:avLst/>
            <a:gdLst/>
            <a:ahLst/>
            <a:cxnLst/>
            <a:rect l="l" t="t" r="r" b="b"/>
            <a:pathLst>
              <a:path w="368680" h="290363">
                <a:moveTo>
                  <a:pt x="0" y="0"/>
                </a:moveTo>
                <a:lnTo>
                  <a:pt x="368680" y="0"/>
                </a:lnTo>
                <a:lnTo>
                  <a:pt x="368680" y="290364"/>
                </a:lnTo>
                <a:lnTo>
                  <a:pt x="0" y="2903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3" name="Group 13"/>
          <p:cNvGrpSpPr/>
          <p:nvPr/>
        </p:nvGrpSpPr>
        <p:grpSpPr>
          <a:xfrm>
            <a:off x="17259300" y="9258300"/>
            <a:ext cx="1028700" cy="1028700"/>
            <a:chOff x="0" y="0"/>
            <a:chExt cx="812800" cy="812800"/>
          </a:xfrm>
        </p:grpSpPr>
        <p:sp>
          <p:nvSpPr>
            <p:cNvPr id="14" name="Freeform 14"/>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5" name="TextBox 15"/>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5940842" y="405840"/>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7" name="TextBox 17"/>
          <p:cNvSpPr txBox="1"/>
          <p:nvPr/>
        </p:nvSpPr>
        <p:spPr>
          <a:xfrm>
            <a:off x="14385046" y="405840"/>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id="18" name="TextBox 18"/>
          <p:cNvSpPr txBox="1"/>
          <p:nvPr/>
        </p:nvSpPr>
        <p:spPr>
          <a:xfrm>
            <a:off x="13154289" y="405840"/>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id="19" name="TextBox 19"/>
          <p:cNvSpPr txBox="1"/>
          <p:nvPr/>
        </p:nvSpPr>
        <p:spPr>
          <a:xfrm>
            <a:off x="11898530" y="405840"/>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20" name="TextBox 20"/>
          <p:cNvSpPr txBox="1"/>
          <p:nvPr/>
        </p:nvSpPr>
        <p:spPr>
          <a:xfrm>
            <a:off x="17424916" y="9626320"/>
            <a:ext cx="697468" cy="264086"/>
          </a:xfrm>
          <a:prstGeom prst="rect">
            <a:avLst/>
          </a:prstGeom>
        </p:spPr>
        <p:txBody>
          <a:bodyPr lIns="0" tIns="0" rIns="0" bIns="0" rtlCol="0" anchor="t">
            <a:spAutoFit/>
          </a:bodyPr>
          <a:lstStyle/>
          <a:p>
            <a:pPr algn="ctr">
              <a:lnSpc>
                <a:spcPts val="2239"/>
              </a:lnSpc>
              <a:spcBef>
                <a:spcPct val="0"/>
              </a:spcBef>
            </a:pPr>
            <a:r>
              <a:rPr lang="en-US" sz="1599" b="1">
                <a:solidFill>
                  <a:srgbClr val="1F2020"/>
                </a:solidFill>
                <a:latin typeface="Open Sans Bold"/>
                <a:ea typeface="Open Sans Bold"/>
                <a:cs typeface="Open Sans Bold"/>
                <a:sym typeface="Open Sans Bold"/>
              </a:rPr>
              <a:t>10</a:t>
            </a:r>
          </a:p>
        </p:txBody>
      </p:sp>
      <p:sp>
        <p:nvSpPr>
          <p:cNvPr id="21" name="TextBox 21"/>
          <p:cNvSpPr txBox="1"/>
          <p:nvPr/>
        </p:nvSpPr>
        <p:spPr>
          <a:xfrm>
            <a:off x="4299434" y="2671404"/>
            <a:ext cx="9689133" cy="3145294"/>
          </a:xfrm>
          <a:prstGeom prst="rect">
            <a:avLst/>
          </a:prstGeom>
        </p:spPr>
        <p:txBody>
          <a:bodyPr lIns="0" tIns="0" rIns="0" bIns="0" rtlCol="0" anchor="t">
            <a:spAutoFit/>
          </a:bodyPr>
          <a:lstStyle/>
          <a:p>
            <a:pPr algn="ctr">
              <a:lnSpc>
                <a:spcPts val="25608"/>
              </a:lnSpc>
              <a:spcBef>
                <a:spcPct val="0"/>
              </a:spcBef>
            </a:pPr>
            <a:r>
              <a:rPr lang="en-US" sz="18291">
                <a:solidFill>
                  <a:srgbClr val="FFFFFF"/>
                </a:solidFill>
                <a:latin typeface="Bebas Neue Cyrillic"/>
                <a:ea typeface="Bebas Neue Cyrillic"/>
                <a:cs typeface="Bebas Neue Cyrillic"/>
                <a:sym typeface="Bebas Neue Cyrillic"/>
              </a:rPr>
              <a:t>Thank You</a:t>
            </a:r>
          </a:p>
        </p:txBody>
      </p:sp>
      <p:grpSp>
        <p:nvGrpSpPr>
          <p:cNvPr id="22" name="Group 22"/>
          <p:cNvGrpSpPr/>
          <p:nvPr/>
        </p:nvGrpSpPr>
        <p:grpSpPr>
          <a:xfrm>
            <a:off x="4720210" y="3094620"/>
            <a:ext cx="519194" cy="519194"/>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4" name="TextBox 2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5" name="AutoShape 25"/>
          <p:cNvSpPr/>
          <p:nvPr/>
        </p:nvSpPr>
        <p:spPr>
          <a:xfrm>
            <a:off x="5285374" y="5930998"/>
            <a:ext cx="7717253" cy="0"/>
          </a:xfrm>
          <a:prstGeom prst="line">
            <a:avLst/>
          </a:prstGeom>
          <a:ln w="38100" cap="flat">
            <a:gradFill>
              <a:gsLst>
                <a:gs pos="0">
                  <a:srgbClr val="00FFAB">
                    <a:alpha val="100000"/>
                  </a:srgbClr>
                </a:gs>
                <a:gs pos="100000">
                  <a:srgbClr val="DBFF00">
                    <a:alpha val="100000"/>
                  </a:srgbClr>
                </a:gs>
              </a:gsLst>
              <a:lin ang="2700000"/>
            </a:gradFill>
            <a:prstDash val="solid"/>
            <a:headEnd type="none" w="sm" len="sm"/>
            <a:tailEnd type="none" w="sm" len="sm"/>
          </a:ln>
        </p:spPr>
      </p:sp>
      <p:sp>
        <p:nvSpPr>
          <p:cNvPr id="26" name="TextBox 26"/>
          <p:cNvSpPr txBox="1"/>
          <p:nvPr/>
        </p:nvSpPr>
        <p:spPr>
          <a:xfrm>
            <a:off x="1063990" y="262890"/>
            <a:ext cx="1550287" cy="511811"/>
          </a:xfrm>
          <a:prstGeom prst="rect">
            <a:avLst/>
          </a:prstGeom>
        </p:spPr>
        <p:txBody>
          <a:bodyPr lIns="0" tIns="0" rIns="0" bIns="0" rtlCol="0" anchor="t">
            <a:spAutoFit/>
          </a:bodyPr>
          <a:lstStyle/>
          <a:p>
            <a:pPr algn="l">
              <a:lnSpc>
                <a:spcPts val="4339"/>
              </a:lnSpc>
              <a:spcBef>
                <a:spcPct val="0"/>
              </a:spcBef>
            </a:pPr>
            <a:r>
              <a:rPr lang="en-US" sz="3099" b="1">
                <a:solidFill>
                  <a:srgbClr val="1ED461"/>
                </a:solidFill>
                <a:latin typeface="Open Sans Bold"/>
                <a:ea typeface="Open Sans Bold"/>
                <a:cs typeface="Open Sans Bold"/>
                <a:sym typeface="Open Sans Bold"/>
              </a:rPr>
              <a:t>Spotify</a:t>
            </a:r>
          </a:p>
        </p:txBody>
      </p:sp>
      <p:sp>
        <p:nvSpPr>
          <p:cNvPr id="27" name="Freeform 27"/>
          <p:cNvSpPr/>
          <p:nvPr/>
        </p:nvSpPr>
        <p:spPr>
          <a:xfrm>
            <a:off x="161184" y="171048"/>
            <a:ext cx="686603" cy="686603"/>
          </a:xfrm>
          <a:custGeom>
            <a:avLst/>
            <a:gdLst/>
            <a:ahLst/>
            <a:cxnLst/>
            <a:rect l="l" t="t" r="r" b="b"/>
            <a:pathLst>
              <a:path w="686603" h="686603">
                <a:moveTo>
                  <a:pt x="0" y="0"/>
                </a:moveTo>
                <a:lnTo>
                  <a:pt x="686603" y="0"/>
                </a:lnTo>
                <a:lnTo>
                  <a:pt x="686603" y="686604"/>
                </a:lnTo>
                <a:lnTo>
                  <a:pt x="0" y="686604"/>
                </a:lnTo>
                <a:lnTo>
                  <a:pt x="0" y="0"/>
                </a:lnTo>
                <a:close/>
              </a:path>
            </a:pathLst>
          </a:custGeom>
          <a:blipFill>
            <a:blip r:embed="rId5"/>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202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
            <a:chOff x="0" y="0"/>
            <a:chExt cx="4816593" cy="270933"/>
          </a:xfrm>
        </p:grpSpPr>
        <p:sp>
          <p:nvSpPr>
            <p:cNvPr id="3" name="Freeform 3"/>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2D2D2D"/>
            </a:solidFill>
          </p:spPr>
        </p:sp>
        <p:sp>
          <p:nvSpPr>
            <p:cNvPr id="4" name="TextBox 4"/>
            <p:cNvSpPr txBox="1"/>
            <p:nvPr/>
          </p:nvSpPr>
          <p:spPr>
            <a:xfrm>
              <a:off x="0" y="-38100"/>
              <a:ext cx="4816593"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293116" y="453800"/>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293116" y="545903"/>
            <a:ext cx="397367" cy="28996"/>
            <a:chOff x="0" y="0"/>
            <a:chExt cx="128243" cy="9358"/>
          </a:xfrm>
        </p:grpSpPr>
        <p:sp>
          <p:nvSpPr>
            <p:cNvPr id="9" name="Freeform 9"/>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10" name="TextBox 10"/>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479107" y="350118"/>
            <a:ext cx="368680" cy="290363"/>
          </a:xfrm>
          <a:custGeom>
            <a:avLst/>
            <a:gdLst/>
            <a:ahLst/>
            <a:cxnLst/>
            <a:rect l="l" t="t" r="r" b="b"/>
            <a:pathLst>
              <a:path w="368680" h="290363">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7259300" y="9258300"/>
            <a:ext cx="1028700" cy="10287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8148819" y="6172200"/>
            <a:ext cx="1990363" cy="4114800"/>
            <a:chOff x="0" y="0"/>
            <a:chExt cx="812800" cy="1680352"/>
          </a:xfrm>
        </p:grpSpPr>
        <p:sp>
          <p:nvSpPr>
            <p:cNvPr id="16" name="Freeform 16"/>
            <p:cNvSpPr/>
            <p:nvPr/>
          </p:nvSpPr>
          <p:spPr>
            <a:xfrm>
              <a:off x="0" y="0"/>
              <a:ext cx="812800" cy="1680352"/>
            </a:xfrm>
            <a:custGeom>
              <a:avLst/>
              <a:gdLst/>
              <a:ahLst/>
              <a:cxnLst/>
              <a:rect l="l" t="t" r="r" b="b"/>
              <a:pathLst>
                <a:path w="812800" h="1680352">
                  <a:moveTo>
                    <a:pt x="0" y="0"/>
                  </a:moveTo>
                  <a:lnTo>
                    <a:pt x="812800" y="0"/>
                  </a:lnTo>
                  <a:lnTo>
                    <a:pt x="812800" y="1680352"/>
                  </a:lnTo>
                  <a:lnTo>
                    <a:pt x="0" y="1680352"/>
                  </a:lnTo>
                  <a:close/>
                </a:path>
              </a:pathLst>
            </a:custGeom>
            <a:gradFill rotWithShape="1">
              <a:gsLst>
                <a:gs pos="0">
                  <a:srgbClr val="00FFAB">
                    <a:alpha val="100000"/>
                  </a:srgbClr>
                </a:gs>
                <a:gs pos="100000">
                  <a:srgbClr val="DBFF00">
                    <a:alpha val="100000"/>
                  </a:srgbClr>
                </a:gs>
              </a:gsLst>
              <a:lin ang="2700000"/>
            </a:gradFill>
          </p:spPr>
        </p:sp>
        <p:sp>
          <p:nvSpPr>
            <p:cNvPr id="17" name="TextBox 17"/>
            <p:cNvSpPr txBox="1"/>
            <p:nvPr/>
          </p:nvSpPr>
          <p:spPr>
            <a:xfrm>
              <a:off x="0" y="-38100"/>
              <a:ext cx="812800" cy="1718452"/>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967560" y="2557451"/>
            <a:ext cx="4267935" cy="1193801"/>
          </a:xfrm>
          <a:prstGeom prst="rect">
            <a:avLst/>
          </a:prstGeom>
        </p:spPr>
        <p:txBody>
          <a:bodyPr lIns="0" tIns="0" rIns="0" bIns="0" rtlCol="0" anchor="t">
            <a:spAutoFit/>
          </a:bodyPr>
          <a:lstStyle/>
          <a:p>
            <a:pPr algn="l">
              <a:lnSpc>
                <a:spcPts val="9799"/>
              </a:lnSpc>
              <a:spcBef>
                <a:spcPct val="0"/>
              </a:spcBef>
            </a:pPr>
            <a:r>
              <a:rPr lang="en-US" sz="6999">
                <a:solidFill>
                  <a:srgbClr val="FFFFFF"/>
                </a:solidFill>
                <a:latin typeface="Bebas Neue Cyrillic"/>
                <a:ea typeface="Bebas Neue Cyrillic"/>
                <a:cs typeface="Bebas Neue Cyrillic"/>
                <a:sym typeface="Bebas Neue Cyrillic"/>
              </a:rPr>
              <a:t>OVERVIEW</a:t>
            </a:r>
          </a:p>
        </p:txBody>
      </p:sp>
      <p:grpSp>
        <p:nvGrpSpPr>
          <p:cNvPr id="19" name="Group 19"/>
          <p:cNvGrpSpPr/>
          <p:nvPr/>
        </p:nvGrpSpPr>
        <p:grpSpPr>
          <a:xfrm>
            <a:off x="5641891" y="2467513"/>
            <a:ext cx="351325" cy="351325"/>
            <a:chOff x="0" y="0"/>
            <a:chExt cx="812800" cy="812800"/>
          </a:xfrm>
        </p:grpSpPr>
        <p:sp>
          <p:nvSpPr>
            <p:cNvPr id="20" name="Freeform 2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161184" y="171048"/>
            <a:ext cx="686603" cy="686603"/>
          </a:xfrm>
          <a:custGeom>
            <a:avLst/>
            <a:gdLst/>
            <a:ahLst/>
            <a:cxnLst/>
            <a:rect l="l" t="t" r="r" b="b"/>
            <a:pathLst>
              <a:path w="686603" h="686603">
                <a:moveTo>
                  <a:pt x="0" y="0"/>
                </a:moveTo>
                <a:lnTo>
                  <a:pt x="686603" y="0"/>
                </a:lnTo>
                <a:lnTo>
                  <a:pt x="686603" y="686604"/>
                </a:lnTo>
                <a:lnTo>
                  <a:pt x="0" y="686604"/>
                </a:lnTo>
                <a:lnTo>
                  <a:pt x="0" y="0"/>
                </a:lnTo>
                <a:close/>
              </a:path>
            </a:pathLst>
          </a:custGeom>
          <a:blipFill>
            <a:blip r:embed="rId4"/>
            <a:stretch>
              <a:fillRect/>
            </a:stretch>
          </a:blipFill>
        </p:spPr>
      </p:sp>
      <p:sp>
        <p:nvSpPr>
          <p:cNvPr id="23" name="Freeform 23"/>
          <p:cNvSpPr/>
          <p:nvPr/>
        </p:nvSpPr>
        <p:spPr>
          <a:xfrm>
            <a:off x="12303410" y="1028700"/>
            <a:ext cx="4110897" cy="9199750"/>
          </a:xfrm>
          <a:custGeom>
            <a:avLst/>
            <a:gdLst/>
            <a:ahLst/>
            <a:cxnLst/>
            <a:rect l="l" t="t" r="r" b="b"/>
            <a:pathLst>
              <a:path w="4110897" h="9199750">
                <a:moveTo>
                  <a:pt x="0" y="0"/>
                </a:moveTo>
                <a:lnTo>
                  <a:pt x="4110897" y="0"/>
                </a:lnTo>
                <a:lnTo>
                  <a:pt x="4110897" y="9199750"/>
                </a:lnTo>
                <a:lnTo>
                  <a:pt x="0" y="9199750"/>
                </a:lnTo>
                <a:lnTo>
                  <a:pt x="0" y="0"/>
                </a:lnTo>
                <a:close/>
              </a:path>
            </a:pathLst>
          </a:custGeom>
          <a:blipFill>
            <a:blip r:embed="rId5"/>
            <a:stretch>
              <a:fillRect r="-3699"/>
            </a:stretch>
          </a:blipFill>
        </p:spPr>
      </p:sp>
      <p:sp>
        <p:nvSpPr>
          <p:cNvPr id="24" name="TextBox 24"/>
          <p:cNvSpPr txBox="1"/>
          <p:nvPr/>
        </p:nvSpPr>
        <p:spPr>
          <a:xfrm>
            <a:off x="15940842" y="405840"/>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25" name="TextBox 25"/>
          <p:cNvSpPr txBox="1"/>
          <p:nvPr/>
        </p:nvSpPr>
        <p:spPr>
          <a:xfrm>
            <a:off x="14385046" y="405840"/>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id="26" name="TextBox 26"/>
          <p:cNvSpPr txBox="1"/>
          <p:nvPr/>
        </p:nvSpPr>
        <p:spPr>
          <a:xfrm>
            <a:off x="13154289" y="405840"/>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id="27" name="TextBox 27"/>
          <p:cNvSpPr txBox="1"/>
          <p:nvPr/>
        </p:nvSpPr>
        <p:spPr>
          <a:xfrm>
            <a:off x="11898530" y="405840"/>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28" name="TextBox 28"/>
          <p:cNvSpPr txBox="1"/>
          <p:nvPr/>
        </p:nvSpPr>
        <p:spPr>
          <a:xfrm>
            <a:off x="17424916" y="9626320"/>
            <a:ext cx="697468" cy="264086"/>
          </a:xfrm>
          <a:prstGeom prst="rect">
            <a:avLst/>
          </a:prstGeom>
        </p:spPr>
        <p:txBody>
          <a:bodyPr lIns="0" tIns="0" rIns="0" bIns="0" rtlCol="0" anchor="t">
            <a:spAutoFit/>
          </a:bodyPr>
          <a:lstStyle/>
          <a:p>
            <a:pPr algn="ctr">
              <a:lnSpc>
                <a:spcPts val="2239"/>
              </a:lnSpc>
              <a:spcBef>
                <a:spcPct val="0"/>
              </a:spcBef>
            </a:pPr>
            <a:r>
              <a:rPr lang="en-US" sz="1599" b="1">
                <a:solidFill>
                  <a:srgbClr val="1F2020"/>
                </a:solidFill>
                <a:latin typeface="Open Sans Bold"/>
                <a:ea typeface="Open Sans Bold"/>
                <a:cs typeface="Open Sans Bold"/>
                <a:sym typeface="Open Sans Bold"/>
              </a:rPr>
              <a:t>02</a:t>
            </a:r>
          </a:p>
        </p:txBody>
      </p:sp>
      <p:sp>
        <p:nvSpPr>
          <p:cNvPr id="29" name="TextBox 29"/>
          <p:cNvSpPr txBox="1"/>
          <p:nvPr/>
        </p:nvSpPr>
        <p:spPr>
          <a:xfrm>
            <a:off x="1967560" y="3930099"/>
            <a:ext cx="4919131" cy="4244722"/>
          </a:xfrm>
          <a:prstGeom prst="rect">
            <a:avLst/>
          </a:prstGeom>
        </p:spPr>
        <p:txBody>
          <a:bodyPr lIns="0" tIns="0" rIns="0" bIns="0" rtlCol="0" anchor="t">
            <a:spAutoFit/>
          </a:bodyPr>
          <a:lstStyle/>
          <a:p>
            <a:pPr algn="l">
              <a:lnSpc>
                <a:spcPts val="3416"/>
              </a:lnSpc>
            </a:pPr>
            <a:r>
              <a:rPr lang="en-US" sz="1699">
                <a:solidFill>
                  <a:srgbClr val="FFFFFF"/>
                </a:solidFill>
                <a:latin typeface="Open Sans"/>
                <a:ea typeface="Open Sans"/>
                <a:cs typeface="Open Sans"/>
                <a:sym typeface="Open Sans"/>
              </a:rPr>
              <a:t>This project involves analyzing a Spotify dataset with various attributes about tracks, albums, and artists using </a:t>
            </a:r>
            <a:r>
              <a:rPr lang="en-US" sz="1699" b="1">
                <a:solidFill>
                  <a:srgbClr val="FFFFFF"/>
                </a:solidFill>
                <a:latin typeface="Open Sans Bold"/>
                <a:ea typeface="Open Sans Bold"/>
                <a:cs typeface="Open Sans Bold"/>
                <a:sym typeface="Open Sans Bold"/>
              </a:rPr>
              <a:t>SQL</a:t>
            </a:r>
            <a:r>
              <a:rPr lang="en-US" sz="1699">
                <a:solidFill>
                  <a:srgbClr val="FFFFFF"/>
                </a:solidFill>
                <a:latin typeface="Open Sans"/>
                <a:ea typeface="Open Sans"/>
                <a:cs typeface="Open Sans"/>
                <a:sym typeface="Open Sans"/>
              </a:rPr>
              <a:t>. It covers an end-to-end process of normalizing a denormalized dataset, performing SQL queries of varying complexity (easy, medium, and advanced), and optimizing query performance. The primary goals of the project are to practice advanced SQL skills and generate valuable insights from the dataset.</a:t>
            </a:r>
          </a:p>
          <a:p>
            <a:pPr algn="l">
              <a:lnSpc>
                <a:spcPts val="3416"/>
              </a:lnSpc>
            </a:pPr>
            <a:endParaRPr lang="en-US" sz="1699">
              <a:solidFill>
                <a:srgbClr val="FFFFFF"/>
              </a:solidFill>
              <a:latin typeface="Open Sans"/>
              <a:ea typeface="Open Sans"/>
              <a:cs typeface="Open Sans"/>
              <a:sym typeface="Open Sans"/>
            </a:endParaRPr>
          </a:p>
        </p:txBody>
      </p:sp>
      <p:sp>
        <p:nvSpPr>
          <p:cNvPr id="30" name="TextBox 30"/>
          <p:cNvSpPr txBox="1"/>
          <p:nvPr/>
        </p:nvSpPr>
        <p:spPr>
          <a:xfrm>
            <a:off x="1028700" y="266185"/>
            <a:ext cx="1550287" cy="511811"/>
          </a:xfrm>
          <a:prstGeom prst="rect">
            <a:avLst/>
          </a:prstGeom>
        </p:spPr>
        <p:txBody>
          <a:bodyPr lIns="0" tIns="0" rIns="0" bIns="0" rtlCol="0" anchor="t">
            <a:spAutoFit/>
          </a:bodyPr>
          <a:lstStyle/>
          <a:p>
            <a:pPr algn="l">
              <a:lnSpc>
                <a:spcPts val="4339"/>
              </a:lnSpc>
              <a:spcBef>
                <a:spcPct val="0"/>
              </a:spcBef>
            </a:pPr>
            <a:r>
              <a:rPr lang="en-US" sz="3099" b="1">
                <a:solidFill>
                  <a:srgbClr val="1ED461"/>
                </a:solidFill>
                <a:latin typeface="Open Sans Bold"/>
                <a:ea typeface="Open Sans Bold"/>
                <a:cs typeface="Open Sans Bold"/>
                <a:sym typeface="Open Sans Bold"/>
              </a:rPr>
              <a:t>Spotify</a:t>
            </a:r>
          </a:p>
        </p:txBody>
      </p:sp>
      <p:sp>
        <p:nvSpPr>
          <p:cNvPr id="31" name="TextBox 31"/>
          <p:cNvSpPr txBox="1"/>
          <p:nvPr/>
        </p:nvSpPr>
        <p:spPr>
          <a:xfrm>
            <a:off x="10989052" y="2020186"/>
            <a:ext cx="463738" cy="7054853"/>
          </a:xfrm>
          <a:prstGeom prst="rect">
            <a:avLst/>
          </a:prstGeom>
        </p:spPr>
        <p:txBody>
          <a:bodyPr lIns="0" tIns="0" rIns="0" bIns="0" rtlCol="0" anchor="t">
            <a:spAutoFit/>
          </a:bodyPr>
          <a:lstStyle/>
          <a:p>
            <a:pPr algn="l">
              <a:lnSpc>
                <a:spcPts val="11199"/>
              </a:lnSpc>
              <a:spcBef>
                <a:spcPct val="0"/>
              </a:spcBef>
            </a:pPr>
            <a:r>
              <a:rPr lang="en-US" sz="7999">
                <a:solidFill>
                  <a:srgbClr val="FFFFFF"/>
                </a:solidFill>
                <a:latin typeface="Bebas Neue Cyrillic"/>
                <a:ea typeface="Bebas Neue Cyrillic"/>
                <a:cs typeface="Bebas Neue Cyrillic"/>
                <a:sym typeface="Bebas Neue Cyrillic"/>
              </a:rPr>
              <a:t>QUERY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F202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
            <a:chOff x="0" y="0"/>
            <a:chExt cx="4816593" cy="270933"/>
          </a:xfrm>
        </p:grpSpPr>
        <p:sp>
          <p:nvSpPr>
            <p:cNvPr id="3" name="Freeform 3"/>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2D2D2D"/>
            </a:solidFill>
          </p:spPr>
        </p:sp>
        <p:sp>
          <p:nvSpPr>
            <p:cNvPr id="4" name="TextBox 4"/>
            <p:cNvSpPr txBox="1"/>
            <p:nvPr/>
          </p:nvSpPr>
          <p:spPr>
            <a:xfrm>
              <a:off x="0" y="-38100"/>
              <a:ext cx="4816593"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293116" y="453800"/>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293116" y="545903"/>
            <a:ext cx="397367" cy="28996"/>
            <a:chOff x="0" y="0"/>
            <a:chExt cx="128243" cy="9358"/>
          </a:xfrm>
        </p:grpSpPr>
        <p:sp>
          <p:nvSpPr>
            <p:cNvPr id="9" name="Freeform 9"/>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10" name="TextBox 10"/>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479107" y="350118"/>
            <a:ext cx="368680" cy="290363"/>
          </a:xfrm>
          <a:custGeom>
            <a:avLst/>
            <a:gdLst/>
            <a:ahLst/>
            <a:cxnLst/>
            <a:rect l="l" t="t" r="r" b="b"/>
            <a:pathLst>
              <a:path w="368680" h="290363">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7259300" y="9258300"/>
            <a:ext cx="1028700" cy="10287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5940842" y="405840"/>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6" name="TextBox 16"/>
          <p:cNvSpPr txBox="1"/>
          <p:nvPr/>
        </p:nvSpPr>
        <p:spPr>
          <a:xfrm>
            <a:off x="14385046" y="405840"/>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id="17" name="TextBox 17"/>
          <p:cNvSpPr txBox="1"/>
          <p:nvPr/>
        </p:nvSpPr>
        <p:spPr>
          <a:xfrm>
            <a:off x="13154289" y="405840"/>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id="18" name="TextBox 18"/>
          <p:cNvSpPr txBox="1"/>
          <p:nvPr/>
        </p:nvSpPr>
        <p:spPr>
          <a:xfrm>
            <a:off x="11898530" y="405840"/>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19" name="TextBox 19"/>
          <p:cNvSpPr txBox="1"/>
          <p:nvPr/>
        </p:nvSpPr>
        <p:spPr>
          <a:xfrm>
            <a:off x="17424916" y="9626320"/>
            <a:ext cx="697468" cy="264086"/>
          </a:xfrm>
          <a:prstGeom prst="rect">
            <a:avLst/>
          </a:prstGeom>
        </p:spPr>
        <p:txBody>
          <a:bodyPr lIns="0" tIns="0" rIns="0" bIns="0" rtlCol="0" anchor="t">
            <a:spAutoFit/>
          </a:bodyPr>
          <a:lstStyle/>
          <a:p>
            <a:pPr algn="ctr">
              <a:lnSpc>
                <a:spcPts val="2239"/>
              </a:lnSpc>
              <a:spcBef>
                <a:spcPct val="0"/>
              </a:spcBef>
            </a:pPr>
            <a:r>
              <a:rPr lang="en-US" sz="1599" b="1">
                <a:solidFill>
                  <a:srgbClr val="1F2020"/>
                </a:solidFill>
                <a:latin typeface="Open Sans Bold"/>
                <a:ea typeface="Open Sans Bold"/>
                <a:cs typeface="Open Sans Bold"/>
                <a:sym typeface="Open Sans Bold"/>
              </a:rPr>
              <a:t>03</a:t>
            </a:r>
          </a:p>
        </p:txBody>
      </p:sp>
      <p:grpSp>
        <p:nvGrpSpPr>
          <p:cNvPr id="20" name="Group 20"/>
          <p:cNvGrpSpPr/>
          <p:nvPr/>
        </p:nvGrpSpPr>
        <p:grpSpPr>
          <a:xfrm rot="-5400000">
            <a:off x="15754663" y="3605345"/>
            <a:ext cx="1990363" cy="3076311"/>
            <a:chOff x="0" y="0"/>
            <a:chExt cx="812800" cy="1256266"/>
          </a:xfrm>
        </p:grpSpPr>
        <p:sp>
          <p:nvSpPr>
            <p:cNvPr id="21" name="Freeform 21"/>
            <p:cNvSpPr/>
            <p:nvPr/>
          </p:nvSpPr>
          <p:spPr>
            <a:xfrm>
              <a:off x="0" y="0"/>
              <a:ext cx="812800" cy="1256266"/>
            </a:xfrm>
            <a:custGeom>
              <a:avLst/>
              <a:gdLst/>
              <a:ahLst/>
              <a:cxnLst/>
              <a:rect l="l" t="t" r="r" b="b"/>
              <a:pathLst>
                <a:path w="812800" h="1256266">
                  <a:moveTo>
                    <a:pt x="0" y="0"/>
                  </a:moveTo>
                  <a:lnTo>
                    <a:pt x="812800" y="0"/>
                  </a:lnTo>
                  <a:lnTo>
                    <a:pt x="812800" y="1256266"/>
                  </a:lnTo>
                  <a:lnTo>
                    <a:pt x="0" y="1256266"/>
                  </a:lnTo>
                  <a:close/>
                </a:path>
              </a:pathLst>
            </a:custGeom>
            <a:gradFill rotWithShape="1">
              <a:gsLst>
                <a:gs pos="0">
                  <a:srgbClr val="00FFAB">
                    <a:alpha val="100000"/>
                  </a:srgbClr>
                </a:gs>
                <a:gs pos="100000">
                  <a:srgbClr val="DBFF00">
                    <a:alpha val="100000"/>
                  </a:srgbClr>
                </a:gs>
              </a:gsLst>
              <a:lin ang="2700000"/>
            </a:gradFill>
          </p:spPr>
        </p:sp>
        <p:sp>
          <p:nvSpPr>
            <p:cNvPr id="22" name="TextBox 22"/>
            <p:cNvSpPr txBox="1"/>
            <p:nvPr/>
          </p:nvSpPr>
          <p:spPr>
            <a:xfrm>
              <a:off x="0" y="-38100"/>
              <a:ext cx="812800" cy="1294366"/>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028700" y="1540605"/>
            <a:ext cx="4656129" cy="2432051"/>
          </a:xfrm>
          <a:prstGeom prst="rect">
            <a:avLst/>
          </a:prstGeom>
        </p:spPr>
        <p:txBody>
          <a:bodyPr lIns="0" tIns="0" rIns="0" bIns="0" rtlCol="0" anchor="t">
            <a:spAutoFit/>
          </a:bodyPr>
          <a:lstStyle/>
          <a:p>
            <a:pPr algn="l">
              <a:lnSpc>
                <a:spcPts val="9799"/>
              </a:lnSpc>
            </a:pPr>
            <a:r>
              <a:rPr lang="en-US" sz="6999">
                <a:solidFill>
                  <a:srgbClr val="FFFFFF"/>
                </a:solidFill>
                <a:latin typeface="Bebas Neue Cyrillic"/>
                <a:ea typeface="Bebas Neue Cyrillic"/>
                <a:cs typeface="Bebas Neue Cyrillic"/>
                <a:sym typeface="Bebas Neue Cyrillic"/>
              </a:rPr>
              <a:t>Project Steps</a:t>
            </a:r>
          </a:p>
          <a:p>
            <a:pPr algn="l">
              <a:lnSpc>
                <a:spcPts val="9799"/>
              </a:lnSpc>
              <a:spcBef>
                <a:spcPct val="0"/>
              </a:spcBef>
            </a:pPr>
            <a:endParaRPr lang="en-US" sz="6999">
              <a:solidFill>
                <a:srgbClr val="FFFFFF"/>
              </a:solidFill>
              <a:latin typeface="Bebas Neue Cyrillic"/>
              <a:ea typeface="Bebas Neue Cyrillic"/>
              <a:cs typeface="Bebas Neue Cyrillic"/>
              <a:sym typeface="Bebas Neue Cyrillic"/>
            </a:endParaRPr>
          </a:p>
        </p:txBody>
      </p:sp>
      <p:grpSp>
        <p:nvGrpSpPr>
          <p:cNvPr id="24" name="Group 24"/>
          <p:cNvGrpSpPr/>
          <p:nvPr/>
        </p:nvGrpSpPr>
        <p:grpSpPr>
          <a:xfrm>
            <a:off x="5333504" y="1498293"/>
            <a:ext cx="351325" cy="351325"/>
            <a:chOff x="0" y="0"/>
            <a:chExt cx="812800" cy="812800"/>
          </a:xfrm>
        </p:grpSpPr>
        <p:sp>
          <p:nvSpPr>
            <p:cNvPr id="25" name="Freeform 2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6" name="TextBox 2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063990" y="2775681"/>
            <a:ext cx="13658846" cy="8722487"/>
          </a:xfrm>
          <a:prstGeom prst="rect">
            <a:avLst/>
          </a:prstGeom>
        </p:spPr>
        <p:txBody>
          <a:bodyPr lIns="0" tIns="0" rIns="0" bIns="0" rtlCol="0" anchor="t">
            <a:spAutoFit/>
          </a:bodyPr>
          <a:lstStyle/>
          <a:p>
            <a:pPr marL="367029" lvl="1" indent="-183514" algn="l">
              <a:lnSpc>
                <a:spcPts val="2583"/>
              </a:lnSpc>
              <a:buAutoNum type="arabicPeriod"/>
            </a:pPr>
            <a:r>
              <a:rPr lang="en-US" sz="1699" b="1">
                <a:solidFill>
                  <a:srgbClr val="FFFFFF"/>
                </a:solidFill>
                <a:latin typeface="Open Sans Bold"/>
                <a:ea typeface="Open Sans Bold"/>
                <a:cs typeface="Open Sans Bold"/>
                <a:sym typeface="Open Sans Bold"/>
              </a:rPr>
              <a:t>Data Exploration </a:t>
            </a:r>
          </a:p>
          <a:p>
            <a:pPr algn="l">
              <a:lnSpc>
                <a:spcPts val="2583"/>
              </a:lnSpc>
            </a:pPr>
            <a:r>
              <a:rPr lang="en-US" sz="1699">
                <a:solidFill>
                  <a:srgbClr val="FFFFFF"/>
                </a:solidFill>
                <a:latin typeface="Open Sans"/>
                <a:ea typeface="Open Sans"/>
                <a:cs typeface="Open Sans"/>
                <a:sym typeface="Open Sans"/>
              </a:rPr>
              <a:t>Before diving into SQL, it’s important to understand the dataset thoroughly. The dataset contains attributes such as:</a:t>
            </a:r>
          </a:p>
          <a:p>
            <a:pPr marL="367029" lvl="1" indent="-183514" algn="l">
              <a:lnSpc>
                <a:spcPts val="2583"/>
              </a:lnSpc>
              <a:buFont typeface="Arial"/>
              <a:buChar char="•"/>
            </a:pPr>
            <a:r>
              <a:rPr lang="en-US" sz="1699">
                <a:solidFill>
                  <a:srgbClr val="FFFFFF"/>
                </a:solidFill>
                <a:latin typeface="Open Sans"/>
                <a:ea typeface="Open Sans"/>
                <a:cs typeface="Open Sans"/>
                <a:sym typeface="Open Sans"/>
              </a:rPr>
              <a:t>Artist: The performer of the track.</a:t>
            </a:r>
          </a:p>
          <a:p>
            <a:pPr marL="367029" lvl="1" indent="-183514" algn="l">
              <a:lnSpc>
                <a:spcPts val="2583"/>
              </a:lnSpc>
              <a:buFont typeface="Arial"/>
              <a:buChar char="•"/>
            </a:pPr>
            <a:r>
              <a:rPr lang="en-US" sz="1699">
                <a:solidFill>
                  <a:srgbClr val="FFFFFF"/>
                </a:solidFill>
                <a:latin typeface="Open Sans"/>
                <a:ea typeface="Open Sans"/>
                <a:cs typeface="Open Sans"/>
                <a:sym typeface="Open Sans"/>
              </a:rPr>
              <a:t>Track: The name of the song.</a:t>
            </a:r>
          </a:p>
          <a:p>
            <a:pPr marL="367029" lvl="1" indent="-183514" algn="l">
              <a:lnSpc>
                <a:spcPts val="2583"/>
              </a:lnSpc>
              <a:buFont typeface="Arial"/>
              <a:buChar char="•"/>
            </a:pPr>
            <a:r>
              <a:rPr lang="en-US" sz="1699">
                <a:solidFill>
                  <a:srgbClr val="FFFFFF"/>
                </a:solidFill>
                <a:latin typeface="Open Sans"/>
                <a:ea typeface="Open Sans"/>
                <a:cs typeface="Open Sans"/>
                <a:sym typeface="Open Sans"/>
              </a:rPr>
              <a:t>Album: The album to which the track belongs.</a:t>
            </a:r>
          </a:p>
          <a:p>
            <a:pPr marL="367029" lvl="1" indent="-183514" algn="l">
              <a:lnSpc>
                <a:spcPts val="2583"/>
              </a:lnSpc>
              <a:buFont typeface="Arial"/>
              <a:buChar char="•"/>
            </a:pPr>
            <a:r>
              <a:rPr lang="en-US" sz="1699">
                <a:solidFill>
                  <a:srgbClr val="FFFFFF"/>
                </a:solidFill>
                <a:latin typeface="Open Sans"/>
                <a:ea typeface="Open Sans"/>
                <a:cs typeface="Open Sans"/>
                <a:sym typeface="Open Sans"/>
              </a:rPr>
              <a:t>Album_type: The type of album (e.g., single or album).</a:t>
            </a:r>
          </a:p>
          <a:p>
            <a:pPr marL="367029" lvl="1" indent="-183514" algn="l">
              <a:lnSpc>
                <a:spcPts val="2583"/>
              </a:lnSpc>
              <a:buFont typeface="Arial"/>
              <a:buChar char="•"/>
            </a:pPr>
            <a:r>
              <a:rPr lang="en-US" sz="1699">
                <a:solidFill>
                  <a:srgbClr val="FFFFFF"/>
                </a:solidFill>
                <a:latin typeface="Open Sans"/>
                <a:ea typeface="Open Sans"/>
                <a:cs typeface="Open Sans"/>
                <a:sym typeface="Open Sans"/>
              </a:rPr>
              <a:t>Various metrics such as danceability, energy, loudness, tempo, and more.</a:t>
            </a:r>
          </a:p>
          <a:p>
            <a:pPr algn="l">
              <a:lnSpc>
                <a:spcPts val="2583"/>
              </a:lnSpc>
            </a:pPr>
            <a:endParaRPr lang="en-US" sz="1699">
              <a:solidFill>
                <a:srgbClr val="FFFFFF"/>
              </a:solidFill>
              <a:latin typeface="Open Sans"/>
              <a:ea typeface="Open Sans"/>
              <a:cs typeface="Open Sans"/>
              <a:sym typeface="Open Sans"/>
            </a:endParaRPr>
          </a:p>
          <a:p>
            <a:pPr algn="l">
              <a:lnSpc>
                <a:spcPts val="2583"/>
              </a:lnSpc>
            </a:pPr>
            <a:endParaRPr lang="en-US" sz="1699">
              <a:solidFill>
                <a:srgbClr val="FFFFFF"/>
              </a:solidFill>
              <a:latin typeface="Open Sans"/>
              <a:ea typeface="Open Sans"/>
              <a:cs typeface="Open Sans"/>
              <a:sym typeface="Open Sans"/>
            </a:endParaRPr>
          </a:p>
          <a:p>
            <a:pPr algn="l">
              <a:lnSpc>
                <a:spcPts val="2583"/>
              </a:lnSpc>
            </a:pPr>
            <a:r>
              <a:rPr lang="en-US" sz="1699" b="1">
                <a:solidFill>
                  <a:srgbClr val="FFFFFF"/>
                </a:solidFill>
                <a:latin typeface="Open Sans Bold"/>
                <a:ea typeface="Open Sans Bold"/>
                <a:cs typeface="Open Sans Bold"/>
                <a:sym typeface="Open Sans Bold"/>
              </a:rPr>
              <a:t> 2. Querying the Data</a:t>
            </a:r>
          </a:p>
          <a:p>
            <a:pPr algn="l">
              <a:lnSpc>
                <a:spcPts val="2583"/>
              </a:lnSpc>
            </a:pPr>
            <a:r>
              <a:rPr lang="en-US" sz="1699">
                <a:solidFill>
                  <a:srgbClr val="FFFFFF"/>
                </a:solidFill>
                <a:latin typeface="Open Sans"/>
                <a:ea typeface="Open Sans"/>
                <a:cs typeface="Open Sans"/>
                <a:sym typeface="Open Sans"/>
              </a:rPr>
              <a:t>After the data is inserted, various SQL queries can be written to explore and analyze the data. Queries are categorized into </a:t>
            </a:r>
            <a:r>
              <a:rPr lang="en-US" sz="1699" b="1">
                <a:solidFill>
                  <a:srgbClr val="FFFFFF"/>
                </a:solidFill>
                <a:latin typeface="Open Sans Semi-Bold"/>
                <a:ea typeface="Open Sans Semi-Bold"/>
                <a:cs typeface="Open Sans Semi-Bold"/>
                <a:sym typeface="Open Sans Semi-Bold"/>
              </a:rPr>
              <a:t>easy</a:t>
            </a:r>
            <a:r>
              <a:rPr lang="en-US" sz="1699">
                <a:solidFill>
                  <a:srgbClr val="FFFFFF"/>
                </a:solidFill>
                <a:latin typeface="Open Sans"/>
                <a:ea typeface="Open Sans"/>
                <a:cs typeface="Open Sans"/>
                <a:sym typeface="Open Sans"/>
              </a:rPr>
              <a:t>, </a:t>
            </a:r>
            <a:r>
              <a:rPr lang="en-US" sz="1699" b="1">
                <a:solidFill>
                  <a:srgbClr val="FFFFFF"/>
                </a:solidFill>
                <a:latin typeface="Open Sans Semi-Bold"/>
                <a:ea typeface="Open Sans Semi-Bold"/>
                <a:cs typeface="Open Sans Semi-Bold"/>
                <a:sym typeface="Open Sans Semi-Bold"/>
              </a:rPr>
              <a:t>medium</a:t>
            </a:r>
            <a:r>
              <a:rPr lang="en-US" sz="1699">
                <a:solidFill>
                  <a:srgbClr val="FFFFFF"/>
                </a:solidFill>
                <a:latin typeface="Open Sans"/>
                <a:ea typeface="Open Sans"/>
                <a:cs typeface="Open Sans"/>
                <a:sym typeface="Open Sans"/>
              </a:rPr>
              <a:t>, and </a:t>
            </a:r>
            <a:r>
              <a:rPr lang="en-US" sz="1699" b="1">
                <a:solidFill>
                  <a:srgbClr val="FFFFFF"/>
                </a:solidFill>
                <a:latin typeface="Open Sans Semi-Bold"/>
                <a:ea typeface="Open Sans Semi-Bold"/>
                <a:cs typeface="Open Sans Semi-Bold"/>
                <a:sym typeface="Open Sans Semi-Bold"/>
              </a:rPr>
              <a:t>advanced</a:t>
            </a:r>
            <a:r>
              <a:rPr lang="en-US" sz="1699">
                <a:solidFill>
                  <a:srgbClr val="FFFFFF"/>
                </a:solidFill>
                <a:latin typeface="Open Sans"/>
                <a:ea typeface="Open Sans"/>
                <a:cs typeface="Open Sans"/>
                <a:sym typeface="Open Sans"/>
              </a:rPr>
              <a:t> levels to help progressively develop SQL proficiency.</a:t>
            </a:r>
          </a:p>
          <a:p>
            <a:pPr algn="l">
              <a:lnSpc>
                <a:spcPts val="2583"/>
              </a:lnSpc>
            </a:pPr>
            <a:endParaRPr lang="en-US" sz="1699">
              <a:solidFill>
                <a:srgbClr val="FFFFFF"/>
              </a:solidFill>
              <a:latin typeface="Open Sans"/>
              <a:ea typeface="Open Sans"/>
              <a:cs typeface="Open Sans"/>
              <a:sym typeface="Open Sans"/>
            </a:endParaRPr>
          </a:p>
          <a:p>
            <a:pPr marL="367029" lvl="1" indent="-183514" algn="l">
              <a:lnSpc>
                <a:spcPts val="2583"/>
              </a:lnSpc>
              <a:buFont typeface="Arial"/>
              <a:buChar char="•"/>
            </a:pPr>
            <a:r>
              <a:rPr lang="en-US" sz="1699" b="1">
                <a:solidFill>
                  <a:srgbClr val="FFFFFF"/>
                </a:solidFill>
                <a:latin typeface="Open Sans Semi-Bold"/>
                <a:ea typeface="Open Sans Semi-Bold"/>
                <a:cs typeface="Open Sans Semi-Bold"/>
                <a:sym typeface="Open Sans Semi-Bold"/>
              </a:rPr>
              <a:t>Easy Queries</a:t>
            </a:r>
          </a:p>
          <a:p>
            <a:pPr marL="367029" lvl="1" indent="-183514" algn="l">
              <a:lnSpc>
                <a:spcPts val="2583"/>
              </a:lnSpc>
              <a:buFont typeface="Arial"/>
              <a:buChar char="•"/>
            </a:pPr>
            <a:r>
              <a:rPr lang="en-US" sz="1699" b="1">
                <a:solidFill>
                  <a:srgbClr val="FFFFFF"/>
                </a:solidFill>
                <a:latin typeface="Open Sans Semi-Bold"/>
                <a:ea typeface="Open Sans Semi-Bold"/>
                <a:cs typeface="Open Sans Semi-Bold"/>
                <a:sym typeface="Open Sans Semi-Bold"/>
              </a:rPr>
              <a:t>Medium Queries</a:t>
            </a:r>
          </a:p>
          <a:p>
            <a:pPr marL="367029" lvl="1" indent="-183514" algn="l">
              <a:lnSpc>
                <a:spcPts val="2583"/>
              </a:lnSpc>
              <a:buFont typeface="Arial"/>
              <a:buChar char="•"/>
            </a:pPr>
            <a:r>
              <a:rPr lang="en-US" sz="1699" b="1">
                <a:solidFill>
                  <a:srgbClr val="FFFFFF"/>
                </a:solidFill>
                <a:latin typeface="Open Sans Semi-Bold"/>
                <a:ea typeface="Open Sans Semi-Bold"/>
                <a:cs typeface="Open Sans Semi-Bold"/>
                <a:sym typeface="Open Sans Semi-Bold"/>
              </a:rPr>
              <a:t>Advanced Queries</a:t>
            </a:r>
          </a:p>
          <a:p>
            <a:pPr algn="l">
              <a:lnSpc>
                <a:spcPts val="2583"/>
              </a:lnSpc>
            </a:pPr>
            <a:endParaRPr lang="en-US" sz="1699" b="1">
              <a:solidFill>
                <a:srgbClr val="FFFFFF"/>
              </a:solidFill>
              <a:latin typeface="Open Sans Semi-Bold"/>
              <a:ea typeface="Open Sans Semi-Bold"/>
              <a:cs typeface="Open Sans Semi-Bold"/>
              <a:sym typeface="Open Sans Semi-Bold"/>
            </a:endParaRPr>
          </a:p>
          <a:p>
            <a:pPr algn="l">
              <a:lnSpc>
                <a:spcPts val="2583"/>
              </a:lnSpc>
            </a:pPr>
            <a:endParaRPr lang="en-US" sz="1699" b="1">
              <a:solidFill>
                <a:srgbClr val="FFFFFF"/>
              </a:solidFill>
              <a:latin typeface="Open Sans Semi-Bold"/>
              <a:ea typeface="Open Sans Semi-Bold"/>
              <a:cs typeface="Open Sans Semi-Bold"/>
              <a:sym typeface="Open Sans Semi-Bold"/>
            </a:endParaRPr>
          </a:p>
          <a:p>
            <a:pPr algn="l">
              <a:lnSpc>
                <a:spcPts val="2583"/>
              </a:lnSpc>
            </a:pPr>
            <a:r>
              <a:rPr lang="en-US" sz="1699" b="1">
                <a:solidFill>
                  <a:srgbClr val="FFFFFF"/>
                </a:solidFill>
                <a:latin typeface="Open Sans Bold"/>
                <a:ea typeface="Open Sans Bold"/>
                <a:cs typeface="Open Sans Bold"/>
                <a:sym typeface="Open Sans Bold"/>
              </a:rPr>
              <a:t>3. Query Optimization</a:t>
            </a:r>
          </a:p>
          <a:p>
            <a:pPr algn="l">
              <a:lnSpc>
                <a:spcPts val="2583"/>
              </a:lnSpc>
            </a:pPr>
            <a:r>
              <a:rPr lang="en-US" sz="1699">
                <a:solidFill>
                  <a:srgbClr val="FFFFFF"/>
                </a:solidFill>
                <a:latin typeface="Open Sans"/>
                <a:ea typeface="Open Sans"/>
                <a:cs typeface="Open Sans"/>
                <a:sym typeface="Open Sans"/>
              </a:rPr>
              <a:t>In advanced stages, the focus shifts to improving query performance. Some optimization strategies include:</a:t>
            </a:r>
          </a:p>
          <a:p>
            <a:pPr marL="367029" lvl="1" indent="-183514" algn="l">
              <a:lnSpc>
                <a:spcPts val="2583"/>
              </a:lnSpc>
              <a:buFont typeface="Arial"/>
              <a:buChar char="•"/>
            </a:pPr>
            <a:r>
              <a:rPr lang="en-US" sz="1699" b="1">
                <a:solidFill>
                  <a:srgbClr val="FFFFFF"/>
                </a:solidFill>
                <a:latin typeface="Open Sans Semi-Bold"/>
                <a:ea typeface="Open Sans Semi-Bold"/>
                <a:cs typeface="Open Sans Semi-Bold"/>
                <a:sym typeface="Open Sans Semi-Bold"/>
              </a:rPr>
              <a:t>Indexing</a:t>
            </a:r>
            <a:r>
              <a:rPr lang="en-US" sz="1699">
                <a:solidFill>
                  <a:srgbClr val="FFFFFF"/>
                </a:solidFill>
                <a:latin typeface="Open Sans"/>
                <a:ea typeface="Open Sans"/>
                <a:cs typeface="Open Sans"/>
                <a:sym typeface="Open Sans"/>
              </a:rPr>
              <a:t>: Adding indexes on frequently queried columns.</a:t>
            </a:r>
          </a:p>
          <a:p>
            <a:pPr marL="367029" lvl="1" indent="-183514" algn="l">
              <a:lnSpc>
                <a:spcPts val="2583"/>
              </a:lnSpc>
              <a:buFont typeface="Arial"/>
              <a:buChar char="•"/>
            </a:pPr>
            <a:r>
              <a:rPr lang="en-US" sz="1699" b="1">
                <a:solidFill>
                  <a:srgbClr val="FFFFFF"/>
                </a:solidFill>
                <a:latin typeface="Open Sans Semi-Bold"/>
                <a:ea typeface="Open Sans Semi-Bold"/>
                <a:cs typeface="Open Sans Semi-Bold"/>
                <a:sym typeface="Open Sans Semi-Bold"/>
              </a:rPr>
              <a:t>Query Execution Plan</a:t>
            </a:r>
            <a:r>
              <a:rPr lang="en-US" sz="1699">
                <a:solidFill>
                  <a:srgbClr val="FFFFFF"/>
                </a:solidFill>
                <a:latin typeface="Open Sans"/>
                <a:ea typeface="Open Sans"/>
                <a:cs typeface="Open Sans"/>
                <a:sym typeface="Open Sans"/>
              </a:rPr>
              <a:t>: Using EXPLAIN ANALYZE to review and refine query performance.</a:t>
            </a:r>
          </a:p>
          <a:p>
            <a:pPr algn="l">
              <a:lnSpc>
                <a:spcPts val="2583"/>
              </a:lnSpc>
            </a:pPr>
            <a:endParaRPr lang="en-US" sz="1699">
              <a:solidFill>
                <a:srgbClr val="FFFFFF"/>
              </a:solidFill>
              <a:latin typeface="Open Sans"/>
              <a:ea typeface="Open Sans"/>
              <a:cs typeface="Open Sans"/>
              <a:sym typeface="Open Sans"/>
            </a:endParaRPr>
          </a:p>
          <a:p>
            <a:pPr algn="l">
              <a:lnSpc>
                <a:spcPts val="2583"/>
              </a:lnSpc>
            </a:pPr>
            <a:endParaRPr lang="en-US" sz="1699">
              <a:solidFill>
                <a:srgbClr val="FFFFFF"/>
              </a:solidFill>
              <a:latin typeface="Open Sans"/>
              <a:ea typeface="Open Sans"/>
              <a:cs typeface="Open Sans"/>
              <a:sym typeface="Open Sans"/>
            </a:endParaRPr>
          </a:p>
          <a:p>
            <a:pPr algn="l">
              <a:lnSpc>
                <a:spcPts val="2583"/>
              </a:lnSpc>
            </a:pPr>
            <a:endParaRPr lang="en-US" sz="1699">
              <a:solidFill>
                <a:srgbClr val="FFFFFF"/>
              </a:solidFill>
              <a:latin typeface="Open Sans"/>
              <a:ea typeface="Open Sans"/>
              <a:cs typeface="Open Sans"/>
              <a:sym typeface="Open Sans"/>
            </a:endParaRPr>
          </a:p>
          <a:p>
            <a:pPr algn="l">
              <a:lnSpc>
                <a:spcPts val="2583"/>
              </a:lnSpc>
            </a:pPr>
            <a:endParaRPr lang="en-US" sz="1699">
              <a:solidFill>
                <a:srgbClr val="FFFFFF"/>
              </a:solidFill>
              <a:latin typeface="Open Sans"/>
              <a:ea typeface="Open Sans"/>
              <a:cs typeface="Open Sans"/>
              <a:sym typeface="Open Sans"/>
            </a:endParaRPr>
          </a:p>
          <a:p>
            <a:pPr algn="l">
              <a:lnSpc>
                <a:spcPts val="2583"/>
              </a:lnSpc>
            </a:pPr>
            <a:endParaRPr lang="en-US" sz="1699">
              <a:solidFill>
                <a:srgbClr val="FFFFFF"/>
              </a:solidFill>
              <a:latin typeface="Open Sans"/>
              <a:ea typeface="Open Sans"/>
              <a:cs typeface="Open Sans"/>
              <a:sym typeface="Open Sans"/>
            </a:endParaRPr>
          </a:p>
        </p:txBody>
      </p:sp>
      <p:sp>
        <p:nvSpPr>
          <p:cNvPr id="28" name="TextBox 28"/>
          <p:cNvSpPr txBox="1"/>
          <p:nvPr/>
        </p:nvSpPr>
        <p:spPr>
          <a:xfrm>
            <a:off x="1063990" y="262890"/>
            <a:ext cx="1550287" cy="511811"/>
          </a:xfrm>
          <a:prstGeom prst="rect">
            <a:avLst/>
          </a:prstGeom>
        </p:spPr>
        <p:txBody>
          <a:bodyPr lIns="0" tIns="0" rIns="0" bIns="0" rtlCol="0" anchor="t">
            <a:spAutoFit/>
          </a:bodyPr>
          <a:lstStyle/>
          <a:p>
            <a:pPr algn="l">
              <a:lnSpc>
                <a:spcPts val="4339"/>
              </a:lnSpc>
              <a:spcBef>
                <a:spcPct val="0"/>
              </a:spcBef>
            </a:pPr>
            <a:r>
              <a:rPr lang="en-US" sz="3099" b="1">
                <a:solidFill>
                  <a:srgbClr val="1ED461"/>
                </a:solidFill>
                <a:latin typeface="Open Sans Bold"/>
                <a:ea typeface="Open Sans Bold"/>
                <a:cs typeface="Open Sans Bold"/>
                <a:sym typeface="Open Sans Bold"/>
              </a:rPr>
              <a:t>Spotify</a:t>
            </a:r>
          </a:p>
        </p:txBody>
      </p:sp>
      <p:sp>
        <p:nvSpPr>
          <p:cNvPr id="29" name="Freeform 29"/>
          <p:cNvSpPr/>
          <p:nvPr/>
        </p:nvSpPr>
        <p:spPr>
          <a:xfrm>
            <a:off x="161184" y="171048"/>
            <a:ext cx="686603" cy="686603"/>
          </a:xfrm>
          <a:custGeom>
            <a:avLst/>
            <a:gdLst/>
            <a:ahLst/>
            <a:cxnLst/>
            <a:rect l="l" t="t" r="r" b="b"/>
            <a:pathLst>
              <a:path w="686603" h="686603">
                <a:moveTo>
                  <a:pt x="0" y="0"/>
                </a:moveTo>
                <a:lnTo>
                  <a:pt x="686603" y="0"/>
                </a:lnTo>
                <a:lnTo>
                  <a:pt x="686603" y="686604"/>
                </a:lnTo>
                <a:lnTo>
                  <a:pt x="0" y="686604"/>
                </a:lnTo>
                <a:lnTo>
                  <a:pt x="0" y="0"/>
                </a:lnTo>
                <a:close/>
              </a:path>
            </a:pathLst>
          </a:custGeom>
          <a:blipFill>
            <a:blip r:embed="rId4"/>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202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990363" cy="4114800"/>
            <a:chOff x="0" y="0"/>
            <a:chExt cx="812800" cy="1680352"/>
          </a:xfrm>
        </p:grpSpPr>
        <p:sp>
          <p:nvSpPr>
            <p:cNvPr id="3" name="Freeform 3"/>
            <p:cNvSpPr/>
            <p:nvPr/>
          </p:nvSpPr>
          <p:spPr>
            <a:xfrm>
              <a:off x="0" y="0"/>
              <a:ext cx="812800" cy="1680352"/>
            </a:xfrm>
            <a:custGeom>
              <a:avLst/>
              <a:gdLst/>
              <a:ahLst/>
              <a:cxnLst/>
              <a:rect l="l" t="t" r="r" b="b"/>
              <a:pathLst>
                <a:path w="812800" h="1680352">
                  <a:moveTo>
                    <a:pt x="0" y="0"/>
                  </a:moveTo>
                  <a:lnTo>
                    <a:pt x="812800" y="0"/>
                  </a:lnTo>
                  <a:lnTo>
                    <a:pt x="812800" y="1680352"/>
                  </a:lnTo>
                  <a:lnTo>
                    <a:pt x="0" y="1680352"/>
                  </a:lnTo>
                  <a:close/>
                </a:path>
              </a:pathLst>
            </a:custGeom>
            <a:gradFill rotWithShape="1">
              <a:gsLst>
                <a:gs pos="0">
                  <a:srgbClr val="00FFAB">
                    <a:alpha val="100000"/>
                  </a:srgbClr>
                </a:gs>
                <a:gs pos="100000">
                  <a:srgbClr val="DBFF00">
                    <a:alpha val="100000"/>
                  </a:srgbClr>
                </a:gs>
              </a:gsLst>
              <a:lin ang="2700000"/>
            </a:gradFill>
          </p:spPr>
        </p:sp>
        <p:sp>
          <p:nvSpPr>
            <p:cNvPr id="4" name="TextBox 4"/>
            <p:cNvSpPr txBox="1"/>
            <p:nvPr/>
          </p:nvSpPr>
          <p:spPr>
            <a:xfrm>
              <a:off x="0" y="-38100"/>
              <a:ext cx="812800" cy="171845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0" y="0"/>
            <a:ext cx="18288000" cy="1028700"/>
            <a:chOff x="0" y="0"/>
            <a:chExt cx="4816593" cy="270933"/>
          </a:xfrm>
        </p:grpSpPr>
        <p:sp>
          <p:nvSpPr>
            <p:cNvPr id="6" name="Freeform 6"/>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2D2D2D"/>
            </a:solidFill>
          </p:spPr>
        </p:sp>
        <p:sp>
          <p:nvSpPr>
            <p:cNvPr id="7" name="TextBox 7"/>
            <p:cNvSpPr txBox="1"/>
            <p:nvPr/>
          </p:nvSpPr>
          <p:spPr>
            <a:xfrm>
              <a:off x="0" y="-38100"/>
              <a:ext cx="481659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93116" y="453800"/>
            <a:ext cx="397367" cy="28996"/>
            <a:chOff x="0" y="0"/>
            <a:chExt cx="128243" cy="9358"/>
          </a:xfrm>
        </p:grpSpPr>
        <p:sp>
          <p:nvSpPr>
            <p:cNvPr id="9" name="Freeform 9"/>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10" name="TextBox 10"/>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7293116" y="545903"/>
            <a:ext cx="397367" cy="28996"/>
            <a:chOff x="0" y="0"/>
            <a:chExt cx="128243" cy="9358"/>
          </a:xfrm>
        </p:grpSpPr>
        <p:sp>
          <p:nvSpPr>
            <p:cNvPr id="12" name="Freeform 12"/>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13" name="TextBox 13"/>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479107" y="350118"/>
            <a:ext cx="368680" cy="290363"/>
          </a:xfrm>
          <a:custGeom>
            <a:avLst/>
            <a:gdLst/>
            <a:ahLst/>
            <a:cxnLst/>
            <a:rect l="l" t="t" r="r" b="b"/>
            <a:pathLst>
              <a:path w="368680" h="290363">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17259300" y="9258300"/>
            <a:ext cx="1028700" cy="1028700"/>
            <a:chOff x="0" y="0"/>
            <a:chExt cx="812800" cy="812800"/>
          </a:xfrm>
        </p:grpSpPr>
        <p:sp>
          <p:nvSpPr>
            <p:cNvPr id="16"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7" name="TextBox 1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5940842" y="405840"/>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9" name="TextBox 19"/>
          <p:cNvSpPr txBox="1"/>
          <p:nvPr/>
        </p:nvSpPr>
        <p:spPr>
          <a:xfrm>
            <a:off x="14385046" y="405840"/>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id="20" name="TextBox 20"/>
          <p:cNvSpPr txBox="1"/>
          <p:nvPr/>
        </p:nvSpPr>
        <p:spPr>
          <a:xfrm>
            <a:off x="13154289" y="405840"/>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id="21" name="TextBox 21"/>
          <p:cNvSpPr txBox="1"/>
          <p:nvPr/>
        </p:nvSpPr>
        <p:spPr>
          <a:xfrm>
            <a:off x="11898530" y="405840"/>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22" name="TextBox 22"/>
          <p:cNvSpPr txBox="1"/>
          <p:nvPr/>
        </p:nvSpPr>
        <p:spPr>
          <a:xfrm>
            <a:off x="17424916" y="9626320"/>
            <a:ext cx="697468" cy="264086"/>
          </a:xfrm>
          <a:prstGeom prst="rect">
            <a:avLst/>
          </a:prstGeom>
        </p:spPr>
        <p:txBody>
          <a:bodyPr lIns="0" tIns="0" rIns="0" bIns="0" rtlCol="0" anchor="t">
            <a:spAutoFit/>
          </a:bodyPr>
          <a:lstStyle/>
          <a:p>
            <a:pPr algn="ctr">
              <a:lnSpc>
                <a:spcPts val="2239"/>
              </a:lnSpc>
              <a:spcBef>
                <a:spcPct val="0"/>
              </a:spcBef>
            </a:pPr>
            <a:r>
              <a:rPr lang="en-US" sz="1599" b="1">
                <a:solidFill>
                  <a:srgbClr val="1F2020"/>
                </a:solidFill>
                <a:latin typeface="Open Sans Bold"/>
                <a:ea typeface="Open Sans Bold"/>
                <a:cs typeface="Open Sans Bold"/>
                <a:sym typeface="Open Sans Bold"/>
              </a:rPr>
              <a:t>04</a:t>
            </a:r>
          </a:p>
        </p:txBody>
      </p:sp>
      <p:grpSp>
        <p:nvGrpSpPr>
          <p:cNvPr id="23" name="Group 23"/>
          <p:cNvGrpSpPr/>
          <p:nvPr/>
        </p:nvGrpSpPr>
        <p:grpSpPr>
          <a:xfrm>
            <a:off x="1978477" y="2045034"/>
            <a:ext cx="6196933" cy="6196933"/>
            <a:chOff x="0" y="0"/>
            <a:chExt cx="8262577" cy="8262577"/>
          </a:xfrm>
        </p:grpSpPr>
        <p:pic>
          <p:nvPicPr>
            <p:cNvPr id="24" name="Picture 24"/>
            <p:cNvPicPr>
              <a:picLocks noChangeAspect="1"/>
            </p:cNvPicPr>
            <p:nvPr/>
          </p:nvPicPr>
          <p:blipFill>
            <a:blip r:embed="rId4"/>
            <a:srcRect l="16687" r="16687"/>
            <a:stretch>
              <a:fillRect/>
            </a:stretch>
          </p:blipFill>
          <p:spPr>
            <a:xfrm>
              <a:off x="0" y="0"/>
              <a:ext cx="8262577" cy="8262577"/>
            </a:xfrm>
            <a:prstGeom prst="rect">
              <a:avLst/>
            </a:prstGeom>
          </p:spPr>
        </p:pic>
      </p:grpSp>
      <p:sp>
        <p:nvSpPr>
          <p:cNvPr id="25" name="TextBox 25"/>
          <p:cNvSpPr txBox="1"/>
          <p:nvPr/>
        </p:nvSpPr>
        <p:spPr>
          <a:xfrm>
            <a:off x="10064693" y="2329684"/>
            <a:ext cx="7228423" cy="2432051"/>
          </a:xfrm>
          <a:prstGeom prst="rect">
            <a:avLst/>
          </a:prstGeom>
        </p:spPr>
        <p:txBody>
          <a:bodyPr lIns="0" tIns="0" rIns="0" bIns="0" rtlCol="0" anchor="t">
            <a:spAutoFit/>
          </a:bodyPr>
          <a:lstStyle/>
          <a:p>
            <a:pPr algn="l">
              <a:lnSpc>
                <a:spcPts val="9799"/>
              </a:lnSpc>
            </a:pPr>
            <a:r>
              <a:rPr lang="en-US" sz="6999">
                <a:solidFill>
                  <a:srgbClr val="FFFFFF"/>
                </a:solidFill>
                <a:latin typeface="Bebas Neue Cyrillic"/>
                <a:ea typeface="Bebas Neue Cyrillic"/>
                <a:cs typeface="Bebas Neue Cyrillic"/>
                <a:sym typeface="Bebas Neue Cyrillic"/>
              </a:rPr>
              <a:t>15 Practice Questions</a:t>
            </a:r>
          </a:p>
          <a:p>
            <a:pPr algn="l">
              <a:lnSpc>
                <a:spcPts val="9799"/>
              </a:lnSpc>
              <a:spcBef>
                <a:spcPct val="0"/>
              </a:spcBef>
            </a:pPr>
            <a:endParaRPr lang="en-US" sz="6999">
              <a:solidFill>
                <a:srgbClr val="FFFFFF"/>
              </a:solidFill>
              <a:latin typeface="Bebas Neue Cyrillic"/>
              <a:ea typeface="Bebas Neue Cyrillic"/>
              <a:cs typeface="Bebas Neue Cyrillic"/>
              <a:sym typeface="Bebas Neue Cyrillic"/>
            </a:endParaRPr>
          </a:p>
        </p:txBody>
      </p:sp>
      <p:grpSp>
        <p:nvGrpSpPr>
          <p:cNvPr id="26" name="Group 26"/>
          <p:cNvGrpSpPr/>
          <p:nvPr/>
        </p:nvGrpSpPr>
        <p:grpSpPr>
          <a:xfrm>
            <a:off x="16567977" y="2045034"/>
            <a:ext cx="351325" cy="351325"/>
            <a:chOff x="0" y="0"/>
            <a:chExt cx="812800" cy="812800"/>
          </a:xfrm>
        </p:grpSpPr>
        <p:sp>
          <p:nvSpPr>
            <p:cNvPr id="27"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8" name="TextBox 2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10089322" y="4252451"/>
            <a:ext cx="807124" cy="807124"/>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31" name="TextBox 3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10216818" y="4451195"/>
            <a:ext cx="552131" cy="371537"/>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01</a:t>
            </a:r>
          </a:p>
        </p:txBody>
      </p:sp>
      <p:sp>
        <p:nvSpPr>
          <p:cNvPr id="33" name="TextBox 33"/>
          <p:cNvSpPr txBox="1"/>
          <p:nvPr/>
        </p:nvSpPr>
        <p:spPr>
          <a:xfrm>
            <a:off x="11249306" y="4303926"/>
            <a:ext cx="4545423" cy="1454150"/>
          </a:xfrm>
          <a:prstGeom prst="rect">
            <a:avLst/>
          </a:prstGeom>
        </p:spPr>
        <p:txBody>
          <a:bodyPr lIns="0" tIns="0" rIns="0" bIns="0" rtlCol="0" anchor="t">
            <a:spAutoFit/>
          </a:bodyPr>
          <a:lstStyle/>
          <a:p>
            <a:pPr algn="l">
              <a:lnSpc>
                <a:spcPts val="4899"/>
              </a:lnSpc>
            </a:pPr>
            <a:r>
              <a:rPr lang="en-US" sz="3499">
                <a:solidFill>
                  <a:srgbClr val="FFFFFF"/>
                </a:solidFill>
                <a:latin typeface="Open Sans"/>
                <a:ea typeface="Open Sans"/>
                <a:cs typeface="Open Sans"/>
                <a:sym typeface="Open Sans"/>
              </a:rPr>
              <a:t>Easy Level</a:t>
            </a:r>
          </a:p>
          <a:p>
            <a:pPr algn="l">
              <a:lnSpc>
                <a:spcPts val="7000"/>
              </a:lnSpc>
              <a:spcBef>
                <a:spcPct val="0"/>
              </a:spcBef>
            </a:pPr>
            <a:endParaRPr lang="en-US" sz="3499">
              <a:solidFill>
                <a:srgbClr val="FFFFFF"/>
              </a:solidFill>
              <a:latin typeface="Open Sans"/>
              <a:ea typeface="Open Sans"/>
              <a:cs typeface="Open Sans"/>
              <a:sym typeface="Open Sans"/>
            </a:endParaRPr>
          </a:p>
        </p:txBody>
      </p:sp>
      <p:grpSp>
        <p:nvGrpSpPr>
          <p:cNvPr id="34" name="Group 34"/>
          <p:cNvGrpSpPr/>
          <p:nvPr/>
        </p:nvGrpSpPr>
        <p:grpSpPr>
          <a:xfrm>
            <a:off x="10089322" y="6157589"/>
            <a:ext cx="807124" cy="807124"/>
            <a:chOff x="0" y="0"/>
            <a:chExt cx="812800" cy="812800"/>
          </a:xfrm>
        </p:grpSpPr>
        <p:sp>
          <p:nvSpPr>
            <p:cNvPr id="35" name="Freeform 3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36" name="TextBox 3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37" name="TextBox 37"/>
          <p:cNvSpPr txBox="1"/>
          <p:nvPr/>
        </p:nvSpPr>
        <p:spPr>
          <a:xfrm>
            <a:off x="10216818" y="6356333"/>
            <a:ext cx="552131" cy="371537"/>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02</a:t>
            </a:r>
          </a:p>
        </p:txBody>
      </p:sp>
      <p:sp>
        <p:nvSpPr>
          <p:cNvPr id="38" name="TextBox 38"/>
          <p:cNvSpPr txBox="1"/>
          <p:nvPr/>
        </p:nvSpPr>
        <p:spPr>
          <a:xfrm>
            <a:off x="1063990" y="262890"/>
            <a:ext cx="1550287" cy="511811"/>
          </a:xfrm>
          <a:prstGeom prst="rect">
            <a:avLst/>
          </a:prstGeom>
        </p:spPr>
        <p:txBody>
          <a:bodyPr lIns="0" tIns="0" rIns="0" bIns="0" rtlCol="0" anchor="t">
            <a:spAutoFit/>
          </a:bodyPr>
          <a:lstStyle/>
          <a:p>
            <a:pPr algn="l">
              <a:lnSpc>
                <a:spcPts val="4339"/>
              </a:lnSpc>
              <a:spcBef>
                <a:spcPct val="0"/>
              </a:spcBef>
            </a:pPr>
            <a:r>
              <a:rPr lang="en-US" sz="3099" b="1">
                <a:solidFill>
                  <a:srgbClr val="1ED461"/>
                </a:solidFill>
                <a:latin typeface="Open Sans Bold"/>
                <a:ea typeface="Open Sans Bold"/>
                <a:cs typeface="Open Sans Bold"/>
                <a:sym typeface="Open Sans Bold"/>
              </a:rPr>
              <a:t>Spotify</a:t>
            </a:r>
          </a:p>
        </p:txBody>
      </p:sp>
      <p:sp>
        <p:nvSpPr>
          <p:cNvPr id="39" name="Freeform 39"/>
          <p:cNvSpPr/>
          <p:nvPr/>
        </p:nvSpPr>
        <p:spPr>
          <a:xfrm>
            <a:off x="161184" y="171048"/>
            <a:ext cx="686603" cy="686603"/>
          </a:xfrm>
          <a:custGeom>
            <a:avLst/>
            <a:gdLst/>
            <a:ahLst/>
            <a:cxnLst/>
            <a:rect l="l" t="t" r="r" b="b"/>
            <a:pathLst>
              <a:path w="686603" h="686603">
                <a:moveTo>
                  <a:pt x="0" y="0"/>
                </a:moveTo>
                <a:lnTo>
                  <a:pt x="686603" y="0"/>
                </a:lnTo>
                <a:lnTo>
                  <a:pt x="686603" y="686604"/>
                </a:lnTo>
                <a:lnTo>
                  <a:pt x="0" y="686604"/>
                </a:lnTo>
                <a:lnTo>
                  <a:pt x="0" y="0"/>
                </a:lnTo>
                <a:close/>
              </a:path>
            </a:pathLst>
          </a:custGeom>
          <a:blipFill>
            <a:blip r:embed="rId5"/>
            <a:stretch>
              <a:fillRect/>
            </a:stretch>
          </a:blipFill>
        </p:spPr>
      </p:sp>
      <p:grpSp>
        <p:nvGrpSpPr>
          <p:cNvPr id="40" name="Group 40"/>
          <p:cNvGrpSpPr/>
          <p:nvPr/>
        </p:nvGrpSpPr>
        <p:grpSpPr>
          <a:xfrm>
            <a:off x="10089322" y="8062727"/>
            <a:ext cx="807124" cy="807124"/>
            <a:chOff x="0" y="0"/>
            <a:chExt cx="812800" cy="812800"/>
          </a:xfrm>
        </p:grpSpPr>
        <p:sp>
          <p:nvSpPr>
            <p:cNvPr id="41" name="Freeform 4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42" name="TextBox 42"/>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43" name="TextBox 43"/>
          <p:cNvSpPr txBox="1"/>
          <p:nvPr/>
        </p:nvSpPr>
        <p:spPr>
          <a:xfrm>
            <a:off x="10216818" y="8260114"/>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03</a:t>
            </a:r>
          </a:p>
        </p:txBody>
      </p:sp>
      <p:sp>
        <p:nvSpPr>
          <p:cNvPr id="44" name="TextBox 44"/>
          <p:cNvSpPr txBox="1"/>
          <p:nvPr/>
        </p:nvSpPr>
        <p:spPr>
          <a:xfrm>
            <a:off x="11249306" y="6209064"/>
            <a:ext cx="4545423" cy="1454150"/>
          </a:xfrm>
          <a:prstGeom prst="rect">
            <a:avLst/>
          </a:prstGeom>
        </p:spPr>
        <p:txBody>
          <a:bodyPr lIns="0" tIns="0" rIns="0" bIns="0" rtlCol="0" anchor="t">
            <a:spAutoFit/>
          </a:bodyPr>
          <a:lstStyle/>
          <a:p>
            <a:pPr algn="l">
              <a:lnSpc>
                <a:spcPts val="4899"/>
              </a:lnSpc>
            </a:pPr>
            <a:r>
              <a:rPr lang="en-US" sz="3499">
                <a:solidFill>
                  <a:srgbClr val="FFFFFF"/>
                </a:solidFill>
                <a:latin typeface="Open Sans"/>
                <a:ea typeface="Open Sans"/>
                <a:cs typeface="Open Sans"/>
                <a:sym typeface="Open Sans"/>
              </a:rPr>
              <a:t>Medium Level</a:t>
            </a:r>
          </a:p>
          <a:p>
            <a:pPr algn="l">
              <a:lnSpc>
                <a:spcPts val="7000"/>
              </a:lnSpc>
              <a:spcBef>
                <a:spcPct val="0"/>
              </a:spcBef>
            </a:pPr>
            <a:endParaRPr lang="en-US" sz="3499">
              <a:solidFill>
                <a:srgbClr val="FFFFFF"/>
              </a:solidFill>
              <a:latin typeface="Open Sans"/>
              <a:ea typeface="Open Sans"/>
              <a:cs typeface="Open Sans"/>
              <a:sym typeface="Open Sans"/>
            </a:endParaRPr>
          </a:p>
        </p:txBody>
      </p:sp>
      <p:sp>
        <p:nvSpPr>
          <p:cNvPr id="45" name="TextBox 45"/>
          <p:cNvSpPr txBox="1"/>
          <p:nvPr/>
        </p:nvSpPr>
        <p:spPr>
          <a:xfrm>
            <a:off x="11265709" y="8110889"/>
            <a:ext cx="4545423" cy="1454150"/>
          </a:xfrm>
          <a:prstGeom prst="rect">
            <a:avLst/>
          </a:prstGeom>
        </p:spPr>
        <p:txBody>
          <a:bodyPr lIns="0" tIns="0" rIns="0" bIns="0" rtlCol="0" anchor="t">
            <a:spAutoFit/>
          </a:bodyPr>
          <a:lstStyle/>
          <a:p>
            <a:pPr algn="l">
              <a:lnSpc>
                <a:spcPts val="4899"/>
              </a:lnSpc>
            </a:pPr>
            <a:r>
              <a:rPr lang="en-US" sz="3499">
                <a:solidFill>
                  <a:srgbClr val="FFFFFF"/>
                </a:solidFill>
                <a:latin typeface="Open Sans"/>
                <a:ea typeface="Open Sans"/>
                <a:cs typeface="Open Sans"/>
                <a:sym typeface="Open Sans"/>
              </a:rPr>
              <a:t>Advanced Level</a:t>
            </a:r>
          </a:p>
          <a:p>
            <a:pPr algn="l">
              <a:lnSpc>
                <a:spcPts val="7000"/>
              </a:lnSpc>
              <a:spcBef>
                <a:spcPct val="0"/>
              </a:spcBef>
            </a:pPr>
            <a:endParaRPr lang="en-US" sz="3499">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202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
            <a:chOff x="0" y="0"/>
            <a:chExt cx="4816593" cy="270933"/>
          </a:xfrm>
        </p:grpSpPr>
        <p:sp>
          <p:nvSpPr>
            <p:cNvPr id="3" name="Freeform 3"/>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2D2D2D"/>
            </a:solidFill>
          </p:spPr>
        </p:sp>
        <p:sp>
          <p:nvSpPr>
            <p:cNvPr id="4" name="TextBox 4"/>
            <p:cNvSpPr txBox="1"/>
            <p:nvPr/>
          </p:nvSpPr>
          <p:spPr>
            <a:xfrm>
              <a:off x="0" y="-38100"/>
              <a:ext cx="4816593"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293116" y="453800"/>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293116" y="545903"/>
            <a:ext cx="397367" cy="28996"/>
            <a:chOff x="0" y="0"/>
            <a:chExt cx="128243" cy="9358"/>
          </a:xfrm>
        </p:grpSpPr>
        <p:sp>
          <p:nvSpPr>
            <p:cNvPr id="9" name="Freeform 9"/>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10" name="TextBox 10"/>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479107" y="350118"/>
            <a:ext cx="368680" cy="290363"/>
          </a:xfrm>
          <a:custGeom>
            <a:avLst/>
            <a:gdLst/>
            <a:ahLst/>
            <a:cxnLst/>
            <a:rect l="l" t="t" r="r" b="b"/>
            <a:pathLst>
              <a:path w="368680" h="290363">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7259300" y="9258300"/>
            <a:ext cx="1028700" cy="10287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803843" y="1205796"/>
            <a:ext cx="4417281" cy="1193801"/>
          </a:xfrm>
          <a:prstGeom prst="rect">
            <a:avLst/>
          </a:prstGeom>
        </p:spPr>
        <p:txBody>
          <a:bodyPr lIns="0" tIns="0" rIns="0" bIns="0" rtlCol="0" anchor="t">
            <a:spAutoFit/>
          </a:bodyPr>
          <a:lstStyle/>
          <a:p>
            <a:pPr algn="l">
              <a:lnSpc>
                <a:spcPts val="9799"/>
              </a:lnSpc>
              <a:spcBef>
                <a:spcPct val="0"/>
              </a:spcBef>
            </a:pPr>
            <a:r>
              <a:rPr lang="en-US" sz="6999">
                <a:solidFill>
                  <a:srgbClr val="FFFFFF"/>
                </a:solidFill>
                <a:latin typeface="Bebas Neue Cyrillic"/>
                <a:ea typeface="Bebas Neue Cyrillic"/>
                <a:cs typeface="Bebas Neue Cyrillic"/>
                <a:sym typeface="Bebas Neue Cyrillic"/>
              </a:rPr>
              <a:t>Easy Level</a:t>
            </a:r>
          </a:p>
        </p:txBody>
      </p:sp>
      <p:grpSp>
        <p:nvGrpSpPr>
          <p:cNvPr id="16" name="Group 16"/>
          <p:cNvGrpSpPr/>
          <p:nvPr/>
        </p:nvGrpSpPr>
        <p:grpSpPr>
          <a:xfrm>
            <a:off x="4942312" y="1163483"/>
            <a:ext cx="351325" cy="351325"/>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803843" y="4229172"/>
            <a:ext cx="807124" cy="807124"/>
            <a:chOff x="0" y="0"/>
            <a:chExt cx="812800" cy="812800"/>
          </a:xfrm>
        </p:grpSpPr>
        <p:sp>
          <p:nvSpPr>
            <p:cNvPr id="20" name="Freeform 2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803843" y="5689030"/>
            <a:ext cx="807124" cy="807124"/>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4" name="TextBox 2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803843" y="7148887"/>
            <a:ext cx="807124" cy="807124"/>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7" name="TextBox 2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8" name="Freeform 28"/>
          <p:cNvSpPr/>
          <p:nvPr/>
        </p:nvSpPr>
        <p:spPr>
          <a:xfrm>
            <a:off x="161184" y="171048"/>
            <a:ext cx="686603" cy="686603"/>
          </a:xfrm>
          <a:custGeom>
            <a:avLst/>
            <a:gdLst/>
            <a:ahLst/>
            <a:cxnLst/>
            <a:rect l="l" t="t" r="r" b="b"/>
            <a:pathLst>
              <a:path w="686603" h="686603">
                <a:moveTo>
                  <a:pt x="0" y="0"/>
                </a:moveTo>
                <a:lnTo>
                  <a:pt x="686603" y="0"/>
                </a:lnTo>
                <a:lnTo>
                  <a:pt x="686603" y="686604"/>
                </a:lnTo>
                <a:lnTo>
                  <a:pt x="0" y="686604"/>
                </a:lnTo>
                <a:lnTo>
                  <a:pt x="0" y="0"/>
                </a:lnTo>
                <a:close/>
              </a:path>
            </a:pathLst>
          </a:custGeom>
          <a:blipFill>
            <a:blip r:embed="rId4"/>
            <a:stretch>
              <a:fillRect/>
            </a:stretch>
          </a:blipFill>
        </p:spPr>
      </p:sp>
      <p:grpSp>
        <p:nvGrpSpPr>
          <p:cNvPr id="29" name="Group 29"/>
          <p:cNvGrpSpPr/>
          <p:nvPr/>
        </p:nvGrpSpPr>
        <p:grpSpPr>
          <a:xfrm>
            <a:off x="1803843" y="2828303"/>
            <a:ext cx="807124" cy="807124"/>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31" name="TextBox 3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1803843" y="8613237"/>
            <a:ext cx="807124" cy="807124"/>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34" name="TextBox 3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35" name="Freeform 35"/>
          <p:cNvSpPr/>
          <p:nvPr/>
        </p:nvSpPr>
        <p:spPr>
          <a:xfrm>
            <a:off x="7828886" y="2669966"/>
            <a:ext cx="5693132" cy="832269"/>
          </a:xfrm>
          <a:custGeom>
            <a:avLst/>
            <a:gdLst/>
            <a:ahLst/>
            <a:cxnLst/>
            <a:rect l="l" t="t" r="r" b="b"/>
            <a:pathLst>
              <a:path w="5693132" h="832269">
                <a:moveTo>
                  <a:pt x="0" y="0"/>
                </a:moveTo>
                <a:lnTo>
                  <a:pt x="5693132" y="0"/>
                </a:lnTo>
                <a:lnTo>
                  <a:pt x="5693132" y="832268"/>
                </a:lnTo>
                <a:lnTo>
                  <a:pt x="0" y="832268"/>
                </a:lnTo>
                <a:lnTo>
                  <a:pt x="0" y="0"/>
                </a:lnTo>
                <a:close/>
              </a:path>
            </a:pathLst>
          </a:custGeom>
          <a:blipFill>
            <a:blip r:embed="rId5"/>
            <a:stretch>
              <a:fillRect t="-60259" r="-59673" b="-961427"/>
            </a:stretch>
          </a:blipFill>
        </p:spPr>
      </p:sp>
      <p:sp>
        <p:nvSpPr>
          <p:cNvPr id="36" name="Freeform 36"/>
          <p:cNvSpPr/>
          <p:nvPr/>
        </p:nvSpPr>
        <p:spPr>
          <a:xfrm>
            <a:off x="7828886" y="6062332"/>
            <a:ext cx="5693132" cy="867644"/>
          </a:xfrm>
          <a:custGeom>
            <a:avLst/>
            <a:gdLst/>
            <a:ahLst/>
            <a:cxnLst/>
            <a:rect l="l" t="t" r="r" b="b"/>
            <a:pathLst>
              <a:path w="5693132" h="867644">
                <a:moveTo>
                  <a:pt x="0" y="0"/>
                </a:moveTo>
                <a:lnTo>
                  <a:pt x="5693132" y="0"/>
                </a:lnTo>
                <a:lnTo>
                  <a:pt x="5693132" y="867644"/>
                </a:lnTo>
                <a:lnTo>
                  <a:pt x="0" y="867644"/>
                </a:lnTo>
                <a:lnTo>
                  <a:pt x="0" y="0"/>
                </a:lnTo>
                <a:close/>
              </a:path>
            </a:pathLst>
          </a:custGeom>
          <a:blipFill>
            <a:blip r:embed="rId5"/>
            <a:stretch>
              <a:fillRect t="-753311" r="-59673" b="-222641"/>
            </a:stretch>
          </a:blipFill>
        </p:spPr>
      </p:sp>
      <p:sp>
        <p:nvSpPr>
          <p:cNvPr id="37" name="Freeform 37"/>
          <p:cNvSpPr/>
          <p:nvPr/>
        </p:nvSpPr>
        <p:spPr>
          <a:xfrm>
            <a:off x="7828886" y="8322537"/>
            <a:ext cx="5693132" cy="1388524"/>
          </a:xfrm>
          <a:custGeom>
            <a:avLst/>
            <a:gdLst/>
            <a:ahLst/>
            <a:cxnLst/>
            <a:rect l="l" t="t" r="r" b="b"/>
            <a:pathLst>
              <a:path w="5693132" h="1388524">
                <a:moveTo>
                  <a:pt x="0" y="0"/>
                </a:moveTo>
                <a:lnTo>
                  <a:pt x="5693132" y="0"/>
                </a:lnTo>
                <a:lnTo>
                  <a:pt x="5693132" y="1388524"/>
                </a:lnTo>
                <a:lnTo>
                  <a:pt x="0" y="1388524"/>
                </a:lnTo>
                <a:lnTo>
                  <a:pt x="0" y="0"/>
                </a:lnTo>
                <a:close/>
              </a:path>
            </a:pathLst>
          </a:custGeom>
          <a:blipFill>
            <a:blip r:embed="rId6"/>
            <a:stretch>
              <a:fillRect l="-2082" t="-15837" r="-59673" b="-485988"/>
            </a:stretch>
          </a:blipFill>
        </p:spPr>
      </p:sp>
      <p:sp>
        <p:nvSpPr>
          <p:cNvPr id="38" name="Freeform 38"/>
          <p:cNvSpPr/>
          <p:nvPr/>
        </p:nvSpPr>
        <p:spPr>
          <a:xfrm>
            <a:off x="7828886" y="7359546"/>
            <a:ext cx="5693132" cy="596466"/>
          </a:xfrm>
          <a:custGeom>
            <a:avLst/>
            <a:gdLst/>
            <a:ahLst/>
            <a:cxnLst/>
            <a:rect l="l" t="t" r="r" b="b"/>
            <a:pathLst>
              <a:path w="5693132" h="596466">
                <a:moveTo>
                  <a:pt x="0" y="0"/>
                </a:moveTo>
                <a:lnTo>
                  <a:pt x="5693132" y="0"/>
                </a:lnTo>
                <a:lnTo>
                  <a:pt x="5693132" y="596466"/>
                </a:lnTo>
                <a:lnTo>
                  <a:pt x="0" y="596466"/>
                </a:lnTo>
                <a:lnTo>
                  <a:pt x="0" y="0"/>
                </a:lnTo>
                <a:close/>
              </a:path>
            </a:pathLst>
          </a:custGeom>
          <a:blipFill>
            <a:blip r:embed="rId5"/>
            <a:stretch>
              <a:fillRect t="-1438241" r="-59673" b="-26884"/>
            </a:stretch>
          </a:blipFill>
        </p:spPr>
      </p:sp>
      <p:sp>
        <p:nvSpPr>
          <p:cNvPr id="39" name="Freeform 39"/>
          <p:cNvSpPr/>
          <p:nvPr/>
        </p:nvSpPr>
        <p:spPr>
          <a:xfrm>
            <a:off x="7828886" y="3710611"/>
            <a:ext cx="5693132" cy="2143345"/>
          </a:xfrm>
          <a:custGeom>
            <a:avLst/>
            <a:gdLst/>
            <a:ahLst/>
            <a:cxnLst/>
            <a:rect l="l" t="t" r="r" b="b"/>
            <a:pathLst>
              <a:path w="5693132" h="2143345">
                <a:moveTo>
                  <a:pt x="0" y="0"/>
                </a:moveTo>
                <a:lnTo>
                  <a:pt x="5693132" y="0"/>
                </a:lnTo>
                <a:lnTo>
                  <a:pt x="5693132" y="2143344"/>
                </a:lnTo>
                <a:lnTo>
                  <a:pt x="0" y="2143344"/>
                </a:lnTo>
                <a:lnTo>
                  <a:pt x="0" y="0"/>
                </a:lnTo>
                <a:close/>
              </a:path>
            </a:pathLst>
          </a:custGeom>
          <a:blipFill>
            <a:blip r:embed="rId5"/>
            <a:stretch>
              <a:fillRect t="-66466" r="-1340" b="-109967"/>
            </a:stretch>
          </a:blipFill>
        </p:spPr>
      </p:sp>
      <p:sp>
        <p:nvSpPr>
          <p:cNvPr id="40" name="TextBox 40"/>
          <p:cNvSpPr txBox="1"/>
          <p:nvPr/>
        </p:nvSpPr>
        <p:spPr>
          <a:xfrm>
            <a:off x="15940842" y="405840"/>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41" name="TextBox 41"/>
          <p:cNvSpPr txBox="1"/>
          <p:nvPr/>
        </p:nvSpPr>
        <p:spPr>
          <a:xfrm>
            <a:off x="14385046" y="405840"/>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id="42" name="TextBox 42"/>
          <p:cNvSpPr txBox="1"/>
          <p:nvPr/>
        </p:nvSpPr>
        <p:spPr>
          <a:xfrm>
            <a:off x="13154289" y="405840"/>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id="43" name="TextBox 43"/>
          <p:cNvSpPr txBox="1"/>
          <p:nvPr/>
        </p:nvSpPr>
        <p:spPr>
          <a:xfrm>
            <a:off x="11898530" y="405840"/>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44" name="TextBox 44"/>
          <p:cNvSpPr txBox="1"/>
          <p:nvPr/>
        </p:nvSpPr>
        <p:spPr>
          <a:xfrm>
            <a:off x="17424916" y="9626320"/>
            <a:ext cx="697468" cy="264086"/>
          </a:xfrm>
          <a:prstGeom prst="rect">
            <a:avLst/>
          </a:prstGeom>
        </p:spPr>
        <p:txBody>
          <a:bodyPr lIns="0" tIns="0" rIns="0" bIns="0" rtlCol="0" anchor="t">
            <a:spAutoFit/>
          </a:bodyPr>
          <a:lstStyle/>
          <a:p>
            <a:pPr algn="ctr">
              <a:lnSpc>
                <a:spcPts val="2239"/>
              </a:lnSpc>
              <a:spcBef>
                <a:spcPct val="0"/>
              </a:spcBef>
            </a:pPr>
            <a:r>
              <a:rPr lang="en-US" sz="1599" b="1">
                <a:solidFill>
                  <a:srgbClr val="1F2020"/>
                </a:solidFill>
                <a:latin typeface="Open Sans Bold"/>
                <a:ea typeface="Open Sans Bold"/>
                <a:cs typeface="Open Sans Bold"/>
                <a:sym typeface="Open Sans Bold"/>
              </a:rPr>
              <a:t>05</a:t>
            </a:r>
          </a:p>
        </p:txBody>
      </p:sp>
      <p:sp>
        <p:nvSpPr>
          <p:cNvPr id="45" name="TextBox 45"/>
          <p:cNvSpPr txBox="1"/>
          <p:nvPr/>
        </p:nvSpPr>
        <p:spPr>
          <a:xfrm>
            <a:off x="1931340" y="4427916"/>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02</a:t>
            </a:r>
          </a:p>
        </p:txBody>
      </p:sp>
      <p:sp>
        <p:nvSpPr>
          <p:cNvPr id="46" name="TextBox 46"/>
          <p:cNvSpPr txBox="1"/>
          <p:nvPr/>
        </p:nvSpPr>
        <p:spPr>
          <a:xfrm>
            <a:off x="3109941" y="2936272"/>
            <a:ext cx="4016067" cy="87122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Retrieve the names of all tracks that have more than 1 billion streams.</a:t>
            </a:r>
          </a:p>
          <a:p>
            <a:pPr algn="l">
              <a:lnSpc>
                <a:spcPts val="2379"/>
              </a:lnSpc>
              <a:spcBef>
                <a:spcPct val="0"/>
              </a:spcBef>
            </a:pPr>
            <a:endParaRPr lang="en-US" sz="1699">
              <a:solidFill>
                <a:srgbClr val="FFFFFF"/>
              </a:solidFill>
              <a:latin typeface="Open Sans"/>
              <a:ea typeface="Open Sans"/>
              <a:cs typeface="Open Sans"/>
              <a:sym typeface="Open Sans"/>
            </a:endParaRPr>
          </a:p>
        </p:txBody>
      </p:sp>
      <p:sp>
        <p:nvSpPr>
          <p:cNvPr id="47" name="TextBox 47"/>
          <p:cNvSpPr txBox="1"/>
          <p:nvPr/>
        </p:nvSpPr>
        <p:spPr>
          <a:xfrm>
            <a:off x="1931340" y="5887773"/>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03</a:t>
            </a:r>
          </a:p>
        </p:txBody>
      </p:sp>
      <p:sp>
        <p:nvSpPr>
          <p:cNvPr id="48" name="TextBox 48"/>
          <p:cNvSpPr txBox="1"/>
          <p:nvPr/>
        </p:nvSpPr>
        <p:spPr>
          <a:xfrm>
            <a:off x="1931340" y="7347631"/>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04</a:t>
            </a:r>
          </a:p>
        </p:txBody>
      </p:sp>
      <p:sp>
        <p:nvSpPr>
          <p:cNvPr id="49" name="TextBox 49"/>
          <p:cNvSpPr txBox="1"/>
          <p:nvPr/>
        </p:nvSpPr>
        <p:spPr>
          <a:xfrm>
            <a:off x="1063990" y="262890"/>
            <a:ext cx="1550287" cy="511811"/>
          </a:xfrm>
          <a:prstGeom prst="rect">
            <a:avLst/>
          </a:prstGeom>
        </p:spPr>
        <p:txBody>
          <a:bodyPr lIns="0" tIns="0" rIns="0" bIns="0" rtlCol="0" anchor="t">
            <a:spAutoFit/>
          </a:bodyPr>
          <a:lstStyle/>
          <a:p>
            <a:pPr algn="l">
              <a:lnSpc>
                <a:spcPts val="4339"/>
              </a:lnSpc>
              <a:spcBef>
                <a:spcPct val="0"/>
              </a:spcBef>
            </a:pPr>
            <a:r>
              <a:rPr lang="en-US" sz="3099" b="1">
                <a:solidFill>
                  <a:srgbClr val="1ED461"/>
                </a:solidFill>
                <a:latin typeface="Open Sans Bold"/>
                <a:ea typeface="Open Sans Bold"/>
                <a:cs typeface="Open Sans Bold"/>
                <a:sym typeface="Open Sans Bold"/>
              </a:rPr>
              <a:t>Spotify</a:t>
            </a:r>
          </a:p>
        </p:txBody>
      </p:sp>
      <p:sp>
        <p:nvSpPr>
          <p:cNvPr id="50" name="TextBox 50"/>
          <p:cNvSpPr txBox="1"/>
          <p:nvPr/>
        </p:nvSpPr>
        <p:spPr>
          <a:xfrm>
            <a:off x="1931340" y="3048000"/>
            <a:ext cx="552131" cy="371537"/>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01</a:t>
            </a:r>
          </a:p>
        </p:txBody>
      </p:sp>
      <p:sp>
        <p:nvSpPr>
          <p:cNvPr id="51" name="TextBox 51"/>
          <p:cNvSpPr txBox="1"/>
          <p:nvPr/>
        </p:nvSpPr>
        <p:spPr>
          <a:xfrm>
            <a:off x="1931340" y="8811898"/>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05</a:t>
            </a:r>
          </a:p>
        </p:txBody>
      </p:sp>
      <p:sp>
        <p:nvSpPr>
          <p:cNvPr id="52" name="TextBox 52"/>
          <p:cNvSpPr txBox="1"/>
          <p:nvPr/>
        </p:nvSpPr>
        <p:spPr>
          <a:xfrm>
            <a:off x="3109941" y="4286282"/>
            <a:ext cx="4016067" cy="87122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List all albums along with their respective artists.</a:t>
            </a:r>
          </a:p>
          <a:p>
            <a:pPr algn="l">
              <a:lnSpc>
                <a:spcPts val="2379"/>
              </a:lnSpc>
              <a:spcBef>
                <a:spcPct val="0"/>
              </a:spcBef>
            </a:pPr>
            <a:endParaRPr lang="en-US" sz="1699">
              <a:solidFill>
                <a:srgbClr val="FFFFFF"/>
              </a:solidFill>
              <a:latin typeface="Open Sans"/>
              <a:ea typeface="Open Sans"/>
              <a:cs typeface="Open Sans"/>
              <a:sym typeface="Open Sans"/>
            </a:endParaRPr>
          </a:p>
        </p:txBody>
      </p:sp>
      <p:sp>
        <p:nvSpPr>
          <p:cNvPr id="53" name="TextBox 53"/>
          <p:cNvSpPr txBox="1"/>
          <p:nvPr/>
        </p:nvSpPr>
        <p:spPr>
          <a:xfrm>
            <a:off x="3109941" y="5679544"/>
            <a:ext cx="4016067" cy="87122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 Get the total number of comments for tracks where `licensed = TRUE`.</a:t>
            </a:r>
          </a:p>
          <a:p>
            <a:pPr algn="l">
              <a:lnSpc>
                <a:spcPts val="2379"/>
              </a:lnSpc>
              <a:spcBef>
                <a:spcPct val="0"/>
              </a:spcBef>
            </a:pPr>
            <a:endParaRPr lang="en-US" sz="1699">
              <a:solidFill>
                <a:srgbClr val="FFFFFF"/>
              </a:solidFill>
              <a:latin typeface="Open Sans"/>
              <a:ea typeface="Open Sans"/>
              <a:cs typeface="Open Sans"/>
              <a:sym typeface="Open Sans"/>
            </a:endParaRPr>
          </a:p>
        </p:txBody>
      </p:sp>
      <p:sp>
        <p:nvSpPr>
          <p:cNvPr id="54" name="TextBox 54"/>
          <p:cNvSpPr txBox="1"/>
          <p:nvPr/>
        </p:nvSpPr>
        <p:spPr>
          <a:xfrm>
            <a:off x="3109941" y="7141648"/>
            <a:ext cx="4016067" cy="87122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Find all tracks that belong to the album type `single`.</a:t>
            </a:r>
          </a:p>
          <a:p>
            <a:pPr algn="l">
              <a:lnSpc>
                <a:spcPts val="2379"/>
              </a:lnSpc>
              <a:spcBef>
                <a:spcPct val="0"/>
              </a:spcBef>
            </a:pPr>
            <a:endParaRPr lang="en-US" sz="1699">
              <a:solidFill>
                <a:srgbClr val="FFFFFF"/>
              </a:solidFill>
              <a:latin typeface="Open Sans"/>
              <a:ea typeface="Open Sans"/>
              <a:cs typeface="Open Sans"/>
              <a:sym typeface="Open Sans"/>
            </a:endParaRPr>
          </a:p>
        </p:txBody>
      </p:sp>
      <p:sp>
        <p:nvSpPr>
          <p:cNvPr id="55" name="TextBox 55"/>
          <p:cNvSpPr txBox="1"/>
          <p:nvPr/>
        </p:nvSpPr>
        <p:spPr>
          <a:xfrm>
            <a:off x="3109941" y="8603751"/>
            <a:ext cx="4016067" cy="87122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Count the total number of tracks by each artist.</a:t>
            </a:r>
          </a:p>
          <a:p>
            <a:pPr algn="l">
              <a:lnSpc>
                <a:spcPts val="2379"/>
              </a:lnSpc>
              <a:spcBef>
                <a:spcPct val="0"/>
              </a:spcBef>
            </a:pPr>
            <a:endParaRPr lang="en-US" sz="1699">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202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
            <a:chOff x="0" y="0"/>
            <a:chExt cx="4816593" cy="270933"/>
          </a:xfrm>
        </p:grpSpPr>
        <p:sp>
          <p:nvSpPr>
            <p:cNvPr id="3" name="Freeform 3"/>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2D2D2D"/>
            </a:solidFill>
          </p:spPr>
        </p:sp>
        <p:sp>
          <p:nvSpPr>
            <p:cNvPr id="4" name="TextBox 4"/>
            <p:cNvSpPr txBox="1"/>
            <p:nvPr/>
          </p:nvSpPr>
          <p:spPr>
            <a:xfrm>
              <a:off x="0" y="-38100"/>
              <a:ext cx="4816593"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293116" y="453800"/>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293116" y="545903"/>
            <a:ext cx="397367" cy="28996"/>
            <a:chOff x="0" y="0"/>
            <a:chExt cx="128243" cy="9358"/>
          </a:xfrm>
        </p:grpSpPr>
        <p:sp>
          <p:nvSpPr>
            <p:cNvPr id="9" name="Freeform 9"/>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10" name="TextBox 10"/>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479107" y="350118"/>
            <a:ext cx="368680" cy="290363"/>
          </a:xfrm>
          <a:custGeom>
            <a:avLst/>
            <a:gdLst/>
            <a:ahLst/>
            <a:cxnLst/>
            <a:rect l="l" t="t" r="r" b="b"/>
            <a:pathLst>
              <a:path w="368680" h="290363">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7259300" y="9258300"/>
            <a:ext cx="1028700" cy="10287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803843" y="1205796"/>
            <a:ext cx="4417281" cy="1193801"/>
          </a:xfrm>
          <a:prstGeom prst="rect">
            <a:avLst/>
          </a:prstGeom>
        </p:spPr>
        <p:txBody>
          <a:bodyPr lIns="0" tIns="0" rIns="0" bIns="0" rtlCol="0" anchor="t">
            <a:spAutoFit/>
          </a:bodyPr>
          <a:lstStyle/>
          <a:p>
            <a:pPr algn="l">
              <a:lnSpc>
                <a:spcPts val="9799"/>
              </a:lnSpc>
              <a:spcBef>
                <a:spcPct val="0"/>
              </a:spcBef>
            </a:pPr>
            <a:r>
              <a:rPr lang="en-US" sz="6999">
                <a:solidFill>
                  <a:srgbClr val="FFFFFF"/>
                </a:solidFill>
                <a:latin typeface="Bebas Neue Cyrillic"/>
                <a:ea typeface="Bebas Neue Cyrillic"/>
                <a:cs typeface="Bebas Neue Cyrillic"/>
                <a:sym typeface="Bebas Neue Cyrillic"/>
              </a:rPr>
              <a:t>MEDIUM Level</a:t>
            </a:r>
          </a:p>
        </p:txBody>
      </p:sp>
      <p:grpSp>
        <p:nvGrpSpPr>
          <p:cNvPr id="16" name="Group 16"/>
          <p:cNvGrpSpPr/>
          <p:nvPr/>
        </p:nvGrpSpPr>
        <p:grpSpPr>
          <a:xfrm>
            <a:off x="5730164" y="1163483"/>
            <a:ext cx="351325" cy="351325"/>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803843" y="4229172"/>
            <a:ext cx="807124" cy="807124"/>
            <a:chOff x="0" y="0"/>
            <a:chExt cx="812800" cy="812800"/>
          </a:xfrm>
        </p:grpSpPr>
        <p:sp>
          <p:nvSpPr>
            <p:cNvPr id="20" name="Freeform 2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803843" y="5689030"/>
            <a:ext cx="807124" cy="807124"/>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4" name="TextBox 2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803843" y="7148887"/>
            <a:ext cx="807124" cy="807124"/>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7" name="TextBox 2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8" name="Freeform 28"/>
          <p:cNvSpPr/>
          <p:nvPr/>
        </p:nvSpPr>
        <p:spPr>
          <a:xfrm>
            <a:off x="161184" y="171048"/>
            <a:ext cx="686603" cy="686603"/>
          </a:xfrm>
          <a:custGeom>
            <a:avLst/>
            <a:gdLst/>
            <a:ahLst/>
            <a:cxnLst/>
            <a:rect l="l" t="t" r="r" b="b"/>
            <a:pathLst>
              <a:path w="686603" h="686603">
                <a:moveTo>
                  <a:pt x="0" y="0"/>
                </a:moveTo>
                <a:lnTo>
                  <a:pt x="686603" y="0"/>
                </a:lnTo>
                <a:lnTo>
                  <a:pt x="686603" y="686604"/>
                </a:lnTo>
                <a:lnTo>
                  <a:pt x="0" y="686604"/>
                </a:lnTo>
                <a:lnTo>
                  <a:pt x="0" y="0"/>
                </a:lnTo>
                <a:close/>
              </a:path>
            </a:pathLst>
          </a:custGeom>
          <a:blipFill>
            <a:blip r:embed="rId4"/>
            <a:stretch>
              <a:fillRect/>
            </a:stretch>
          </a:blipFill>
        </p:spPr>
      </p:sp>
      <p:grpSp>
        <p:nvGrpSpPr>
          <p:cNvPr id="29" name="Group 29"/>
          <p:cNvGrpSpPr/>
          <p:nvPr/>
        </p:nvGrpSpPr>
        <p:grpSpPr>
          <a:xfrm>
            <a:off x="1803843" y="2828303"/>
            <a:ext cx="807124" cy="807124"/>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31" name="TextBox 3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1803843" y="8613237"/>
            <a:ext cx="807124" cy="807124"/>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34" name="TextBox 3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35" name="Freeform 35"/>
          <p:cNvSpPr/>
          <p:nvPr/>
        </p:nvSpPr>
        <p:spPr>
          <a:xfrm>
            <a:off x="7754658" y="2134246"/>
            <a:ext cx="6630387" cy="1118572"/>
          </a:xfrm>
          <a:custGeom>
            <a:avLst/>
            <a:gdLst/>
            <a:ahLst/>
            <a:cxnLst/>
            <a:rect l="l" t="t" r="r" b="b"/>
            <a:pathLst>
              <a:path w="6630387" h="1118572">
                <a:moveTo>
                  <a:pt x="0" y="0"/>
                </a:moveTo>
                <a:lnTo>
                  <a:pt x="6630388" y="0"/>
                </a:lnTo>
                <a:lnTo>
                  <a:pt x="6630388" y="1118572"/>
                </a:lnTo>
                <a:lnTo>
                  <a:pt x="0" y="1118572"/>
                </a:lnTo>
                <a:lnTo>
                  <a:pt x="0" y="0"/>
                </a:lnTo>
                <a:close/>
              </a:path>
            </a:pathLst>
          </a:custGeom>
          <a:blipFill>
            <a:blip r:embed="rId5"/>
            <a:stretch>
              <a:fillRect l="-2582" t="-227876" b="-223894"/>
            </a:stretch>
          </a:blipFill>
        </p:spPr>
      </p:sp>
      <p:sp>
        <p:nvSpPr>
          <p:cNvPr id="36" name="Freeform 36"/>
          <p:cNvSpPr/>
          <p:nvPr/>
        </p:nvSpPr>
        <p:spPr>
          <a:xfrm>
            <a:off x="7754658" y="3499243"/>
            <a:ext cx="6630387" cy="1459858"/>
          </a:xfrm>
          <a:custGeom>
            <a:avLst/>
            <a:gdLst/>
            <a:ahLst/>
            <a:cxnLst/>
            <a:rect l="l" t="t" r="r" b="b"/>
            <a:pathLst>
              <a:path w="6630387" h="1459858">
                <a:moveTo>
                  <a:pt x="0" y="0"/>
                </a:moveTo>
                <a:lnTo>
                  <a:pt x="6630388" y="0"/>
                </a:lnTo>
                <a:lnTo>
                  <a:pt x="6630388" y="1459858"/>
                </a:lnTo>
                <a:lnTo>
                  <a:pt x="0" y="1459858"/>
                </a:lnTo>
                <a:lnTo>
                  <a:pt x="0" y="0"/>
                </a:lnTo>
                <a:close/>
              </a:path>
            </a:pathLst>
          </a:custGeom>
          <a:blipFill>
            <a:blip r:embed="rId5"/>
            <a:stretch>
              <a:fillRect l="-1661" t="-300984" b="-17997"/>
            </a:stretch>
          </a:blipFill>
        </p:spPr>
      </p:sp>
      <p:sp>
        <p:nvSpPr>
          <p:cNvPr id="37" name="Freeform 37"/>
          <p:cNvSpPr/>
          <p:nvPr/>
        </p:nvSpPr>
        <p:spPr>
          <a:xfrm>
            <a:off x="7754658" y="5136241"/>
            <a:ext cx="6630387" cy="1579266"/>
          </a:xfrm>
          <a:custGeom>
            <a:avLst/>
            <a:gdLst/>
            <a:ahLst/>
            <a:cxnLst/>
            <a:rect l="l" t="t" r="r" b="b"/>
            <a:pathLst>
              <a:path w="6630387" h="1579266">
                <a:moveTo>
                  <a:pt x="0" y="0"/>
                </a:moveTo>
                <a:lnTo>
                  <a:pt x="6630388" y="0"/>
                </a:lnTo>
                <a:lnTo>
                  <a:pt x="6630388" y="1579265"/>
                </a:lnTo>
                <a:lnTo>
                  <a:pt x="0" y="1579265"/>
                </a:lnTo>
                <a:lnTo>
                  <a:pt x="0" y="0"/>
                </a:lnTo>
                <a:close/>
              </a:path>
            </a:pathLst>
          </a:custGeom>
          <a:blipFill>
            <a:blip r:embed="rId6"/>
            <a:stretch>
              <a:fillRect t="-7808" b="-152431"/>
            </a:stretch>
          </a:blipFill>
        </p:spPr>
      </p:sp>
      <p:sp>
        <p:nvSpPr>
          <p:cNvPr id="38" name="Freeform 38"/>
          <p:cNvSpPr/>
          <p:nvPr/>
        </p:nvSpPr>
        <p:spPr>
          <a:xfrm>
            <a:off x="7754658" y="6874586"/>
            <a:ext cx="6630387" cy="1598660"/>
          </a:xfrm>
          <a:custGeom>
            <a:avLst/>
            <a:gdLst/>
            <a:ahLst/>
            <a:cxnLst/>
            <a:rect l="l" t="t" r="r" b="b"/>
            <a:pathLst>
              <a:path w="6630387" h="1598660">
                <a:moveTo>
                  <a:pt x="0" y="0"/>
                </a:moveTo>
                <a:lnTo>
                  <a:pt x="6630388" y="0"/>
                </a:lnTo>
                <a:lnTo>
                  <a:pt x="6630388" y="1598660"/>
                </a:lnTo>
                <a:lnTo>
                  <a:pt x="0" y="1598660"/>
                </a:lnTo>
                <a:lnTo>
                  <a:pt x="0" y="0"/>
                </a:lnTo>
                <a:close/>
              </a:path>
            </a:pathLst>
          </a:custGeom>
          <a:blipFill>
            <a:blip r:embed="rId6"/>
            <a:stretch>
              <a:fillRect t="-159297" r="-861"/>
            </a:stretch>
          </a:blipFill>
        </p:spPr>
      </p:sp>
      <p:sp>
        <p:nvSpPr>
          <p:cNvPr id="39" name="Freeform 39"/>
          <p:cNvSpPr/>
          <p:nvPr/>
        </p:nvSpPr>
        <p:spPr>
          <a:xfrm>
            <a:off x="7754658" y="8632326"/>
            <a:ext cx="6630387" cy="1542130"/>
          </a:xfrm>
          <a:custGeom>
            <a:avLst/>
            <a:gdLst/>
            <a:ahLst/>
            <a:cxnLst/>
            <a:rect l="l" t="t" r="r" b="b"/>
            <a:pathLst>
              <a:path w="6630387" h="1542130">
                <a:moveTo>
                  <a:pt x="0" y="0"/>
                </a:moveTo>
                <a:lnTo>
                  <a:pt x="6630388" y="0"/>
                </a:lnTo>
                <a:lnTo>
                  <a:pt x="6630388" y="1542130"/>
                </a:lnTo>
                <a:lnTo>
                  <a:pt x="0" y="1542130"/>
                </a:lnTo>
                <a:lnTo>
                  <a:pt x="0" y="0"/>
                </a:lnTo>
                <a:close/>
              </a:path>
            </a:pathLst>
          </a:custGeom>
          <a:blipFill>
            <a:blip r:embed="rId7"/>
            <a:stretch>
              <a:fillRect t="-13531" b="-13531"/>
            </a:stretch>
          </a:blipFill>
        </p:spPr>
      </p:sp>
      <p:sp>
        <p:nvSpPr>
          <p:cNvPr id="40" name="TextBox 40"/>
          <p:cNvSpPr txBox="1"/>
          <p:nvPr/>
        </p:nvSpPr>
        <p:spPr>
          <a:xfrm>
            <a:off x="15940842" y="405840"/>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41" name="TextBox 41"/>
          <p:cNvSpPr txBox="1"/>
          <p:nvPr/>
        </p:nvSpPr>
        <p:spPr>
          <a:xfrm>
            <a:off x="14385046" y="405840"/>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id="42" name="TextBox 42"/>
          <p:cNvSpPr txBox="1"/>
          <p:nvPr/>
        </p:nvSpPr>
        <p:spPr>
          <a:xfrm>
            <a:off x="13154289" y="405840"/>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id="43" name="TextBox 43"/>
          <p:cNvSpPr txBox="1"/>
          <p:nvPr/>
        </p:nvSpPr>
        <p:spPr>
          <a:xfrm>
            <a:off x="11898530" y="405840"/>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44" name="TextBox 44"/>
          <p:cNvSpPr txBox="1"/>
          <p:nvPr/>
        </p:nvSpPr>
        <p:spPr>
          <a:xfrm>
            <a:off x="17424916" y="9626320"/>
            <a:ext cx="697468" cy="264160"/>
          </a:xfrm>
          <a:prstGeom prst="rect">
            <a:avLst/>
          </a:prstGeom>
        </p:spPr>
        <p:txBody>
          <a:bodyPr lIns="0" tIns="0" rIns="0" bIns="0" rtlCol="0" anchor="t">
            <a:spAutoFit/>
          </a:bodyPr>
          <a:lstStyle/>
          <a:p>
            <a:pPr algn="ctr">
              <a:lnSpc>
                <a:spcPts val="2239"/>
              </a:lnSpc>
              <a:spcBef>
                <a:spcPct val="0"/>
              </a:spcBef>
            </a:pPr>
            <a:r>
              <a:rPr lang="en-US" sz="1599" b="1">
                <a:solidFill>
                  <a:srgbClr val="1F2020"/>
                </a:solidFill>
                <a:latin typeface="Open Sans Bold"/>
                <a:ea typeface="Open Sans Bold"/>
                <a:cs typeface="Open Sans Bold"/>
                <a:sym typeface="Open Sans Bold"/>
              </a:rPr>
              <a:t>06</a:t>
            </a:r>
          </a:p>
        </p:txBody>
      </p:sp>
      <p:sp>
        <p:nvSpPr>
          <p:cNvPr id="45" name="TextBox 45"/>
          <p:cNvSpPr txBox="1"/>
          <p:nvPr/>
        </p:nvSpPr>
        <p:spPr>
          <a:xfrm>
            <a:off x="1931340" y="4427916"/>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02</a:t>
            </a:r>
          </a:p>
        </p:txBody>
      </p:sp>
      <p:sp>
        <p:nvSpPr>
          <p:cNvPr id="46" name="TextBox 46"/>
          <p:cNvSpPr txBox="1"/>
          <p:nvPr/>
        </p:nvSpPr>
        <p:spPr>
          <a:xfrm>
            <a:off x="3109941" y="2936272"/>
            <a:ext cx="4016067" cy="87122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Calculate the average danceability of tracks in each album.</a:t>
            </a:r>
          </a:p>
          <a:p>
            <a:pPr algn="l">
              <a:lnSpc>
                <a:spcPts val="2379"/>
              </a:lnSpc>
              <a:spcBef>
                <a:spcPct val="0"/>
              </a:spcBef>
            </a:pPr>
            <a:endParaRPr lang="en-US" sz="1699">
              <a:solidFill>
                <a:srgbClr val="FFFFFF"/>
              </a:solidFill>
              <a:latin typeface="Open Sans"/>
              <a:ea typeface="Open Sans"/>
              <a:cs typeface="Open Sans"/>
              <a:sym typeface="Open Sans"/>
            </a:endParaRPr>
          </a:p>
        </p:txBody>
      </p:sp>
      <p:sp>
        <p:nvSpPr>
          <p:cNvPr id="47" name="TextBox 47"/>
          <p:cNvSpPr txBox="1"/>
          <p:nvPr/>
        </p:nvSpPr>
        <p:spPr>
          <a:xfrm>
            <a:off x="1931340" y="5887773"/>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03</a:t>
            </a:r>
          </a:p>
        </p:txBody>
      </p:sp>
      <p:sp>
        <p:nvSpPr>
          <p:cNvPr id="48" name="TextBox 48"/>
          <p:cNvSpPr txBox="1"/>
          <p:nvPr/>
        </p:nvSpPr>
        <p:spPr>
          <a:xfrm>
            <a:off x="1931340" y="7347631"/>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04</a:t>
            </a:r>
          </a:p>
        </p:txBody>
      </p:sp>
      <p:sp>
        <p:nvSpPr>
          <p:cNvPr id="49" name="TextBox 49"/>
          <p:cNvSpPr txBox="1"/>
          <p:nvPr/>
        </p:nvSpPr>
        <p:spPr>
          <a:xfrm>
            <a:off x="1063990" y="262890"/>
            <a:ext cx="1550287" cy="511811"/>
          </a:xfrm>
          <a:prstGeom prst="rect">
            <a:avLst/>
          </a:prstGeom>
        </p:spPr>
        <p:txBody>
          <a:bodyPr lIns="0" tIns="0" rIns="0" bIns="0" rtlCol="0" anchor="t">
            <a:spAutoFit/>
          </a:bodyPr>
          <a:lstStyle/>
          <a:p>
            <a:pPr algn="l">
              <a:lnSpc>
                <a:spcPts val="4339"/>
              </a:lnSpc>
              <a:spcBef>
                <a:spcPct val="0"/>
              </a:spcBef>
            </a:pPr>
            <a:r>
              <a:rPr lang="en-US" sz="3099" b="1">
                <a:solidFill>
                  <a:srgbClr val="1ED461"/>
                </a:solidFill>
                <a:latin typeface="Open Sans Bold"/>
                <a:ea typeface="Open Sans Bold"/>
                <a:cs typeface="Open Sans Bold"/>
                <a:sym typeface="Open Sans Bold"/>
              </a:rPr>
              <a:t>Spotify</a:t>
            </a:r>
          </a:p>
        </p:txBody>
      </p:sp>
      <p:sp>
        <p:nvSpPr>
          <p:cNvPr id="50" name="TextBox 50"/>
          <p:cNvSpPr txBox="1"/>
          <p:nvPr/>
        </p:nvSpPr>
        <p:spPr>
          <a:xfrm>
            <a:off x="1931340" y="3048000"/>
            <a:ext cx="552131" cy="371537"/>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01</a:t>
            </a:r>
          </a:p>
        </p:txBody>
      </p:sp>
      <p:sp>
        <p:nvSpPr>
          <p:cNvPr id="51" name="TextBox 51"/>
          <p:cNvSpPr txBox="1"/>
          <p:nvPr/>
        </p:nvSpPr>
        <p:spPr>
          <a:xfrm>
            <a:off x="1931340" y="8811898"/>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05</a:t>
            </a:r>
          </a:p>
        </p:txBody>
      </p:sp>
      <p:sp>
        <p:nvSpPr>
          <p:cNvPr id="52" name="TextBox 52"/>
          <p:cNvSpPr txBox="1"/>
          <p:nvPr/>
        </p:nvSpPr>
        <p:spPr>
          <a:xfrm>
            <a:off x="3109941" y="4286282"/>
            <a:ext cx="4016067" cy="87122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Find the top 5 tracks with the highest energy values.</a:t>
            </a:r>
          </a:p>
          <a:p>
            <a:pPr algn="l">
              <a:lnSpc>
                <a:spcPts val="2379"/>
              </a:lnSpc>
              <a:spcBef>
                <a:spcPct val="0"/>
              </a:spcBef>
            </a:pPr>
            <a:endParaRPr lang="en-US" sz="1699">
              <a:solidFill>
                <a:srgbClr val="FFFFFF"/>
              </a:solidFill>
              <a:latin typeface="Open Sans"/>
              <a:ea typeface="Open Sans"/>
              <a:cs typeface="Open Sans"/>
              <a:sym typeface="Open Sans"/>
            </a:endParaRPr>
          </a:p>
        </p:txBody>
      </p:sp>
      <p:sp>
        <p:nvSpPr>
          <p:cNvPr id="53" name="TextBox 53"/>
          <p:cNvSpPr txBox="1"/>
          <p:nvPr/>
        </p:nvSpPr>
        <p:spPr>
          <a:xfrm>
            <a:off x="3109941" y="5679544"/>
            <a:ext cx="4016067" cy="87122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List all tracks along with their views and likes where `official_video = TRUE`.</a:t>
            </a:r>
          </a:p>
          <a:p>
            <a:pPr algn="l">
              <a:lnSpc>
                <a:spcPts val="2379"/>
              </a:lnSpc>
              <a:spcBef>
                <a:spcPct val="0"/>
              </a:spcBef>
            </a:pPr>
            <a:endParaRPr lang="en-US" sz="1699">
              <a:solidFill>
                <a:srgbClr val="FFFFFF"/>
              </a:solidFill>
              <a:latin typeface="Open Sans"/>
              <a:ea typeface="Open Sans"/>
              <a:cs typeface="Open Sans"/>
              <a:sym typeface="Open Sans"/>
            </a:endParaRPr>
          </a:p>
        </p:txBody>
      </p:sp>
      <p:sp>
        <p:nvSpPr>
          <p:cNvPr id="54" name="TextBox 54"/>
          <p:cNvSpPr txBox="1"/>
          <p:nvPr/>
        </p:nvSpPr>
        <p:spPr>
          <a:xfrm>
            <a:off x="3109941" y="7141648"/>
            <a:ext cx="4016067" cy="87122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For each album, calculate the total views of all associated tracks.</a:t>
            </a:r>
          </a:p>
          <a:p>
            <a:pPr algn="l">
              <a:lnSpc>
                <a:spcPts val="2379"/>
              </a:lnSpc>
              <a:spcBef>
                <a:spcPct val="0"/>
              </a:spcBef>
            </a:pPr>
            <a:endParaRPr lang="en-US" sz="1699">
              <a:solidFill>
                <a:srgbClr val="FFFFFF"/>
              </a:solidFill>
              <a:latin typeface="Open Sans"/>
              <a:ea typeface="Open Sans"/>
              <a:cs typeface="Open Sans"/>
              <a:sym typeface="Open Sans"/>
            </a:endParaRPr>
          </a:p>
        </p:txBody>
      </p:sp>
      <p:sp>
        <p:nvSpPr>
          <p:cNvPr id="55" name="TextBox 55"/>
          <p:cNvSpPr txBox="1"/>
          <p:nvPr/>
        </p:nvSpPr>
        <p:spPr>
          <a:xfrm>
            <a:off x="3109941" y="8603751"/>
            <a:ext cx="4016067" cy="1166495"/>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Retrieve the track names that have been streamed on Spotify more than YouTube.</a:t>
            </a:r>
          </a:p>
          <a:p>
            <a:pPr algn="l">
              <a:lnSpc>
                <a:spcPts val="2379"/>
              </a:lnSpc>
              <a:spcBef>
                <a:spcPct val="0"/>
              </a:spcBef>
            </a:pPr>
            <a:endParaRPr lang="en-US" sz="1699">
              <a:solidFill>
                <a:srgbClr val="FFFFFF"/>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202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
            <a:chOff x="0" y="0"/>
            <a:chExt cx="4816593" cy="270933"/>
          </a:xfrm>
        </p:grpSpPr>
        <p:sp>
          <p:nvSpPr>
            <p:cNvPr id="3" name="Freeform 3"/>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2D2D2D"/>
            </a:solidFill>
          </p:spPr>
        </p:sp>
        <p:sp>
          <p:nvSpPr>
            <p:cNvPr id="4" name="TextBox 4"/>
            <p:cNvSpPr txBox="1"/>
            <p:nvPr/>
          </p:nvSpPr>
          <p:spPr>
            <a:xfrm>
              <a:off x="0" y="-38100"/>
              <a:ext cx="4816593"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293116" y="453800"/>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293116" y="545903"/>
            <a:ext cx="397367" cy="28996"/>
            <a:chOff x="0" y="0"/>
            <a:chExt cx="128243" cy="9358"/>
          </a:xfrm>
        </p:grpSpPr>
        <p:sp>
          <p:nvSpPr>
            <p:cNvPr id="9" name="Freeform 9"/>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10" name="TextBox 10"/>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479107" y="350118"/>
            <a:ext cx="368680" cy="290363"/>
          </a:xfrm>
          <a:custGeom>
            <a:avLst/>
            <a:gdLst/>
            <a:ahLst/>
            <a:cxnLst/>
            <a:rect l="l" t="t" r="r" b="b"/>
            <a:pathLst>
              <a:path w="368680" h="290363">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7259300" y="9258300"/>
            <a:ext cx="1028700" cy="10287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1803843" y="1205796"/>
            <a:ext cx="5655333" cy="1193801"/>
          </a:xfrm>
          <a:prstGeom prst="rect">
            <a:avLst/>
          </a:prstGeom>
        </p:spPr>
        <p:txBody>
          <a:bodyPr lIns="0" tIns="0" rIns="0" bIns="0" rtlCol="0" anchor="t">
            <a:spAutoFit/>
          </a:bodyPr>
          <a:lstStyle/>
          <a:p>
            <a:pPr algn="l">
              <a:lnSpc>
                <a:spcPts val="9799"/>
              </a:lnSpc>
              <a:spcBef>
                <a:spcPct val="0"/>
              </a:spcBef>
            </a:pPr>
            <a:r>
              <a:rPr lang="en-US" sz="6999">
                <a:solidFill>
                  <a:srgbClr val="FFFFFF"/>
                </a:solidFill>
                <a:latin typeface="Bebas Neue Cyrillic"/>
                <a:ea typeface="Bebas Neue Cyrillic"/>
                <a:cs typeface="Bebas Neue Cyrillic"/>
                <a:sym typeface="Bebas Neue Cyrillic"/>
              </a:rPr>
              <a:t>ADVANCED Level</a:t>
            </a:r>
          </a:p>
        </p:txBody>
      </p:sp>
      <p:grpSp>
        <p:nvGrpSpPr>
          <p:cNvPr id="16" name="Group 16"/>
          <p:cNvGrpSpPr/>
          <p:nvPr/>
        </p:nvGrpSpPr>
        <p:grpSpPr>
          <a:xfrm>
            <a:off x="6427975" y="1163483"/>
            <a:ext cx="351325" cy="351325"/>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803843" y="4229172"/>
            <a:ext cx="807124" cy="807124"/>
            <a:chOff x="0" y="0"/>
            <a:chExt cx="812800" cy="812800"/>
          </a:xfrm>
        </p:grpSpPr>
        <p:sp>
          <p:nvSpPr>
            <p:cNvPr id="20" name="Freeform 2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1" name="TextBox 2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803843" y="5689030"/>
            <a:ext cx="807124" cy="807124"/>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4" name="TextBox 2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803843" y="7148887"/>
            <a:ext cx="807124" cy="807124"/>
            <a:chOff x="0" y="0"/>
            <a:chExt cx="812800" cy="812800"/>
          </a:xfrm>
        </p:grpSpPr>
        <p:sp>
          <p:nvSpPr>
            <p:cNvPr id="26" name="Freeform 2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27" name="TextBox 27"/>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28" name="Freeform 28"/>
          <p:cNvSpPr/>
          <p:nvPr/>
        </p:nvSpPr>
        <p:spPr>
          <a:xfrm>
            <a:off x="161184" y="171048"/>
            <a:ext cx="686603" cy="686603"/>
          </a:xfrm>
          <a:custGeom>
            <a:avLst/>
            <a:gdLst/>
            <a:ahLst/>
            <a:cxnLst/>
            <a:rect l="l" t="t" r="r" b="b"/>
            <a:pathLst>
              <a:path w="686603" h="686603">
                <a:moveTo>
                  <a:pt x="0" y="0"/>
                </a:moveTo>
                <a:lnTo>
                  <a:pt x="686603" y="0"/>
                </a:lnTo>
                <a:lnTo>
                  <a:pt x="686603" y="686604"/>
                </a:lnTo>
                <a:lnTo>
                  <a:pt x="0" y="686604"/>
                </a:lnTo>
                <a:lnTo>
                  <a:pt x="0" y="0"/>
                </a:lnTo>
                <a:close/>
              </a:path>
            </a:pathLst>
          </a:custGeom>
          <a:blipFill>
            <a:blip r:embed="rId4"/>
            <a:stretch>
              <a:fillRect/>
            </a:stretch>
          </a:blipFill>
        </p:spPr>
      </p:sp>
      <p:grpSp>
        <p:nvGrpSpPr>
          <p:cNvPr id="29" name="Group 29"/>
          <p:cNvGrpSpPr/>
          <p:nvPr/>
        </p:nvGrpSpPr>
        <p:grpSpPr>
          <a:xfrm>
            <a:off x="1803843" y="2828303"/>
            <a:ext cx="807124" cy="807124"/>
            <a:chOff x="0" y="0"/>
            <a:chExt cx="812800" cy="812800"/>
          </a:xfrm>
        </p:grpSpPr>
        <p:sp>
          <p:nvSpPr>
            <p:cNvPr id="30" name="Freeform 30"/>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31" name="TextBox 31"/>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1803843" y="8613237"/>
            <a:ext cx="807124" cy="807124"/>
            <a:chOff x="0" y="0"/>
            <a:chExt cx="812800" cy="812800"/>
          </a:xfrm>
        </p:grpSpPr>
        <p:sp>
          <p:nvSpPr>
            <p:cNvPr id="3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34" name="TextBox 3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35" name="Freeform 35"/>
          <p:cNvSpPr/>
          <p:nvPr/>
        </p:nvSpPr>
        <p:spPr>
          <a:xfrm>
            <a:off x="7754658" y="2399597"/>
            <a:ext cx="6630387" cy="1486554"/>
          </a:xfrm>
          <a:custGeom>
            <a:avLst/>
            <a:gdLst/>
            <a:ahLst/>
            <a:cxnLst/>
            <a:rect l="l" t="t" r="r" b="b"/>
            <a:pathLst>
              <a:path w="6630387" h="1486554">
                <a:moveTo>
                  <a:pt x="0" y="0"/>
                </a:moveTo>
                <a:lnTo>
                  <a:pt x="6630388" y="0"/>
                </a:lnTo>
                <a:lnTo>
                  <a:pt x="6630388" y="1486554"/>
                </a:lnTo>
                <a:lnTo>
                  <a:pt x="0" y="1486554"/>
                </a:lnTo>
                <a:lnTo>
                  <a:pt x="0" y="0"/>
                </a:lnTo>
                <a:close/>
              </a:path>
            </a:pathLst>
          </a:custGeom>
          <a:blipFill>
            <a:blip r:embed="rId5"/>
            <a:stretch>
              <a:fillRect t="-41655" b="-116159"/>
            </a:stretch>
          </a:blipFill>
        </p:spPr>
      </p:sp>
      <p:sp>
        <p:nvSpPr>
          <p:cNvPr id="36" name="Freeform 36"/>
          <p:cNvSpPr/>
          <p:nvPr/>
        </p:nvSpPr>
        <p:spPr>
          <a:xfrm>
            <a:off x="7754658" y="6984159"/>
            <a:ext cx="6630387" cy="1497776"/>
          </a:xfrm>
          <a:custGeom>
            <a:avLst/>
            <a:gdLst/>
            <a:ahLst/>
            <a:cxnLst/>
            <a:rect l="l" t="t" r="r" b="b"/>
            <a:pathLst>
              <a:path w="6630387" h="1497776">
                <a:moveTo>
                  <a:pt x="0" y="0"/>
                </a:moveTo>
                <a:lnTo>
                  <a:pt x="6630388" y="0"/>
                </a:lnTo>
                <a:lnTo>
                  <a:pt x="6630388" y="1497776"/>
                </a:lnTo>
                <a:lnTo>
                  <a:pt x="0" y="1497776"/>
                </a:lnTo>
                <a:lnTo>
                  <a:pt x="0" y="0"/>
                </a:lnTo>
                <a:close/>
              </a:path>
            </a:pathLst>
          </a:custGeom>
          <a:blipFill>
            <a:blip r:embed="rId6"/>
            <a:stretch>
              <a:fillRect t="-174422" b="-1739"/>
            </a:stretch>
          </a:blipFill>
        </p:spPr>
      </p:sp>
      <p:sp>
        <p:nvSpPr>
          <p:cNvPr id="37" name="Freeform 37"/>
          <p:cNvSpPr/>
          <p:nvPr/>
        </p:nvSpPr>
        <p:spPr>
          <a:xfrm>
            <a:off x="7754658" y="8632326"/>
            <a:ext cx="6630387" cy="1474277"/>
          </a:xfrm>
          <a:custGeom>
            <a:avLst/>
            <a:gdLst/>
            <a:ahLst/>
            <a:cxnLst/>
            <a:rect l="l" t="t" r="r" b="b"/>
            <a:pathLst>
              <a:path w="6630387" h="1474277">
                <a:moveTo>
                  <a:pt x="0" y="0"/>
                </a:moveTo>
                <a:lnTo>
                  <a:pt x="6630388" y="0"/>
                </a:lnTo>
                <a:lnTo>
                  <a:pt x="6630388" y="1474277"/>
                </a:lnTo>
                <a:lnTo>
                  <a:pt x="0" y="1474277"/>
                </a:lnTo>
                <a:lnTo>
                  <a:pt x="0" y="0"/>
                </a:lnTo>
                <a:close/>
              </a:path>
            </a:pathLst>
          </a:custGeom>
          <a:blipFill>
            <a:blip r:embed="rId7"/>
            <a:stretch>
              <a:fillRect r="-829"/>
            </a:stretch>
          </a:blipFill>
        </p:spPr>
      </p:sp>
      <p:sp>
        <p:nvSpPr>
          <p:cNvPr id="38" name="Freeform 38"/>
          <p:cNvSpPr/>
          <p:nvPr/>
        </p:nvSpPr>
        <p:spPr>
          <a:xfrm>
            <a:off x="7754658" y="4019051"/>
            <a:ext cx="6630387" cy="1302288"/>
          </a:xfrm>
          <a:custGeom>
            <a:avLst/>
            <a:gdLst/>
            <a:ahLst/>
            <a:cxnLst/>
            <a:rect l="l" t="t" r="r" b="b"/>
            <a:pathLst>
              <a:path w="6630387" h="1302288">
                <a:moveTo>
                  <a:pt x="0" y="0"/>
                </a:moveTo>
                <a:lnTo>
                  <a:pt x="6630388" y="0"/>
                </a:lnTo>
                <a:lnTo>
                  <a:pt x="6630388" y="1302288"/>
                </a:lnTo>
                <a:lnTo>
                  <a:pt x="0" y="1302288"/>
                </a:lnTo>
                <a:lnTo>
                  <a:pt x="0" y="0"/>
                </a:lnTo>
                <a:close/>
              </a:path>
            </a:pathLst>
          </a:custGeom>
          <a:blipFill>
            <a:blip r:embed="rId5"/>
            <a:stretch>
              <a:fillRect t="-273041" r="-26758"/>
            </a:stretch>
          </a:blipFill>
        </p:spPr>
      </p:sp>
      <p:sp>
        <p:nvSpPr>
          <p:cNvPr id="39" name="Freeform 39"/>
          <p:cNvSpPr/>
          <p:nvPr/>
        </p:nvSpPr>
        <p:spPr>
          <a:xfrm>
            <a:off x="7754658" y="5454239"/>
            <a:ext cx="6630387" cy="1379528"/>
          </a:xfrm>
          <a:custGeom>
            <a:avLst/>
            <a:gdLst/>
            <a:ahLst/>
            <a:cxnLst/>
            <a:rect l="l" t="t" r="r" b="b"/>
            <a:pathLst>
              <a:path w="6630387" h="1379528">
                <a:moveTo>
                  <a:pt x="0" y="0"/>
                </a:moveTo>
                <a:lnTo>
                  <a:pt x="6630388" y="0"/>
                </a:lnTo>
                <a:lnTo>
                  <a:pt x="6630388" y="1379528"/>
                </a:lnTo>
                <a:lnTo>
                  <a:pt x="0" y="1379528"/>
                </a:lnTo>
                <a:lnTo>
                  <a:pt x="0" y="0"/>
                </a:lnTo>
                <a:close/>
              </a:path>
            </a:pathLst>
          </a:custGeom>
          <a:blipFill>
            <a:blip r:embed="rId6"/>
            <a:stretch>
              <a:fillRect t="-28677" b="-171155"/>
            </a:stretch>
          </a:blipFill>
        </p:spPr>
      </p:sp>
      <p:sp>
        <p:nvSpPr>
          <p:cNvPr id="40" name="TextBox 40"/>
          <p:cNvSpPr txBox="1"/>
          <p:nvPr/>
        </p:nvSpPr>
        <p:spPr>
          <a:xfrm>
            <a:off x="15940842" y="405840"/>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41" name="TextBox 41"/>
          <p:cNvSpPr txBox="1"/>
          <p:nvPr/>
        </p:nvSpPr>
        <p:spPr>
          <a:xfrm>
            <a:off x="14385046" y="405840"/>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id="42" name="TextBox 42"/>
          <p:cNvSpPr txBox="1"/>
          <p:nvPr/>
        </p:nvSpPr>
        <p:spPr>
          <a:xfrm>
            <a:off x="13154289" y="405840"/>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id="43" name="TextBox 43"/>
          <p:cNvSpPr txBox="1"/>
          <p:nvPr/>
        </p:nvSpPr>
        <p:spPr>
          <a:xfrm>
            <a:off x="11898530" y="405840"/>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44" name="TextBox 44"/>
          <p:cNvSpPr txBox="1"/>
          <p:nvPr/>
        </p:nvSpPr>
        <p:spPr>
          <a:xfrm>
            <a:off x="17424916" y="9626320"/>
            <a:ext cx="697468" cy="264160"/>
          </a:xfrm>
          <a:prstGeom prst="rect">
            <a:avLst/>
          </a:prstGeom>
        </p:spPr>
        <p:txBody>
          <a:bodyPr lIns="0" tIns="0" rIns="0" bIns="0" rtlCol="0" anchor="t">
            <a:spAutoFit/>
          </a:bodyPr>
          <a:lstStyle/>
          <a:p>
            <a:pPr algn="ctr">
              <a:lnSpc>
                <a:spcPts val="2239"/>
              </a:lnSpc>
              <a:spcBef>
                <a:spcPct val="0"/>
              </a:spcBef>
            </a:pPr>
            <a:r>
              <a:rPr lang="en-US" sz="1599" b="1">
                <a:solidFill>
                  <a:srgbClr val="1F2020"/>
                </a:solidFill>
                <a:latin typeface="Open Sans Bold"/>
                <a:ea typeface="Open Sans Bold"/>
                <a:cs typeface="Open Sans Bold"/>
                <a:sym typeface="Open Sans Bold"/>
              </a:rPr>
              <a:t>07</a:t>
            </a:r>
          </a:p>
        </p:txBody>
      </p:sp>
      <p:sp>
        <p:nvSpPr>
          <p:cNvPr id="45" name="TextBox 45"/>
          <p:cNvSpPr txBox="1"/>
          <p:nvPr/>
        </p:nvSpPr>
        <p:spPr>
          <a:xfrm>
            <a:off x="1931340" y="4427916"/>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02</a:t>
            </a:r>
          </a:p>
        </p:txBody>
      </p:sp>
      <p:sp>
        <p:nvSpPr>
          <p:cNvPr id="46" name="TextBox 46"/>
          <p:cNvSpPr txBox="1"/>
          <p:nvPr/>
        </p:nvSpPr>
        <p:spPr>
          <a:xfrm>
            <a:off x="3109941" y="2936272"/>
            <a:ext cx="4016067" cy="87122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Find the top 3 most-viewed tracks for each artist using window functions.</a:t>
            </a:r>
          </a:p>
          <a:p>
            <a:pPr algn="l">
              <a:lnSpc>
                <a:spcPts val="2379"/>
              </a:lnSpc>
              <a:spcBef>
                <a:spcPct val="0"/>
              </a:spcBef>
            </a:pPr>
            <a:endParaRPr lang="en-US" sz="1699">
              <a:solidFill>
                <a:srgbClr val="FFFFFF"/>
              </a:solidFill>
              <a:latin typeface="Open Sans"/>
              <a:ea typeface="Open Sans"/>
              <a:cs typeface="Open Sans"/>
              <a:sym typeface="Open Sans"/>
            </a:endParaRPr>
          </a:p>
        </p:txBody>
      </p:sp>
      <p:sp>
        <p:nvSpPr>
          <p:cNvPr id="47" name="TextBox 47"/>
          <p:cNvSpPr txBox="1"/>
          <p:nvPr/>
        </p:nvSpPr>
        <p:spPr>
          <a:xfrm>
            <a:off x="1931340" y="5887773"/>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03</a:t>
            </a:r>
          </a:p>
        </p:txBody>
      </p:sp>
      <p:sp>
        <p:nvSpPr>
          <p:cNvPr id="48" name="TextBox 48"/>
          <p:cNvSpPr txBox="1"/>
          <p:nvPr/>
        </p:nvSpPr>
        <p:spPr>
          <a:xfrm>
            <a:off x="1931340" y="7347631"/>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04</a:t>
            </a:r>
          </a:p>
        </p:txBody>
      </p:sp>
      <p:sp>
        <p:nvSpPr>
          <p:cNvPr id="49" name="TextBox 49"/>
          <p:cNvSpPr txBox="1"/>
          <p:nvPr/>
        </p:nvSpPr>
        <p:spPr>
          <a:xfrm>
            <a:off x="1063990" y="262890"/>
            <a:ext cx="1550287" cy="511811"/>
          </a:xfrm>
          <a:prstGeom prst="rect">
            <a:avLst/>
          </a:prstGeom>
        </p:spPr>
        <p:txBody>
          <a:bodyPr lIns="0" tIns="0" rIns="0" bIns="0" rtlCol="0" anchor="t">
            <a:spAutoFit/>
          </a:bodyPr>
          <a:lstStyle/>
          <a:p>
            <a:pPr algn="l">
              <a:lnSpc>
                <a:spcPts val="4339"/>
              </a:lnSpc>
              <a:spcBef>
                <a:spcPct val="0"/>
              </a:spcBef>
            </a:pPr>
            <a:r>
              <a:rPr lang="en-US" sz="3099" b="1">
                <a:solidFill>
                  <a:srgbClr val="1ED461"/>
                </a:solidFill>
                <a:latin typeface="Open Sans Bold"/>
                <a:ea typeface="Open Sans Bold"/>
                <a:cs typeface="Open Sans Bold"/>
                <a:sym typeface="Open Sans Bold"/>
              </a:rPr>
              <a:t>Spotify</a:t>
            </a:r>
          </a:p>
        </p:txBody>
      </p:sp>
      <p:sp>
        <p:nvSpPr>
          <p:cNvPr id="50" name="TextBox 50"/>
          <p:cNvSpPr txBox="1"/>
          <p:nvPr/>
        </p:nvSpPr>
        <p:spPr>
          <a:xfrm>
            <a:off x="1931340" y="3048000"/>
            <a:ext cx="552131" cy="371537"/>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01</a:t>
            </a:r>
          </a:p>
        </p:txBody>
      </p:sp>
      <p:sp>
        <p:nvSpPr>
          <p:cNvPr id="51" name="TextBox 51"/>
          <p:cNvSpPr txBox="1"/>
          <p:nvPr/>
        </p:nvSpPr>
        <p:spPr>
          <a:xfrm>
            <a:off x="1931340" y="8811898"/>
            <a:ext cx="552131" cy="371701"/>
          </a:xfrm>
          <a:prstGeom prst="rect">
            <a:avLst/>
          </a:prstGeom>
        </p:spPr>
        <p:txBody>
          <a:bodyPr lIns="0" tIns="0" rIns="0" bIns="0" rtlCol="0" anchor="t">
            <a:spAutoFit/>
          </a:bodyPr>
          <a:lstStyle/>
          <a:p>
            <a:pPr algn="ctr">
              <a:lnSpc>
                <a:spcPts val="3096"/>
              </a:lnSpc>
              <a:spcBef>
                <a:spcPct val="0"/>
              </a:spcBef>
            </a:pPr>
            <a:r>
              <a:rPr lang="en-US" sz="2212" b="1">
                <a:solidFill>
                  <a:srgbClr val="080517"/>
                </a:solidFill>
                <a:latin typeface="Open Sans Bold"/>
                <a:ea typeface="Open Sans Bold"/>
                <a:cs typeface="Open Sans Bold"/>
                <a:sym typeface="Open Sans Bold"/>
              </a:rPr>
              <a:t>05</a:t>
            </a:r>
          </a:p>
        </p:txBody>
      </p:sp>
      <p:sp>
        <p:nvSpPr>
          <p:cNvPr id="52" name="TextBox 52"/>
          <p:cNvSpPr txBox="1"/>
          <p:nvPr/>
        </p:nvSpPr>
        <p:spPr>
          <a:xfrm>
            <a:off x="3109941" y="4219686"/>
            <a:ext cx="4016067" cy="85344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Write a query to find tracks where the liveness score is above the average.</a:t>
            </a:r>
          </a:p>
          <a:p>
            <a:pPr algn="l">
              <a:lnSpc>
                <a:spcPts val="2239"/>
              </a:lnSpc>
              <a:spcBef>
                <a:spcPct val="0"/>
              </a:spcBef>
            </a:pPr>
            <a:endParaRPr lang="en-US" sz="1699">
              <a:solidFill>
                <a:srgbClr val="FFFFFF"/>
              </a:solidFill>
              <a:latin typeface="Open Sans"/>
              <a:ea typeface="Open Sans"/>
              <a:cs typeface="Open Sans"/>
              <a:sym typeface="Open Sans"/>
            </a:endParaRPr>
          </a:p>
        </p:txBody>
      </p:sp>
      <p:sp>
        <p:nvSpPr>
          <p:cNvPr id="53" name="TextBox 53"/>
          <p:cNvSpPr txBox="1"/>
          <p:nvPr/>
        </p:nvSpPr>
        <p:spPr>
          <a:xfrm>
            <a:off x="3109941" y="5679544"/>
            <a:ext cx="4016067" cy="144399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Use a `WITH` clause to calculate the difference between the highest and lowest energy values for tracks in each album.</a:t>
            </a:r>
          </a:p>
          <a:p>
            <a:pPr algn="l">
              <a:lnSpc>
                <a:spcPts val="2239"/>
              </a:lnSpc>
              <a:spcBef>
                <a:spcPct val="0"/>
              </a:spcBef>
            </a:pPr>
            <a:endParaRPr lang="en-US" sz="1699">
              <a:solidFill>
                <a:srgbClr val="FFFFFF"/>
              </a:solidFill>
              <a:latin typeface="Open Sans"/>
              <a:ea typeface="Open Sans"/>
              <a:cs typeface="Open Sans"/>
              <a:sym typeface="Open Sans"/>
            </a:endParaRPr>
          </a:p>
        </p:txBody>
      </p:sp>
      <p:sp>
        <p:nvSpPr>
          <p:cNvPr id="54" name="TextBox 54"/>
          <p:cNvSpPr txBox="1"/>
          <p:nvPr/>
        </p:nvSpPr>
        <p:spPr>
          <a:xfrm>
            <a:off x="3109941" y="7141648"/>
            <a:ext cx="4016067" cy="853440"/>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Find tracks where the energy-to-liveness ratio is greater than 1.2.</a:t>
            </a:r>
          </a:p>
          <a:p>
            <a:pPr algn="l">
              <a:lnSpc>
                <a:spcPts val="2239"/>
              </a:lnSpc>
              <a:spcBef>
                <a:spcPct val="0"/>
              </a:spcBef>
            </a:pPr>
            <a:endParaRPr lang="en-US" sz="1699">
              <a:solidFill>
                <a:srgbClr val="FFFFFF"/>
              </a:solidFill>
              <a:latin typeface="Open Sans"/>
              <a:ea typeface="Open Sans"/>
              <a:cs typeface="Open Sans"/>
              <a:sym typeface="Open Sans"/>
            </a:endParaRPr>
          </a:p>
        </p:txBody>
      </p:sp>
      <p:sp>
        <p:nvSpPr>
          <p:cNvPr id="55" name="TextBox 55"/>
          <p:cNvSpPr txBox="1"/>
          <p:nvPr/>
        </p:nvSpPr>
        <p:spPr>
          <a:xfrm>
            <a:off x="3109941" y="8603751"/>
            <a:ext cx="4016067" cy="1166495"/>
          </a:xfrm>
          <a:prstGeom prst="rect">
            <a:avLst/>
          </a:prstGeom>
        </p:spPr>
        <p:txBody>
          <a:bodyPr lIns="0" tIns="0" rIns="0" bIns="0" rtlCol="0" anchor="t">
            <a:spAutoFit/>
          </a:bodyPr>
          <a:lstStyle/>
          <a:p>
            <a:pPr algn="l">
              <a:lnSpc>
                <a:spcPts val="2379"/>
              </a:lnSpc>
            </a:pPr>
            <a:r>
              <a:rPr lang="en-US" sz="1699">
                <a:solidFill>
                  <a:srgbClr val="FFFFFF"/>
                </a:solidFill>
                <a:latin typeface="Open Sans"/>
                <a:ea typeface="Open Sans"/>
                <a:cs typeface="Open Sans"/>
                <a:sym typeface="Open Sans"/>
              </a:rPr>
              <a:t>Calculate the cumulative sum of likes for tracks ordered by the number of views, using window functions.</a:t>
            </a:r>
          </a:p>
          <a:p>
            <a:pPr algn="l">
              <a:lnSpc>
                <a:spcPts val="2379"/>
              </a:lnSpc>
              <a:spcBef>
                <a:spcPct val="0"/>
              </a:spcBef>
            </a:pPr>
            <a:endParaRPr lang="en-US" sz="1699">
              <a:solidFill>
                <a:srgbClr val="FFFFFF"/>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202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
            <a:chOff x="0" y="0"/>
            <a:chExt cx="4816593" cy="270933"/>
          </a:xfrm>
        </p:grpSpPr>
        <p:sp>
          <p:nvSpPr>
            <p:cNvPr id="3" name="Freeform 3"/>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2D2D2D"/>
            </a:solidFill>
          </p:spPr>
        </p:sp>
        <p:sp>
          <p:nvSpPr>
            <p:cNvPr id="4" name="TextBox 4"/>
            <p:cNvSpPr txBox="1"/>
            <p:nvPr/>
          </p:nvSpPr>
          <p:spPr>
            <a:xfrm>
              <a:off x="0" y="-38100"/>
              <a:ext cx="4816593"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293116" y="453800"/>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293116" y="545903"/>
            <a:ext cx="397367" cy="28996"/>
            <a:chOff x="0" y="0"/>
            <a:chExt cx="128243" cy="9358"/>
          </a:xfrm>
        </p:grpSpPr>
        <p:sp>
          <p:nvSpPr>
            <p:cNvPr id="9" name="Freeform 9"/>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10" name="TextBox 10"/>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479107" y="350118"/>
            <a:ext cx="368680" cy="290363"/>
          </a:xfrm>
          <a:custGeom>
            <a:avLst/>
            <a:gdLst/>
            <a:ahLst/>
            <a:cxnLst/>
            <a:rect l="l" t="t" r="r" b="b"/>
            <a:pathLst>
              <a:path w="368680" h="290363">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7259300" y="9258300"/>
            <a:ext cx="1028700" cy="10287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61184" y="171048"/>
            <a:ext cx="686603" cy="686603"/>
          </a:xfrm>
          <a:custGeom>
            <a:avLst/>
            <a:gdLst/>
            <a:ahLst/>
            <a:cxnLst/>
            <a:rect l="l" t="t" r="r" b="b"/>
            <a:pathLst>
              <a:path w="686603" h="686603">
                <a:moveTo>
                  <a:pt x="0" y="0"/>
                </a:moveTo>
                <a:lnTo>
                  <a:pt x="686603" y="0"/>
                </a:lnTo>
                <a:lnTo>
                  <a:pt x="686603" y="686604"/>
                </a:lnTo>
                <a:lnTo>
                  <a:pt x="0" y="686604"/>
                </a:lnTo>
                <a:lnTo>
                  <a:pt x="0" y="0"/>
                </a:lnTo>
                <a:close/>
              </a:path>
            </a:pathLst>
          </a:custGeom>
          <a:blipFill>
            <a:blip r:embed="rId4"/>
            <a:stretch>
              <a:fillRect/>
            </a:stretch>
          </a:blipFill>
        </p:spPr>
      </p:sp>
      <p:sp>
        <p:nvSpPr>
          <p:cNvPr id="16" name="Freeform 16"/>
          <p:cNvSpPr/>
          <p:nvPr/>
        </p:nvSpPr>
        <p:spPr>
          <a:xfrm>
            <a:off x="9858458" y="3479676"/>
            <a:ext cx="7633341" cy="4644487"/>
          </a:xfrm>
          <a:custGeom>
            <a:avLst/>
            <a:gdLst/>
            <a:ahLst/>
            <a:cxnLst/>
            <a:rect l="l" t="t" r="r" b="b"/>
            <a:pathLst>
              <a:path w="7633341" h="4644487">
                <a:moveTo>
                  <a:pt x="0" y="0"/>
                </a:moveTo>
                <a:lnTo>
                  <a:pt x="7633341" y="0"/>
                </a:lnTo>
                <a:lnTo>
                  <a:pt x="7633341" y="4644488"/>
                </a:lnTo>
                <a:lnTo>
                  <a:pt x="0" y="4644488"/>
                </a:lnTo>
                <a:lnTo>
                  <a:pt x="0" y="0"/>
                </a:lnTo>
                <a:close/>
              </a:path>
            </a:pathLst>
          </a:custGeom>
          <a:blipFill>
            <a:blip r:embed="rId5"/>
            <a:stretch>
              <a:fillRect/>
            </a:stretch>
          </a:blipFill>
        </p:spPr>
      </p:sp>
      <p:sp>
        <p:nvSpPr>
          <p:cNvPr id="17" name="Freeform 17"/>
          <p:cNvSpPr/>
          <p:nvPr/>
        </p:nvSpPr>
        <p:spPr>
          <a:xfrm>
            <a:off x="479107" y="3622393"/>
            <a:ext cx="8659627" cy="4501771"/>
          </a:xfrm>
          <a:custGeom>
            <a:avLst/>
            <a:gdLst/>
            <a:ahLst/>
            <a:cxnLst/>
            <a:rect l="l" t="t" r="r" b="b"/>
            <a:pathLst>
              <a:path w="8659627" h="4501771">
                <a:moveTo>
                  <a:pt x="0" y="0"/>
                </a:moveTo>
                <a:lnTo>
                  <a:pt x="8659627" y="0"/>
                </a:lnTo>
                <a:lnTo>
                  <a:pt x="8659627" y="4501771"/>
                </a:lnTo>
                <a:lnTo>
                  <a:pt x="0" y="4501771"/>
                </a:lnTo>
                <a:lnTo>
                  <a:pt x="0" y="0"/>
                </a:lnTo>
                <a:close/>
              </a:path>
            </a:pathLst>
          </a:custGeom>
          <a:blipFill>
            <a:blip r:embed="rId6"/>
            <a:stretch>
              <a:fillRect r="-2315"/>
            </a:stretch>
          </a:blipFill>
        </p:spPr>
      </p:sp>
      <p:sp>
        <p:nvSpPr>
          <p:cNvPr id="18" name="TextBox 18"/>
          <p:cNvSpPr txBox="1"/>
          <p:nvPr/>
        </p:nvSpPr>
        <p:spPr>
          <a:xfrm>
            <a:off x="1028700" y="405840"/>
            <a:ext cx="1550287" cy="197971"/>
          </a:xfrm>
          <a:prstGeom prst="rect">
            <a:avLst/>
          </a:prstGeom>
        </p:spPr>
        <p:txBody>
          <a:bodyPr lIns="0" tIns="0" rIns="0" bIns="0" rtlCol="0" anchor="t">
            <a:spAutoFit/>
          </a:bodyPr>
          <a:lstStyle/>
          <a:p>
            <a:pPr algn="l">
              <a:lnSpc>
                <a:spcPts val="1680"/>
              </a:lnSpc>
              <a:spcBef>
                <a:spcPct val="0"/>
              </a:spcBef>
            </a:pPr>
            <a:r>
              <a:rPr lang="en-US" sz="1200" b="1">
                <a:solidFill>
                  <a:srgbClr val="FFFFFF"/>
                </a:solidFill>
                <a:latin typeface="Open Sans Bold"/>
                <a:ea typeface="Open Sans Bold"/>
                <a:cs typeface="Open Sans Bold"/>
                <a:sym typeface="Open Sans Bold"/>
              </a:rPr>
              <a:t>Studio Shodwe</a:t>
            </a:r>
          </a:p>
        </p:txBody>
      </p:sp>
      <p:sp>
        <p:nvSpPr>
          <p:cNvPr id="19" name="TextBox 19"/>
          <p:cNvSpPr txBox="1"/>
          <p:nvPr/>
        </p:nvSpPr>
        <p:spPr>
          <a:xfrm>
            <a:off x="15940842" y="405840"/>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20" name="TextBox 20"/>
          <p:cNvSpPr txBox="1"/>
          <p:nvPr/>
        </p:nvSpPr>
        <p:spPr>
          <a:xfrm>
            <a:off x="14385046" y="405840"/>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id="21" name="TextBox 21"/>
          <p:cNvSpPr txBox="1"/>
          <p:nvPr/>
        </p:nvSpPr>
        <p:spPr>
          <a:xfrm>
            <a:off x="13154289" y="405840"/>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id="22" name="TextBox 22"/>
          <p:cNvSpPr txBox="1"/>
          <p:nvPr/>
        </p:nvSpPr>
        <p:spPr>
          <a:xfrm>
            <a:off x="11898530" y="405840"/>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23" name="TextBox 23"/>
          <p:cNvSpPr txBox="1"/>
          <p:nvPr/>
        </p:nvSpPr>
        <p:spPr>
          <a:xfrm>
            <a:off x="17424916" y="9626320"/>
            <a:ext cx="697468" cy="264160"/>
          </a:xfrm>
          <a:prstGeom prst="rect">
            <a:avLst/>
          </a:prstGeom>
        </p:spPr>
        <p:txBody>
          <a:bodyPr lIns="0" tIns="0" rIns="0" bIns="0" rtlCol="0" anchor="t">
            <a:spAutoFit/>
          </a:bodyPr>
          <a:lstStyle/>
          <a:p>
            <a:pPr algn="ctr">
              <a:lnSpc>
                <a:spcPts val="2239"/>
              </a:lnSpc>
              <a:spcBef>
                <a:spcPct val="0"/>
              </a:spcBef>
            </a:pPr>
            <a:r>
              <a:rPr lang="en-US" sz="1599" b="1">
                <a:solidFill>
                  <a:srgbClr val="1F2020"/>
                </a:solidFill>
                <a:latin typeface="Open Sans Bold"/>
                <a:ea typeface="Open Sans Bold"/>
                <a:cs typeface="Open Sans Bold"/>
                <a:sym typeface="Open Sans Bold"/>
              </a:rPr>
              <a:t>08</a:t>
            </a:r>
          </a:p>
        </p:txBody>
      </p:sp>
      <p:sp>
        <p:nvSpPr>
          <p:cNvPr id="24" name="TextBox 24"/>
          <p:cNvSpPr txBox="1"/>
          <p:nvPr/>
        </p:nvSpPr>
        <p:spPr>
          <a:xfrm>
            <a:off x="2186514" y="1901320"/>
            <a:ext cx="4359489" cy="860426"/>
          </a:xfrm>
          <a:prstGeom prst="rect">
            <a:avLst/>
          </a:prstGeom>
        </p:spPr>
        <p:txBody>
          <a:bodyPr lIns="0" tIns="0" rIns="0" bIns="0" rtlCol="0" anchor="t">
            <a:spAutoFit/>
          </a:bodyPr>
          <a:lstStyle/>
          <a:p>
            <a:pPr algn="ctr">
              <a:lnSpc>
                <a:spcPts val="3499"/>
              </a:lnSpc>
              <a:spcBef>
                <a:spcPct val="0"/>
              </a:spcBef>
            </a:pPr>
            <a:r>
              <a:rPr lang="en-US" sz="2499" b="1">
                <a:solidFill>
                  <a:srgbClr val="83FF44"/>
                </a:solidFill>
                <a:latin typeface="Open Sans Bold"/>
                <a:ea typeface="Open Sans Bold"/>
                <a:cs typeface="Open Sans Bold"/>
                <a:sym typeface="Open Sans Bold"/>
              </a:rPr>
              <a:t>Initial Query Performance Analysis Using EXPLAIN</a:t>
            </a:r>
          </a:p>
        </p:txBody>
      </p:sp>
      <p:sp>
        <p:nvSpPr>
          <p:cNvPr id="25" name="TextBox 25"/>
          <p:cNvSpPr txBox="1"/>
          <p:nvPr/>
        </p:nvSpPr>
        <p:spPr>
          <a:xfrm>
            <a:off x="10712122" y="1901320"/>
            <a:ext cx="5619790" cy="860426"/>
          </a:xfrm>
          <a:prstGeom prst="rect">
            <a:avLst/>
          </a:prstGeom>
        </p:spPr>
        <p:txBody>
          <a:bodyPr lIns="0" tIns="0" rIns="0" bIns="0" rtlCol="0" anchor="t">
            <a:spAutoFit/>
          </a:bodyPr>
          <a:lstStyle/>
          <a:p>
            <a:pPr algn="ctr">
              <a:lnSpc>
                <a:spcPts val="3499"/>
              </a:lnSpc>
              <a:spcBef>
                <a:spcPct val="0"/>
              </a:spcBef>
            </a:pPr>
            <a:r>
              <a:rPr lang="en-US" sz="2499" b="1">
                <a:solidFill>
                  <a:srgbClr val="83FF44"/>
                </a:solidFill>
                <a:latin typeface="Open Sans Bold"/>
                <a:ea typeface="Open Sans Bold"/>
                <a:cs typeface="Open Sans Bold"/>
                <a:sym typeface="Open Sans Bold"/>
              </a:rPr>
              <a:t>Performance Analysis After Index Creation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2020"/>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
            <a:chOff x="0" y="0"/>
            <a:chExt cx="4816593" cy="270933"/>
          </a:xfrm>
        </p:grpSpPr>
        <p:sp>
          <p:nvSpPr>
            <p:cNvPr id="3" name="Freeform 3"/>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2D2D2D"/>
            </a:solidFill>
          </p:spPr>
        </p:sp>
        <p:sp>
          <p:nvSpPr>
            <p:cNvPr id="4" name="TextBox 4"/>
            <p:cNvSpPr txBox="1"/>
            <p:nvPr/>
          </p:nvSpPr>
          <p:spPr>
            <a:xfrm>
              <a:off x="0" y="-38100"/>
              <a:ext cx="4816593" cy="3090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293116" y="453800"/>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7293116" y="545903"/>
            <a:ext cx="397367" cy="28996"/>
            <a:chOff x="0" y="0"/>
            <a:chExt cx="128243" cy="9358"/>
          </a:xfrm>
        </p:grpSpPr>
        <p:sp>
          <p:nvSpPr>
            <p:cNvPr id="9" name="Freeform 9"/>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gradFill rotWithShape="1">
              <a:gsLst>
                <a:gs pos="0">
                  <a:srgbClr val="00FFAB">
                    <a:alpha val="100000"/>
                  </a:srgbClr>
                </a:gs>
                <a:gs pos="100000">
                  <a:srgbClr val="DBFF00">
                    <a:alpha val="100000"/>
                  </a:srgbClr>
                </a:gs>
              </a:gsLst>
              <a:lin ang="2700000"/>
            </a:gradFill>
          </p:spPr>
        </p:sp>
        <p:sp>
          <p:nvSpPr>
            <p:cNvPr id="10" name="TextBox 10"/>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479107" y="350118"/>
            <a:ext cx="368680" cy="290363"/>
          </a:xfrm>
          <a:custGeom>
            <a:avLst/>
            <a:gdLst/>
            <a:ahLst/>
            <a:cxnLst/>
            <a:rect l="l" t="t" r="r" b="b"/>
            <a:pathLst>
              <a:path w="368680" h="290363">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7259300" y="9258300"/>
            <a:ext cx="1028700" cy="10287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00FFAB">
                    <a:alpha val="100000"/>
                  </a:srgbClr>
                </a:gs>
                <a:gs pos="100000">
                  <a:srgbClr val="DBFF00">
                    <a:alpha val="100000"/>
                  </a:srgbClr>
                </a:gs>
              </a:gsLst>
              <a:lin ang="2700000"/>
            </a:gradFill>
          </p:spPr>
        </p:sp>
        <p:sp>
          <p:nvSpPr>
            <p:cNvPr id="14" name="TextBox 1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61184" y="171048"/>
            <a:ext cx="686603" cy="686603"/>
          </a:xfrm>
          <a:custGeom>
            <a:avLst/>
            <a:gdLst/>
            <a:ahLst/>
            <a:cxnLst/>
            <a:rect l="l" t="t" r="r" b="b"/>
            <a:pathLst>
              <a:path w="686603" h="686603">
                <a:moveTo>
                  <a:pt x="0" y="0"/>
                </a:moveTo>
                <a:lnTo>
                  <a:pt x="686603" y="0"/>
                </a:lnTo>
                <a:lnTo>
                  <a:pt x="686603" y="686604"/>
                </a:lnTo>
                <a:lnTo>
                  <a:pt x="0" y="686604"/>
                </a:lnTo>
                <a:lnTo>
                  <a:pt x="0" y="0"/>
                </a:lnTo>
                <a:close/>
              </a:path>
            </a:pathLst>
          </a:custGeom>
          <a:blipFill>
            <a:blip r:embed="rId4"/>
            <a:stretch>
              <a:fillRect/>
            </a:stretch>
          </a:blipFill>
        </p:spPr>
      </p:sp>
      <p:sp>
        <p:nvSpPr>
          <p:cNvPr id="16" name="Freeform 16"/>
          <p:cNvSpPr/>
          <p:nvPr/>
        </p:nvSpPr>
        <p:spPr>
          <a:xfrm>
            <a:off x="3689846" y="2659573"/>
            <a:ext cx="10908307" cy="4312880"/>
          </a:xfrm>
          <a:custGeom>
            <a:avLst/>
            <a:gdLst/>
            <a:ahLst/>
            <a:cxnLst/>
            <a:rect l="l" t="t" r="r" b="b"/>
            <a:pathLst>
              <a:path w="10908307" h="4312880">
                <a:moveTo>
                  <a:pt x="0" y="0"/>
                </a:moveTo>
                <a:lnTo>
                  <a:pt x="10908308" y="0"/>
                </a:lnTo>
                <a:lnTo>
                  <a:pt x="10908308" y="4312880"/>
                </a:lnTo>
                <a:lnTo>
                  <a:pt x="0" y="4312880"/>
                </a:lnTo>
                <a:lnTo>
                  <a:pt x="0" y="0"/>
                </a:lnTo>
                <a:close/>
              </a:path>
            </a:pathLst>
          </a:custGeom>
          <a:blipFill>
            <a:blip r:embed="rId5"/>
            <a:stretch>
              <a:fillRect/>
            </a:stretch>
          </a:blipFill>
        </p:spPr>
      </p:sp>
      <p:sp>
        <p:nvSpPr>
          <p:cNvPr id="17" name="Freeform 17"/>
          <p:cNvSpPr/>
          <p:nvPr/>
        </p:nvSpPr>
        <p:spPr>
          <a:xfrm>
            <a:off x="3689846" y="7324878"/>
            <a:ext cx="10695199" cy="2651259"/>
          </a:xfrm>
          <a:custGeom>
            <a:avLst/>
            <a:gdLst/>
            <a:ahLst/>
            <a:cxnLst/>
            <a:rect l="l" t="t" r="r" b="b"/>
            <a:pathLst>
              <a:path w="10695199" h="2651259">
                <a:moveTo>
                  <a:pt x="0" y="0"/>
                </a:moveTo>
                <a:lnTo>
                  <a:pt x="10695200" y="0"/>
                </a:lnTo>
                <a:lnTo>
                  <a:pt x="10695200" y="2651259"/>
                </a:lnTo>
                <a:lnTo>
                  <a:pt x="0" y="2651259"/>
                </a:lnTo>
                <a:lnTo>
                  <a:pt x="0" y="0"/>
                </a:lnTo>
                <a:close/>
              </a:path>
            </a:pathLst>
          </a:custGeom>
          <a:blipFill>
            <a:blip r:embed="rId6"/>
            <a:stretch>
              <a:fillRect t="-7254" b="-7254"/>
            </a:stretch>
          </a:blipFill>
        </p:spPr>
      </p:sp>
      <p:sp>
        <p:nvSpPr>
          <p:cNvPr id="18" name="TextBox 18"/>
          <p:cNvSpPr txBox="1"/>
          <p:nvPr/>
        </p:nvSpPr>
        <p:spPr>
          <a:xfrm>
            <a:off x="1028700" y="405840"/>
            <a:ext cx="1550287" cy="197971"/>
          </a:xfrm>
          <a:prstGeom prst="rect">
            <a:avLst/>
          </a:prstGeom>
        </p:spPr>
        <p:txBody>
          <a:bodyPr lIns="0" tIns="0" rIns="0" bIns="0" rtlCol="0" anchor="t">
            <a:spAutoFit/>
          </a:bodyPr>
          <a:lstStyle/>
          <a:p>
            <a:pPr algn="l">
              <a:lnSpc>
                <a:spcPts val="1680"/>
              </a:lnSpc>
              <a:spcBef>
                <a:spcPct val="0"/>
              </a:spcBef>
            </a:pPr>
            <a:r>
              <a:rPr lang="en-US" sz="1200" b="1">
                <a:solidFill>
                  <a:srgbClr val="FFFFFF"/>
                </a:solidFill>
                <a:latin typeface="Open Sans Bold"/>
                <a:ea typeface="Open Sans Bold"/>
                <a:cs typeface="Open Sans Bold"/>
                <a:sym typeface="Open Sans Bold"/>
              </a:rPr>
              <a:t>Studio Shodwe</a:t>
            </a:r>
          </a:p>
        </p:txBody>
      </p:sp>
      <p:sp>
        <p:nvSpPr>
          <p:cNvPr id="19" name="TextBox 19"/>
          <p:cNvSpPr txBox="1"/>
          <p:nvPr/>
        </p:nvSpPr>
        <p:spPr>
          <a:xfrm>
            <a:off x="15940842" y="405840"/>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20" name="TextBox 20"/>
          <p:cNvSpPr txBox="1"/>
          <p:nvPr/>
        </p:nvSpPr>
        <p:spPr>
          <a:xfrm>
            <a:off x="14385046" y="405840"/>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id="21" name="TextBox 21"/>
          <p:cNvSpPr txBox="1"/>
          <p:nvPr/>
        </p:nvSpPr>
        <p:spPr>
          <a:xfrm>
            <a:off x="13154289" y="405840"/>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id="22" name="TextBox 22"/>
          <p:cNvSpPr txBox="1"/>
          <p:nvPr/>
        </p:nvSpPr>
        <p:spPr>
          <a:xfrm>
            <a:off x="11898530" y="405840"/>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23" name="TextBox 23"/>
          <p:cNvSpPr txBox="1"/>
          <p:nvPr/>
        </p:nvSpPr>
        <p:spPr>
          <a:xfrm>
            <a:off x="17424916" y="9626320"/>
            <a:ext cx="697468" cy="264160"/>
          </a:xfrm>
          <a:prstGeom prst="rect">
            <a:avLst/>
          </a:prstGeom>
        </p:spPr>
        <p:txBody>
          <a:bodyPr lIns="0" tIns="0" rIns="0" bIns="0" rtlCol="0" anchor="t">
            <a:spAutoFit/>
          </a:bodyPr>
          <a:lstStyle/>
          <a:p>
            <a:pPr algn="ctr">
              <a:lnSpc>
                <a:spcPts val="2239"/>
              </a:lnSpc>
              <a:spcBef>
                <a:spcPct val="0"/>
              </a:spcBef>
            </a:pPr>
            <a:r>
              <a:rPr lang="en-US" sz="1599" b="1">
                <a:solidFill>
                  <a:srgbClr val="1F2020"/>
                </a:solidFill>
                <a:latin typeface="Open Sans Bold"/>
                <a:ea typeface="Open Sans Bold"/>
                <a:cs typeface="Open Sans Bold"/>
                <a:sym typeface="Open Sans Bold"/>
              </a:rPr>
              <a:t>09</a:t>
            </a:r>
          </a:p>
        </p:txBody>
      </p:sp>
      <p:sp>
        <p:nvSpPr>
          <p:cNvPr id="24" name="TextBox 24"/>
          <p:cNvSpPr txBox="1"/>
          <p:nvPr/>
        </p:nvSpPr>
        <p:spPr>
          <a:xfrm>
            <a:off x="7196686" y="1398905"/>
            <a:ext cx="3894627" cy="905511"/>
          </a:xfrm>
          <a:prstGeom prst="rect">
            <a:avLst/>
          </a:prstGeom>
        </p:spPr>
        <p:txBody>
          <a:bodyPr lIns="0" tIns="0" rIns="0" bIns="0" rtlCol="0" anchor="t">
            <a:spAutoFit/>
          </a:bodyPr>
          <a:lstStyle/>
          <a:p>
            <a:pPr algn="ctr">
              <a:lnSpc>
                <a:spcPts val="3639"/>
              </a:lnSpc>
              <a:spcBef>
                <a:spcPct val="0"/>
              </a:spcBef>
            </a:pPr>
            <a:r>
              <a:rPr lang="en-US" sz="2599" b="1">
                <a:solidFill>
                  <a:srgbClr val="83FF44"/>
                </a:solidFill>
                <a:latin typeface="Open Sans Bold"/>
                <a:ea typeface="Open Sans Bold"/>
                <a:cs typeface="Open Sans Bold"/>
                <a:sym typeface="Open Sans Bold"/>
              </a:rPr>
              <a:t>Graphical Performance Comparison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585</Words>
  <Application>Microsoft Office PowerPoint</Application>
  <PresentationFormat>Custom</PresentationFormat>
  <Paragraphs>135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Arial</vt:lpstr>
      <vt:lpstr>Open Sans</vt:lpstr>
      <vt:lpstr>Bebas Neue Cyrillic</vt:lpstr>
      <vt:lpstr>Open Sans Bold</vt:lpstr>
      <vt:lpstr>Open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Data Analysis</dc:title>
  <dc:creator>HP</dc:creator>
  <cp:lastModifiedBy>HP</cp:lastModifiedBy>
  <cp:revision>2</cp:revision>
  <dcterms:created xsi:type="dcterms:W3CDTF">2006-08-16T00:00:00Z</dcterms:created>
  <dcterms:modified xsi:type="dcterms:W3CDTF">2025-07-22T15:23:34Z</dcterms:modified>
  <dc:identifier>DAGkPB3lZDw</dc:identifier>
</cp:coreProperties>
</file>