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4" r:id="rId4"/>
    <p:sldId id="259" r:id="rId5"/>
    <p:sldId id="261" r:id="rId6"/>
    <p:sldId id="269" r:id="rId7"/>
    <p:sldId id="260" r:id="rId8"/>
    <p:sldId id="262" r:id="rId9"/>
    <p:sldId id="266" r:id="rId10"/>
    <p:sldId id="265" r:id="rId11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DF60A-7FEC-4DBF-B493-CC875629EC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A238AF-8D52-46C2-83FD-50DA93CB7D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5CB98-0069-4C9D-8ABD-AB48765DD620}" type="datetimeFigureOut">
              <a:rPr lang="x-none" smtClean="0"/>
              <a:t>06-06-2022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5FD8-BEF9-40FF-BA74-0A214A37A0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56B15-0199-4119-9EA4-5F855788953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D253A6-C115-43C9-A272-C97F42548253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18351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5E058-51DA-4ED6-AE85-AEF3354003AC}" type="datetimeFigureOut">
              <a:rPr lang="x-none" smtClean="0"/>
              <a:t>06-06-2022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762B8-5199-4F5D-B4DC-E79D3A9969B0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921722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E6E6-CB58-4988-9CA4-22BB9CA8B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13EEE-ED33-4EC8-A46D-0A34E8982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A7BE-F4B8-4221-BF15-CF04017C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B8876-8781-4047-8CE5-1D813D7FC77F}" type="datetime8">
              <a:rPr lang="x-none" smtClean="0"/>
              <a:t>06-06-2022 19:55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BF6F-52B9-4FC1-B995-DE43CEBC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80FC4-C3E9-4ED9-B402-A5D0DF558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000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C771-A03F-4110-858D-06F1F92DE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39D04-2A95-4215-98E2-5FB1945AA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25582-0812-4492-B8E3-3A17BDD1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7619D-40A3-4EBA-BFBE-A7151DBA219C}" type="datetime8">
              <a:rPr lang="x-none" smtClean="0"/>
              <a:t>06-06-2022 19:55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B951C-4225-4F42-A1B8-3DCC02001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FA705-D18C-42C6-BFB0-8F35DC38D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1182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AA4CC-37ED-496F-8663-D0CF65F6CA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30B48-703A-4183-92D8-099D681EB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23FD9-84E7-4F2C-954E-B792149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BC6A9-4CF0-4EC3-A54E-BA7D4E39DD56}" type="datetime8">
              <a:rPr lang="x-none" smtClean="0"/>
              <a:t>06-06-2022 19:55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D33B7-22F1-4689-9764-B5B241726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01E10-F9F1-4AD4-94C3-EE13454A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3388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A55A9-607A-4010-AFCF-1A332CAB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2EAD-FE7C-42DA-A87C-1935C4266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A8D3-3B8D-40AE-B97B-57F3F409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60B0B-0905-4F80-9B79-6ED48855F355}" type="datetime8">
              <a:rPr lang="x-none" smtClean="0"/>
              <a:t>06-06-2022 19:55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04CAC-68FE-4F34-A654-80C0F51F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6CC07-1438-4C6C-A761-C5D02C5D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71137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DD77-7629-4E85-A23D-31D0A7686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AC1B-178B-4D6C-81AA-E3010612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C9CF4-AC97-4C5D-A798-853F45F81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71E0-D1A0-495A-A685-4E4503F9074D}" type="datetime8">
              <a:rPr lang="x-none" smtClean="0"/>
              <a:t>06-06-2022 19:55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7A583-797E-4AF8-8FA4-E7D70A5D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3E834-10D1-449A-BCEB-5052A418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48790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36A-E1BF-4410-946D-9D65475E1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D0DD9-C6D5-485F-ADD0-128F51DBA9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49E91-A751-436B-A398-6CDAF7C1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3715A-A7A4-4BFF-B147-AE68F758E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E287-2B1B-4053-9336-FD8ADED2A25E}" type="datetime8">
              <a:rPr lang="x-none" smtClean="0"/>
              <a:t>06-06-2022 19:55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B1DFC-2E2E-480B-BF78-003A72C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5587-CEE6-4E45-AA90-99C15FC8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04771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DC86F-666F-495F-B637-918FDE94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A7C53-C160-47F2-A6F9-ED7AA4822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33A26-E76F-49D7-A10A-8E86AF42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913B92-8688-4CFC-8E45-6CB45BE7D7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3826B-A942-475A-B40D-F376F0943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133CF-6722-4A0F-8786-A6613FB3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EC031-5F87-4A57-81D2-081FD130CAF5}" type="datetime8">
              <a:rPr lang="x-none" smtClean="0"/>
              <a:t>06-06-2022 19:55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35D18-9282-4816-8651-7EF389367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9FE59-F99F-4D9D-B91C-157C1092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4677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57BA-A04D-45F5-A415-3EAE21E9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C4EED-EAA0-47CA-8ACF-E78DC99D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07422-109C-4C1C-B1EB-63AEC703E02F}" type="datetime8">
              <a:rPr lang="x-none" smtClean="0"/>
              <a:t>06-06-2022 19:55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A45D35-A8A1-416C-887E-2807DD9DF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A50F5-157F-4003-B042-42064AF0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9867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A9EB5-6732-497A-9A67-9465B2E2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5F6E-A40D-44F4-A146-BD04EAF16D32}" type="datetime8">
              <a:rPr lang="x-none" smtClean="0"/>
              <a:t>06-06-2022 19:55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3E9A05-E4B1-486F-AA10-FAB019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4F33-D9C5-4E70-B4FC-BBF27628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10143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D1B-C7AE-4F0A-83D3-0F2A0957D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3006C-7E3A-4CBC-B90C-0168B44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F9946-06B9-413F-9D6E-50A5359A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4E568-DF01-4247-B436-67E27A2F9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83A2-32B4-44C6-94CC-A08A017D02CF}" type="datetime8">
              <a:rPr lang="x-none" smtClean="0"/>
              <a:t>06-06-2022 19:55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54900-68D8-43A7-B339-A4626235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6C59F-FF77-4F5F-9988-67A061A2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878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AF7BD-8BB0-4003-8949-C1C319EDC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A21727-3C7D-4599-A805-137571840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FD510-FABE-4D9F-B74C-ADB3428A74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969E3-7DF2-455E-8EA0-C9DB3E434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28CC8-D893-4944-A0C0-4475208982C3}" type="datetime8">
              <a:rPr lang="x-none" smtClean="0"/>
              <a:t>06-06-2022 19:55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BF98-C762-4B47-8ED2-2AAE62D5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6828-61FA-4516-A8D6-63930075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289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26D27D-4C0D-4524-A18C-17CFE5D69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0BFC7-4EA1-43CD-AE4C-BF377365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334D-C845-4D75-B3B4-25CDAB562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8E01B-D182-46E2-8D8F-B81C922CC6F0}" type="datetime8">
              <a:rPr lang="x-none" smtClean="0"/>
              <a:t>06-06-2022 19:55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55E8E-2F2E-431B-B8AC-93F3D367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C0C1-396D-4D3B-8DB2-178FC26E7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DFFD4-B6F5-47F1-AF42-063036A3A505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281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mya-Patra/CGL2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6840B-9D3C-47BE-826E-9F7D2C3535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3900"/>
            <a:ext cx="9144000" cy="2387600"/>
          </a:xfrm>
        </p:spPr>
        <p:txBody>
          <a:bodyPr>
            <a:normAutofit/>
          </a:bodyPr>
          <a:lstStyle/>
          <a:p>
            <a:r>
              <a:rPr lang="en-IN" b="1" dirty="0"/>
              <a:t>TEAM </a:t>
            </a:r>
            <a:r>
              <a:rPr lang="en-IN" b="1" dirty="0" err="1" smtClean="0"/>
              <a:t>Collective_Outliers</a:t>
            </a:r>
            <a:r>
              <a:rPr lang="en-IN" dirty="0"/>
              <a:t/>
            </a:r>
            <a:br>
              <a:rPr lang="en-IN" dirty="0"/>
            </a:br>
            <a:r>
              <a:rPr lang="en-IN" sz="3100" dirty="0" err="1"/>
              <a:t>Debabrata</a:t>
            </a:r>
            <a:r>
              <a:rPr lang="en-IN" sz="3100" dirty="0"/>
              <a:t> Panda</a:t>
            </a:r>
            <a:br>
              <a:rPr lang="en-IN" sz="3100" dirty="0"/>
            </a:br>
            <a:r>
              <a:rPr lang="en-IN" sz="3100" dirty="0" err="1"/>
              <a:t>Somya</a:t>
            </a:r>
            <a:r>
              <a:rPr lang="en-IN" sz="3100" dirty="0"/>
              <a:t> Ranjan Patra</a:t>
            </a:r>
            <a:r>
              <a:rPr lang="en-IN" sz="3600" dirty="0"/>
              <a:t/>
            </a:r>
            <a:br>
              <a:rPr lang="en-IN" sz="3600" dirty="0"/>
            </a:br>
            <a:r>
              <a:rPr lang="en-IN" sz="3100" dirty="0"/>
              <a:t>COLLEGE: National Institute of Technology, Rourkela</a:t>
            </a:r>
            <a:endParaRPr lang="x-none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E4B0D-9B9A-416F-A841-277DA50EC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120185"/>
          </a:xfrm>
        </p:spPr>
        <p:txBody>
          <a:bodyPr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Code Gladiators 2021</a:t>
            </a:r>
            <a:endParaRPr lang="x-non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9317" y="286774"/>
            <a:ext cx="828675" cy="819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22469" y="4336869"/>
            <a:ext cx="773321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Team leader mail id : somyawrestlemania28@gmail.com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6779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EB1C-7B6B-4D07-AF79-AF0F1FB2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197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b="1" dirty="0"/>
              <a:t>Thank you</a:t>
            </a:r>
            <a:endParaRPr lang="x-none" sz="8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12E45-08B5-4810-AA0F-3DDD82E8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10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568" y="325962"/>
            <a:ext cx="828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9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51EBC-2799-4C1C-A24F-7995EDD4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427"/>
            <a:ext cx="10515600" cy="1011239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Brief description of the problem at hand:</a:t>
            </a:r>
            <a:r>
              <a:rPr lang="en-US" dirty="0"/>
              <a:t/>
            </a:r>
            <a:br>
              <a:rPr lang="en-US" dirty="0"/>
            </a:b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1106A-FFE4-4DC4-803A-89C56BEB1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561"/>
            <a:ext cx="10515600" cy="4983408"/>
          </a:xfrm>
        </p:spPr>
        <p:txBody>
          <a:bodyPr>
            <a:noAutofit/>
          </a:bodyPr>
          <a:lstStyle/>
          <a:p>
            <a:r>
              <a:rPr lang="en-US" sz="1800" i="1" dirty="0"/>
              <a:t>Life is improving as a result of technological advancements</a:t>
            </a:r>
            <a:r>
              <a:rPr lang="en-US" sz="1800" i="1" dirty="0" smtClean="0"/>
              <a:t>.</a:t>
            </a:r>
          </a:p>
          <a:p>
            <a:r>
              <a:rPr lang="en-US" sz="1800" i="1" dirty="0"/>
              <a:t>The use of technology for malicious reasons is also on the rise. The suspicious activities are increasing ranging from dos attacks, phishing, hacking etc</a:t>
            </a:r>
            <a:r>
              <a:rPr lang="en-US" sz="1800" i="1" dirty="0" smtClean="0"/>
              <a:t>.</a:t>
            </a:r>
          </a:p>
          <a:p>
            <a:r>
              <a:rPr lang="en-US" sz="1800" i="1" dirty="0"/>
              <a:t>Phishing is a type of social engineering where an attacker sends a fraudulent (e.g., spoofed, fake, or otherwise deceptive) message designed to trick a person into revealing sensitive information to the attacker or to deploy malicious software on the victim's infrastructure like ransomware</a:t>
            </a:r>
            <a:r>
              <a:rPr lang="en-US" sz="1800" i="1" dirty="0" smtClean="0"/>
              <a:t>.</a:t>
            </a:r>
          </a:p>
          <a:p>
            <a:r>
              <a:rPr lang="en-US" sz="1800" i="1" dirty="0"/>
              <a:t>Phishing is the act of presenting a piece of bait to an unsuspecting computer user in the hopes that they would bite.  A malicious actor will employ virtual bait in the form of an email (generally) with a link to try to attract the user to click on that link – whereupon they will be 'hooked' and most likely infected with </a:t>
            </a:r>
            <a:r>
              <a:rPr lang="en-US" sz="1800" i="1" dirty="0" smtClean="0"/>
              <a:t>malware and </a:t>
            </a:r>
            <a:r>
              <a:rPr lang="en-US" sz="1800" i="1" dirty="0"/>
              <a:t>a whole world of agony and expense</a:t>
            </a:r>
            <a:r>
              <a:rPr lang="en-US" sz="1800" i="1" dirty="0" smtClean="0"/>
              <a:t>.</a:t>
            </a:r>
          </a:p>
          <a:p>
            <a:r>
              <a:rPr lang="en-US" sz="1800" i="1" dirty="0"/>
              <a:t>Phishing is one of the most significant dangers to your online accounts and data because these attacks pose as a trustworthy firm or person, and they employ social engineering techniques to make victims more likely to fall for the scam. </a:t>
            </a:r>
            <a:endParaRPr lang="en-US" sz="1800" i="1" dirty="0" smtClean="0"/>
          </a:p>
          <a:p>
            <a:r>
              <a:rPr lang="en-US" sz="1800" i="1" dirty="0" smtClean="0"/>
              <a:t>Phishing </a:t>
            </a:r>
            <a:r>
              <a:rPr lang="en-US" sz="1800" i="1" dirty="0"/>
              <a:t>is still the most common way for cybercriminals to infect victims' devices. Corporate personnel are especially vulnerable since they are frequently used as a point of access into sensitive data</a:t>
            </a:r>
            <a:r>
              <a:rPr lang="en-US" sz="1800" i="1" dirty="0" smtClean="0"/>
              <a:t>.</a:t>
            </a:r>
          </a:p>
          <a:p>
            <a:r>
              <a:rPr lang="en-US" sz="1800" i="1" dirty="0" smtClean="0"/>
              <a:t>Our task is </a:t>
            </a:r>
            <a:r>
              <a:rPr lang="en-US" sz="1800" i="1" dirty="0"/>
              <a:t>to read the data and create a model based on the data analysis to identify if the website is legitimate or a phishing website</a:t>
            </a:r>
            <a:endParaRPr lang="en-IN" sz="18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CD00A-D786-4F8B-8CB6-6246C2689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2</a:t>
            </a:fld>
            <a:endParaRPr lang="x-non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462" y="314694"/>
            <a:ext cx="828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20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6F04-B3EF-4A32-829D-784D1539C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379" y="16113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Solution proposed and description:</a:t>
            </a:r>
            <a:endParaRPr lang="x-none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3CEA3-3918-4F21-8043-C7B0B13D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3</a:t>
            </a:fld>
            <a:endParaRPr lang="x-none"/>
          </a:p>
        </p:txBody>
      </p:sp>
      <p:sp>
        <p:nvSpPr>
          <p:cNvPr id="37" name="Rectangle 36"/>
          <p:cNvSpPr/>
          <p:nvPr/>
        </p:nvSpPr>
        <p:spPr>
          <a:xfrm>
            <a:off x="1321807" y="1276538"/>
            <a:ext cx="2860893" cy="2224308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34961" y="1276538"/>
            <a:ext cx="2516865" cy="2224307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7804087" y="1276539"/>
            <a:ext cx="2915216" cy="2224306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4662534" y="3693812"/>
            <a:ext cx="2713802" cy="2507811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43" name="Right Arrow 42"/>
          <p:cNvSpPr/>
          <p:nvPr/>
        </p:nvSpPr>
        <p:spPr>
          <a:xfrm>
            <a:off x="4264181" y="2045556"/>
            <a:ext cx="398353" cy="190123"/>
          </a:xfrm>
          <a:prstGeom prst="rightArrow">
            <a:avLst/>
          </a:prstGeom>
          <a:solidFill>
            <a:srgbClr val="2FA3EE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44" name="Right Arrow 43"/>
          <p:cNvSpPr/>
          <p:nvPr/>
        </p:nvSpPr>
        <p:spPr>
          <a:xfrm>
            <a:off x="7333307" y="2018923"/>
            <a:ext cx="398352" cy="190123"/>
          </a:xfrm>
          <a:prstGeom prst="rightArrow">
            <a:avLst/>
          </a:prstGeom>
          <a:solidFill>
            <a:srgbClr val="2FA3EE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45" name="Curved Left Arrow 44"/>
          <p:cNvSpPr/>
          <p:nvPr/>
        </p:nvSpPr>
        <p:spPr>
          <a:xfrm>
            <a:off x="10990907" y="2408222"/>
            <a:ext cx="941560" cy="2018923"/>
          </a:xfrm>
          <a:prstGeom prst="curvedLeftArrow">
            <a:avLst/>
          </a:prstGeom>
          <a:solidFill>
            <a:srgbClr val="2FA3EE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46" name="Right Arrow 45"/>
          <p:cNvSpPr/>
          <p:nvPr/>
        </p:nvSpPr>
        <p:spPr>
          <a:xfrm rot="10800000">
            <a:off x="7476009" y="4427145"/>
            <a:ext cx="398353" cy="181069"/>
          </a:xfrm>
          <a:prstGeom prst="rightArrow">
            <a:avLst/>
          </a:prstGeom>
          <a:solidFill>
            <a:srgbClr val="2FA3EE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47" name="Right Arrow 46"/>
          <p:cNvSpPr/>
          <p:nvPr/>
        </p:nvSpPr>
        <p:spPr>
          <a:xfrm rot="10800000">
            <a:off x="4264182" y="4427145"/>
            <a:ext cx="298680" cy="181070"/>
          </a:xfrm>
          <a:prstGeom prst="rightArrow">
            <a:avLst/>
          </a:prstGeom>
          <a:solidFill>
            <a:srgbClr val="2FA3EE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321807" y="1224283"/>
            <a:ext cx="286972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solidFill>
                  <a:prstClr val="black"/>
                </a:solidFill>
                <a:latin typeface="Tw Cen MT" panose="020B0602020104020603"/>
              </a:rPr>
              <a:t>Raw Dataset:</a:t>
            </a:r>
          </a:p>
          <a:p>
            <a:r>
              <a:rPr lang="en-IN" sz="1400" b="1" dirty="0">
                <a:solidFill>
                  <a:prstClr val="black"/>
                </a:solidFill>
                <a:latin typeface="Tw Cen MT" panose="020B0602020104020603"/>
              </a:rPr>
              <a:t>1) 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Phishing Train and Test datasets</a:t>
            </a:r>
            <a:endParaRPr lang="en-IN" sz="140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400" b="1" dirty="0" smtClean="0">
                <a:solidFill>
                  <a:prstClr val="black"/>
                </a:solidFill>
                <a:latin typeface="Tw Cen MT" panose="020B0602020104020603"/>
              </a:rPr>
              <a:t>2) 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Training Data has 8955 </a:t>
            </a:r>
            <a:r>
              <a:rPr lang="en-IN" sz="1400" dirty="0">
                <a:solidFill>
                  <a:prstClr val="black"/>
                </a:solidFill>
                <a:latin typeface="Tw Cen MT" panose="020B0602020104020603"/>
              </a:rPr>
              <a:t>rows and 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32 columns</a:t>
            </a:r>
          </a:p>
          <a:p>
            <a:r>
              <a:rPr lang="en-IN" sz="1400" b="1" dirty="0" smtClean="0">
                <a:solidFill>
                  <a:prstClr val="black"/>
                </a:solidFill>
                <a:latin typeface="Tw Cen MT" panose="020B0602020104020603"/>
              </a:rPr>
              <a:t>3) 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Test Data has 2100 rows and 31 columns</a:t>
            </a:r>
            <a:endParaRPr lang="en-IN" sz="140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400" b="1" dirty="0">
                <a:solidFill>
                  <a:prstClr val="black"/>
                </a:solidFill>
                <a:latin typeface="Tw Cen MT" panose="020B0602020104020603"/>
              </a:rPr>
              <a:t>4</a:t>
            </a:r>
            <a:r>
              <a:rPr lang="en-IN" sz="1400" b="1" dirty="0" smtClean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400" dirty="0">
                <a:solidFill>
                  <a:prstClr val="black"/>
                </a:solidFill>
                <a:latin typeface="Tw Cen MT" panose="020B0602020104020603"/>
              </a:rPr>
              <a:t>Training Data is 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more or less balanced(5 : 4 : :1 : -1)</a:t>
            </a:r>
            <a:endParaRPr lang="en-IN" sz="140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400" b="1" dirty="0">
                <a:solidFill>
                  <a:prstClr val="black"/>
                </a:solidFill>
                <a:latin typeface="Tw Cen MT" panose="020B0602020104020603"/>
              </a:rPr>
              <a:t>5</a:t>
            </a:r>
            <a:r>
              <a:rPr lang="en-IN" sz="1400" b="1" dirty="0" smtClean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400" dirty="0">
                <a:solidFill>
                  <a:prstClr val="black"/>
                </a:solidFill>
                <a:latin typeface="Tw Cen MT" panose="020B0602020104020603"/>
              </a:rPr>
              <a:t>Binary</a:t>
            </a:r>
            <a:r>
              <a:rPr lang="en-IN" sz="1400" b="1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n-IN" sz="1400" dirty="0">
                <a:solidFill>
                  <a:prstClr val="black"/>
                </a:solidFill>
                <a:latin typeface="Tw Cen MT" panose="020B0602020104020603"/>
              </a:rPr>
              <a:t>Classification Problem(Supervised Learning)</a:t>
            </a:r>
          </a:p>
          <a:p>
            <a:endParaRPr lang="en-IN" sz="1200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726126" y="1240909"/>
            <a:ext cx="25257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 smtClean="0">
                <a:solidFill>
                  <a:prstClr val="black"/>
                </a:solidFill>
                <a:latin typeface="Tw Cen MT" panose="020B0602020104020603"/>
              </a:rPr>
              <a:t>Exploring </a:t>
            </a:r>
            <a:r>
              <a:rPr lang="en-IN" sz="1600" b="1" u="sng" dirty="0">
                <a:solidFill>
                  <a:prstClr val="black"/>
                </a:solidFill>
                <a:latin typeface="Tw Cen MT" panose="020B0602020104020603"/>
              </a:rPr>
              <a:t>Dataset:</a:t>
            </a:r>
          </a:p>
          <a:p>
            <a:r>
              <a:rPr lang="en-IN" sz="1300" b="1" dirty="0" smtClean="0">
                <a:solidFill>
                  <a:prstClr val="black"/>
                </a:solidFill>
                <a:latin typeface="Tw Cen MT" panose="020B0602020104020603"/>
              </a:rPr>
              <a:t>1) </a:t>
            </a:r>
            <a:r>
              <a:rPr lang="en-IN" sz="1300" dirty="0" smtClean="0">
                <a:solidFill>
                  <a:prstClr val="black"/>
                </a:solidFill>
                <a:latin typeface="Tw Cen MT" panose="020B0602020104020603"/>
              </a:rPr>
              <a:t>One column is the primary key </a:t>
            </a:r>
          </a:p>
          <a:p>
            <a:r>
              <a:rPr lang="en-IN" sz="1300" b="1" dirty="0" smtClean="0">
                <a:solidFill>
                  <a:prstClr val="black"/>
                </a:solidFill>
                <a:latin typeface="Tw Cen MT" panose="020B0602020104020603"/>
              </a:rPr>
              <a:t>2) </a:t>
            </a:r>
            <a:r>
              <a:rPr lang="en-IN" sz="1300" dirty="0" smtClean="0">
                <a:solidFill>
                  <a:prstClr val="black"/>
                </a:solidFill>
                <a:latin typeface="Tw Cen MT" panose="020B0602020104020603"/>
              </a:rPr>
              <a:t>Remaining columns are all categorical columns </a:t>
            </a:r>
            <a:endParaRPr lang="en-IN" sz="130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300" b="1" dirty="0">
                <a:solidFill>
                  <a:prstClr val="black"/>
                </a:solidFill>
                <a:latin typeface="Tw Cen MT" panose="020B0602020104020603"/>
              </a:rPr>
              <a:t>3</a:t>
            </a:r>
            <a:r>
              <a:rPr lang="en-IN" sz="1300" b="1" dirty="0" smtClean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300" dirty="0" smtClean="0">
                <a:solidFill>
                  <a:prstClr val="black"/>
                </a:solidFill>
                <a:latin typeface="Tw Cen MT" panose="020B0602020104020603"/>
              </a:rPr>
              <a:t>Nominal categorical features with values 1, -1 and 0 representing legit, phishing website and in doubt respectively</a:t>
            </a:r>
            <a:r>
              <a:rPr lang="en-IN" sz="1300" b="1" dirty="0" smtClean="0">
                <a:solidFill>
                  <a:prstClr val="black"/>
                </a:solidFill>
                <a:latin typeface="Tw Cen MT" panose="020B0602020104020603"/>
              </a:rPr>
              <a:t> </a:t>
            </a:r>
          </a:p>
          <a:p>
            <a:r>
              <a:rPr lang="en-IN" sz="1300" b="1" dirty="0" smtClean="0">
                <a:solidFill>
                  <a:prstClr val="black"/>
                </a:solidFill>
                <a:latin typeface="Tw Cen MT" panose="020B0602020104020603"/>
              </a:rPr>
              <a:t>4</a:t>
            </a:r>
            <a:r>
              <a:rPr lang="en-IN" sz="1300" b="1" dirty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300" dirty="0">
                <a:solidFill>
                  <a:prstClr val="black"/>
                </a:solidFill>
                <a:latin typeface="Tw Cen MT" panose="020B0602020104020603"/>
              </a:rPr>
              <a:t>No Null values, No noise in data and No Duplicate rows 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04086" y="1276538"/>
            <a:ext cx="289749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 smtClean="0">
                <a:solidFill>
                  <a:prstClr val="black"/>
                </a:solidFill>
                <a:latin typeface="Tw Cen MT" panose="020B0602020104020603"/>
              </a:rPr>
              <a:t>Feature Importance :</a:t>
            </a:r>
            <a:endParaRPr lang="en-IN" sz="1600" b="1" u="sng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400" b="1" dirty="0">
                <a:solidFill>
                  <a:prstClr val="black"/>
                </a:solidFill>
                <a:latin typeface="Tw Cen MT" panose="020B0602020104020603"/>
              </a:rPr>
              <a:t>1) </a:t>
            </a:r>
            <a:r>
              <a:rPr lang="en-IN" sz="1400" dirty="0">
                <a:solidFill>
                  <a:prstClr val="black"/>
                </a:solidFill>
                <a:latin typeface="Tw Cen MT" panose="020B0602020104020603"/>
              </a:rPr>
              <a:t> 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Important Features </a:t>
            </a:r>
            <a:r>
              <a:rPr lang="en-IN" sz="1400" dirty="0">
                <a:solidFill>
                  <a:prstClr val="black"/>
                </a:solidFill>
                <a:latin typeface="Tw Cen MT" panose="020B0602020104020603"/>
              </a:rPr>
              <a:t>were selected 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 using chi-square contingency test </a:t>
            </a:r>
            <a:endParaRPr lang="en-IN" sz="140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400" b="1" dirty="0">
                <a:solidFill>
                  <a:prstClr val="black"/>
                </a:solidFill>
                <a:latin typeface="Tw Cen MT" panose="020B0602020104020603"/>
              </a:rPr>
              <a:t>2) 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Features were arranged according to their chi2 values</a:t>
            </a:r>
            <a:endParaRPr lang="en-IN" sz="1400" b="1" dirty="0" smtClean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400" b="1" dirty="0" smtClean="0">
                <a:solidFill>
                  <a:prstClr val="black"/>
                </a:solidFill>
                <a:latin typeface="Tw Cen MT" panose="020B0602020104020603"/>
              </a:rPr>
              <a:t>3</a:t>
            </a:r>
            <a:r>
              <a:rPr lang="en-IN" sz="1400" b="1" dirty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400" dirty="0">
                <a:solidFill>
                  <a:prstClr val="black"/>
                </a:solidFill>
                <a:latin typeface="Tw Cen MT" panose="020B0602020104020603"/>
              </a:rPr>
              <a:t>Pandas’ </a:t>
            </a:r>
            <a:r>
              <a:rPr lang="en-IN" sz="1400" dirty="0" err="1" smtClean="0">
                <a:solidFill>
                  <a:prstClr val="black"/>
                </a:solidFill>
                <a:latin typeface="Tw Cen MT" panose="020B0602020104020603"/>
              </a:rPr>
              <a:t>DataFrame.crosstab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() </a:t>
            </a:r>
            <a:r>
              <a:rPr lang="en-IN" sz="1400" dirty="0">
                <a:solidFill>
                  <a:prstClr val="black"/>
                </a:solidFill>
                <a:latin typeface="Tw Cen MT" panose="020B0602020104020603"/>
              </a:rPr>
              <a:t>method was used to obtain the 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contingency table</a:t>
            </a:r>
            <a:endParaRPr lang="en-IN" sz="140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400" b="1" dirty="0">
                <a:solidFill>
                  <a:prstClr val="black"/>
                </a:solidFill>
                <a:latin typeface="Tw Cen MT" panose="020B0602020104020603"/>
              </a:rPr>
              <a:t>4</a:t>
            </a:r>
            <a:r>
              <a:rPr lang="en-IN" sz="1400" b="1" dirty="0" smtClean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400" dirty="0" err="1" smtClean="0">
                <a:solidFill>
                  <a:prstClr val="black"/>
                </a:solidFill>
                <a:latin typeface="Tw Cen MT" panose="020B0602020104020603"/>
              </a:rPr>
              <a:t>Scipy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 was used to carry out the chi square test.</a:t>
            </a:r>
            <a:endParaRPr lang="en-IN" sz="1400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615327" y="3693812"/>
            <a:ext cx="286068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solidFill>
                  <a:prstClr val="black"/>
                </a:solidFill>
                <a:latin typeface="Tw Cen MT" panose="020B0602020104020603"/>
              </a:rPr>
              <a:t>Model Training and Evaluation</a:t>
            </a:r>
            <a:r>
              <a:rPr lang="en-IN" sz="1400" b="1" u="sng" dirty="0">
                <a:solidFill>
                  <a:prstClr val="black"/>
                </a:solidFill>
                <a:latin typeface="Tw Cen MT" panose="020B0602020104020603"/>
              </a:rPr>
              <a:t>:</a:t>
            </a:r>
          </a:p>
          <a:p>
            <a:r>
              <a:rPr lang="en-IN" sz="1400" b="1" dirty="0">
                <a:solidFill>
                  <a:prstClr val="black"/>
                </a:solidFill>
                <a:latin typeface="Tw Cen MT" panose="020B0602020104020603"/>
              </a:rPr>
              <a:t>1) </a:t>
            </a:r>
            <a:r>
              <a:rPr lang="en-IN" sz="1400" dirty="0" err="1">
                <a:solidFill>
                  <a:prstClr val="black"/>
                </a:solidFill>
                <a:latin typeface="Tw Cen MT" panose="020B0602020104020603"/>
              </a:rPr>
              <a:t>Xgboost</a:t>
            </a:r>
            <a:r>
              <a:rPr lang="en-IN" sz="1400" dirty="0">
                <a:solidFill>
                  <a:prstClr val="black"/>
                </a:solidFill>
                <a:latin typeface="Tw Cen MT" panose="020B0602020104020603"/>
              </a:rPr>
              <a:t> and Random Forest were tried primarily due 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to many </a:t>
            </a:r>
            <a:r>
              <a:rPr lang="en-IN" sz="1400" dirty="0">
                <a:solidFill>
                  <a:prstClr val="black"/>
                </a:solidFill>
                <a:latin typeface="Tw Cen MT" panose="020B0602020104020603"/>
              </a:rPr>
              <a:t>tuning parameters.  </a:t>
            </a:r>
          </a:p>
          <a:p>
            <a:r>
              <a:rPr lang="en-IN" sz="1400" b="1" dirty="0">
                <a:solidFill>
                  <a:prstClr val="black"/>
                </a:solidFill>
                <a:latin typeface="Tw Cen MT" panose="020B0602020104020603"/>
              </a:rPr>
              <a:t>2</a:t>
            </a:r>
            <a:r>
              <a:rPr lang="en-IN" sz="1400" b="1" dirty="0" smtClean="0">
                <a:solidFill>
                  <a:prstClr val="black"/>
                </a:solidFill>
                <a:latin typeface="Tw Cen MT" panose="020B0602020104020603"/>
              </a:rPr>
              <a:t>) </a:t>
            </a:r>
            <a:r>
              <a:rPr lang="en-IN" sz="1400" dirty="0" err="1" smtClean="0">
                <a:solidFill>
                  <a:prstClr val="black"/>
                </a:solidFill>
                <a:latin typeface="Tw Cen MT" panose="020B0602020104020603"/>
              </a:rPr>
              <a:t>ParametersTuned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 using </a:t>
            </a:r>
            <a:r>
              <a:rPr lang="en-IN" sz="1400" dirty="0" err="1" smtClean="0">
                <a:solidFill>
                  <a:prstClr val="black"/>
                </a:solidFill>
                <a:latin typeface="Tw Cen MT" panose="020B0602020104020603"/>
              </a:rPr>
              <a:t>GridsearchCV</a:t>
            </a:r>
            <a:endParaRPr lang="en-IN" sz="1400" dirty="0">
              <a:solidFill>
                <a:prstClr val="black"/>
              </a:solidFill>
              <a:latin typeface="Tw Cen MT" panose="020B0602020104020603"/>
            </a:endParaRPr>
          </a:p>
          <a:p>
            <a:r>
              <a:rPr lang="en-IN" sz="1400" b="1" dirty="0">
                <a:solidFill>
                  <a:prstClr val="black"/>
                </a:solidFill>
                <a:latin typeface="Tw Cen MT" panose="020B0602020104020603"/>
              </a:rPr>
              <a:t>3) </a:t>
            </a:r>
            <a:r>
              <a:rPr lang="en-IN" sz="1400" dirty="0">
                <a:solidFill>
                  <a:prstClr val="black"/>
                </a:solidFill>
                <a:latin typeface="Tw Cen MT" panose="020B0602020104020603"/>
              </a:rPr>
              <a:t>Decision 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Tree </a:t>
            </a:r>
            <a:r>
              <a:rPr lang="en-IN" sz="1400" dirty="0">
                <a:solidFill>
                  <a:prstClr val="black"/>
                </a:solidFill>
                <a:latin typeface="Tw Cen MT" panose="020B0602020104020603"/>
              </a:rPr>
              <a:t>were discarded due to low performance</a:t>
            </a:r>
          </a:p>
          <a:p>
            <a:r>
              <a:rPr lang="en-IN" sz="1400" b="1" dirty="0">
                <a:solidFill>
                  <a:prstClr val="black"/>
                </a:solidFill>
                <a:latin typeface="Tw Cen MT" panose="020B0602020104020603"/>
              </a:rPr>
              <a:t>4) Metrics </a:t>
            </a:r>
            <a:r>
              <a:rPr lang="en-IN" sz="1400" dirty="0">
                <a:solidFill>
                  <a:prstClr val="black"/>
                </a:solidFill>
                <a:latin typeface="Tw Cen MT" panose="020B0602020104020603"/>
              </a:rPr>
              <a:t>: ROCAUC 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score</a:t>
            </a:r>
          </a:p>
          <a:p>
            <a:r>
              <a:rPr lang="en-IN" sz="1400" b="1" dirty="0" smtClean="0">
                <a:solidFill>
                  <a:prstClr val="black"/>
                </a:solidFill>
                <a:latin typeface="Tw Cen MT" panose="020B0602020104020603"/>
              </a:rPr>
              <a:t>5) 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Neural Networks were tuned using </a:t>
            </a:r>
            <a:r>
              <a:rPr lang="en-IN" sz="1400" dirty="0" err="1" smtClean="0">
                <a:solidFill>
                  <a:prstClr val="black"/>
                </a:solidFill>
                <a:latin typeface="Tw Cen MT" panose="020B0602020104020603"/>
              </a:rPr>
              <a:t>Keras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 Classifier.</a:t>
            </a:r>
            <a:endParaRPr lang="en-IN" sz="1400" b="1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1321807" y="3693812"/>
            <a:ext cx="2860892" cy="2507811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21807" y="3693812"/>
            <a:ext cx="2860892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u="sng" dirty="0"/>
              <a:t>Model Selection:</a:t>
            </a:r>
          </a:p>
          <a:p>
            <a:r>
              <a:rPr lang="en-IN" sz="1600" b="1" dirty="0"/>
              <a:t>1) </a:t>
            </a:r>
            <a:r>
              <a:rPr lang="en-IN" sz="1600" dirty="0" smtClean="0"/>
              <a:t>Neural Network </a:t>
            </a:r>
            <a:r>
              <a:rPr lang="en-IN" sz="1600" dirty="0"/>
              <a:t>with the following parameter settings was chosen:</a:t>
            </a:r>
          </a:p>
          <a:p>
            <a:pPr fontAlgn="base" latinLnBrk="1"/>
            <a:r>
              <a:rPr lang="en-IN" sz="1600" b="1" dirty="0"/>
              <a:t> </a:t>
            </a:r>
            <a:r>
              <a:rPr lang="en-IN" sz="1600" b="1" dirty="0" smtClean="0"/>
              <a:t>(activation : ‘</a:t>
            </a:r>
            <a:r>
              <a:rPr lang="en-IN" sz="1600" b="1" dirty="0" err="1" smtClean="0"/>
              <a:t>relu</a:t>
            </a:r>
            <a:r>
              <a:rPr lang="en-IN" sz="1600" b="1" dirty="0" smtClean="0"/>
              <a:t>’,</a:t>
            </a:r>
            <a:endParaRPr lang="en-IN" sz="1600" b="1" dirty="0"/>
          </a:p>
          <a:p>
            <a:pPr fontAlgn="base" latinLnBrk="1"/>
            <a:r>
              <a:rPr lang="en-IN" sz="1600" b="1" dirty="0"/>
              <a:t> </a:t>
            </a:r>
            <a:r>
              <a:rPr lang="en-IN" sz="1600" b="1" dirty="0" smtClean="0"/>
              <a:t> dropout ratio : 0.1,</a:t>
            </a:r>
            <a:endParaRPr lang="en-IN" sz="1600" b="1" dirty="0"/>
          </a:p>
          <a:p>
            <a:pPr fontAlgn="base" latinLnBrk="1"/>
            <a:r>
              <a:rPr lang="en-IN" sz="1600" b="1" dirty="0"/>
              <a:t> </a:t>
            </a:r>
            <a:r>
              <a:rPr lang="en-IN" sz="1600" b="1" dirty="0" smtClean="0"/>
              <a:t> batch size : 32</a:t>
            </a:r>
            <a:r>
              <a:rPr lang="en-IN" sz="1600" b="1" dirty="0"/>
              <a:t>,</a:t>
            </a:r>
          </a:p>
          <a:p>
            <a:pPr fontAlgn="base" latinLnBrk="1"/>
            <a:r>
              <a:rPr lang="en-IN" sz="1600" b="1" dirty="0" smtClean="0"/>
              <a:t>  epochs: 256,</a:t>
            </a:r>
            <a:endParaRPr lang="en-IN" sz="1600" b="1" dirty="0"/>
          </a:p>
          <a:p>
            <a:pPr fontAlgn="base" latinLnBrk="1"/>
            <a:r>
              <a:rPr lang="en-IN" sz="1600" b="1" dirty="0"/>
              <a:t>  </a:t>
            </a:r>
            <a:r>
              <a:rPr lang="en-IN" sz="1600" b="1" dirty="0" smtClean="0"/>
              <a:t>layers : (160,100,60),</a:t>
            </a:r>
          </a:p>
          <a:p>
            <a:pPr fontAlgn="base" latinLnBrk="1"/>
            <a:r>
              <a:rPr lang="en-IN" sz="1600" b="1" dirty="0" smtClean="0"/>
              <a:t>  optimiser : SGD)</a:t>
            </a:r>
            <a:endParaRPr lang="en-IN" sz="1600" dirty="0">
              <a:solidFill>
                <a:prstClr val="black"/>
              </a:solidFill>
              <a:latin typeface="Tw Cen MT" panose="020B0602020104020603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7923097" y="3702075"/>
            <a:ext cx="2796206" cy="2507811"/>
          </a:xfrm>
          <a:prstGeom prst="rect">
            <a:avLst/>
          </a:prstGeom>
          <a:solidFill>
            <a:sysClr val="window" lastClr="FFFFFF"/>
          </a:solidFill>
          <a:ln w="15875" cap="flat" cmpd="sng" algn="ctr">
            <a:solidFill>
              <a:srgbClr val="2FA3E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923096" y="3702075"/>
            <a:ext cx="289587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b="1" u="sng" dirty="0">
                <a:solidFill>
                  <a:prstClr val="black"/>
                </a:solidFill>
                <a:latin typeface="Tw Cen MT" panose="020B0602020104020603"/>
              </a:rPr>
              <a:t>Preparation of training data</a:t>
            </a:r>
            <a:r>
              <a:rPr lang="en-IN" sz="1600" b="1" u="sng" dirty="0" smtClean="0">
                <a:solidFill>
                  <a:prstClr val="black"/>
                </a:solidFill>
                <a:latin typeface="Tw Cen MT" panose="020B0602020104020603"/>
              </a:rPr>
              <a:t>:</a:t>
            </a:r>
            <a:endParaRPr lang="en-IN" sz="1600" dirty="0">
              <a:solidFill>
                <a:prstClr val="black"/>
              </a:solidFill>
              <a:latin typeface="Tw Cen MT" panose="020B0602020104020603"/>
            </a:endParaRPr>
          </a:p>
          <a:p>
            <a:pPr marL="228600" lvl="0" indent="-228600">
              <a:buAutoNum type="arabicParenR"/>
            </a:pP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Train Test Split was used from </a:t>
            </a:r>
            <a:r>
              <a:rPr lang="en-IN" sz="1400" dirty="0" err="1" smtClean="0">
                <a:solidFill>
                  <a:prstClr val="black"/>
                </a:solidFill>
                <a:latin typeface="Tw Cen MT" panose="020B0602020104020603"/>
              </a:rPr>
              <a:t>sklearn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 with a test ratio of 0.2</a:t>
            </a:r>
            <a:endParaRPr lang="en-IN" sz="1400" dirty="0">
              <a:solidFill>
                <a:prstClr val="black"/>
              </a:solidFill>
              <a:latin typeface="Tw Cen MT" panose="020B0602020104020603"/>
            </a:endParaRPr>
          </a:p>
          <a:p>
            <a:pPr marL="228600" lvl="0" indent="-228600">
              <a:buAutoNum type="arabicParenR"/>
            </a:pPr>
            <a:r>
              <a:rPr lang="en-IN" sz="1400" dirty="0">
                <a:solidFill>
                  <a:prstClr val="black"/>
                </a:solidFill>
                <a:latin typeface="Tw Cen MT" panose="020B0602020104020603"/>
              </a:rPr>
              <a:t>Trained the model on it 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and obtained the ROCAUC score for train and test and compared them.</a:t>
            </a:r>
            <a:endParaRPr lang="en-IN" sz="1400" dirty="0">
              <a:solidFill>
                <a:prstClr val="black"/>
              </a:solidFill>
              <a:latin typeface="Tw Cen MT" panose="020B0602020104020603"/>
            </a:endParaRPr>
          </a:p>
          <a:p>
            <a:pPr lvl="0"/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3)  </a:t>
            </a:r>
            <a:r>
              <a:rPr lang="en-IN" sz="1400" b="1" dirty="0" smtClean="0">
                <a:solidFill>
                  <a:prstClr val="black"/>
                </a:solidFill>
                <a:latin typeface="Tw Cen MT" panose="020B0602020104020603"/>
              </a:rPr>
              <a:t>Precision metric 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was also used as in this case </a:t>
            </a:r>
            <a:r>
              <a:rPr lang="en-IN" sz="1400" b="1" dirty="0" smtClean="0">
                <a:solidFill>
                  <a:prstClr val="black"/>
                </a:solidFill>
                <a:latin typeface="Tw Cen MT" panose="020B0602020104020603"/>
              </a:rPr>
              <a:t>False Positives </a:t>
            </a:r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are most important.</a:t>
            </a:r>
          </a:p>
          <a:p>
            <a:pPr lvl="0"/>
            <a:r>
              <a:rPr lang="en-IN" sz="1400" dirty="0" smtClean="0">
                <a:solidFill>
                  <a:prstClr val="black"/>
                </a:solidFill>
                <a:latin typeface="Tw Cen MT" panose="020B0602020104020603"/>
              </a:rPr>
              <a:t>4) Both ML models and neural networks were used to train the data.</a:t>
            </a:r>
            <a:endParaRPr lang="en-IN" sz="1400" dirty="0">
              <a:solidFill>
                <a:prstClr val="black"/>
              </a:solidFill>
              <a:latin typeface="Tw Cen MT" panose="020B0602020104020603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3792" y="214895"/>
            <a:ext cx="828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20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1C1-B4D1-4DB1-8423-84A5863B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3228"/>
          </a:xfrm>
        </p:spPr>
        <p:txBody>
          <a:bodyPr>
            <a:normAutofit/>
          </a:bodyPr>
          <a:lstStyle/>
          <a:p>
            <a:r>
              <a:rPr lang="en-US" sz="4000" b="1" dirty="0"/>
              <a:t>Technology </a:t>
            </a:r>
            <a:r>
              <a:rPr lang="en-US" sz="4000" b="1" dirty="0" smtClean="0"/>
              <a:t>Stack :</a:t>
            </a:r>
            <a:endParaRPr lang="x-non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B68E-A995-4B03-A068-DCE5C88F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684"/>
            <a:ext cx="10515600" cy="4754279"/>
          </a:xfrm>
        </p:spPr>
        <p:txBody>
          <a:bodyPr>
            <a:normAutofit lnSpcReduction="10000"/>
          </a:bodyPr>
          <a:lstStyle/>
          <a:p>
            <a:r>
              <a:rPr lang="en-US" sz="2400" i="1" dirty="0" err="1"/>
              <a:t>NumPy</a:t>
            </a:r>
            <a:r>
              <a:rPr lang="en-US" sz="2400" i="1" dirty="0"/>
              <a:t> library was used to handle arrays</a:t>
            </a:r>
          </a:p>
          <a:p>
            <a:r>
              <a:rPr lang="en-US" sz="2400" i="1" dirty="0"/>
              <a:t>Pandas library was used for Data Cleaning , Data Manipulation, </a:t>
            </a:r>
            <a:r>
              <a:rPr lang="en-US" sz="2400" i="1" dirty="0" err="1"/>
              <a:t>DataFrame</a:t>
            </a:r>
            <a:r>
              <a:rPr lang="en-US" sz="2400" i="1" dirty="0"/>
              <a:t> Formation and Analysis</a:t>
            </a:r>
          </a:p>
          <a:p>
            <a:r>
              <a:rPr lang="en-US" sz="2400" i="1" dirty="0" err="1"/>
              <a:t>ScikitLearn</a:t>
            </a:r>
            <a:r>
              <a:rPr lang="en-US" sz="2400" i="1" dirty="0"/>
              <a:t> was used for machine learning purposes, to prepare training data, model training and model evaluation</a:t>
            </a:r>
          </a:p>
          <a:p>
            <a:r>
              <a:rPr lang="en-US" sz="2400" i="1" dirty="0" err="1"/>
              <a:t>Joblib</a:t>
            </a:r>
            <a:r>
              <a:rPr lang="en-US" sz="2400" i="1" dirty="0"/>
              <a:t> was used to save best performing model </a:t>
            </a:r>
          </a:p>
          <a:p>
            <a:r>
              <a:rPr lang="en-US" sz="2400" i="1" dirty="0" err="1"/>
              <a:t>XGBoost</a:t>
            </a:r>
            <a:r>
              <a:rPr lang="en-US" sz="2400" i="1" dirty="0"/>
              <a:t>, Random Forest, </a:t>
            </a:r>
            <a:r>
              <a:rPr lang="en-US" sz="2400" i="1" dirty="0" smtClean="0"/>
              <a:t>SVM </a:t>
            </a:r>
            <a:r>
              <a:rPr lang="en-US" sz="2400" i="1" dirty="0"/>
              <a:t>,</a:t>
            </a:r>
            <a:r>
              <a:rPr lang="en-US" sz="2400" i="1" dirty="0" err="1"/>
              <a:t>etc</a:t>
            </a:r>
            <a:r>
              <a:rPr lang="en-US" sz="2400" i="1" dirty="0"/>
              <a:t> models were imported and trained</a:t>
            </a:r>
          </a:p>
          <a:p>
            <a:r>
              <a:rPr lang="en-US" sz="2400" i="1" dirty="0" err="1" smtClean="0"/>
              <a:t>Keras</a:t>
            </a:r>
            <a:r>
              <a:rPr lang="en-US" sz="2400" i="1" dirty="0" smtClean="0"/>
              <a:t> for neural network building and training</a:t>
            </a:r>
          </a:p>
          <a:p>
            <a:r>
              <a:rPr lang="en-US" sz="2400" i="1" dirty="0" smtClean="0"/>
              <a:t>Metrics </a:t>
            </a:r>
            <a:r>
              <a:rPr lang="en-US" sz="2400" i="1" dirty="0"/>
              <a:t>used were ROCAUC score, </a:t>
            </a:r>
            <a:r>
              <a:rPr lang="en-US" sz="2400" i="1" dirty="0" smtClean="0"/>
              <a:t>Precision and </a:t>
            </a:r>
            <a:r>
              <a:rPr lang="en-US" sz="2400" i="1" dirty="0" err="1" smtClean="0"/>
              <a:t>accuracy_score</a:t>
            </a:r>
            <a:r>
              <a:rPr lang="en-US" sz="2400" i="1" dirty="0" smtClean="0"/>
              <a:t> </a:t>
            </a:r>
            <a:r>
              <a:rPr lang="en-US" sz="2400" i="1" dirty="0"/>
              <a:t>to check the precisions and efficiency of different models</a:t>
            </a:r>
          </a:p>
          <a:p>
            <a:r>
              <a:rPr lang="en-US" sz="2400" i="1" dirty="0"/>
              <a:t>Train-Test-split was imported from </a:t>
            </a:r>
            <a:r>
              <a:rPr lang="en-US" sz="2400" i="1" dirty="0" err="1"/>
              <a:t>sklearn</a:t>
            </a:r>
            <a:r>
              <a:rPr lang="en-US" sz="2400" i="1" dirty="0"/>
              <a:t> to prepare the training </a:t>
            </a:r>
            <a:r>
              <a:rPr lang="en-US" sz="2400" i="1" dirty="0" smtClean="0"/>
              <a:t>data</a:t>
            </a:r>
          </a:p>
          <a:p>
            <a:r>
              <a:rPr lang="en-US" sz="2400" i="1" dirty="0" err="1" smtClean="0"/>
              <a:t>Scipy</a:t>
            </a:r>
            <a:r>
              <a:rPr lang="en-US" sz="2400" i="1" dirty="0" smtClean="0"/>
              <a:t> was used to carry out chi-square test for feature importance</a:t>
            </a:r>
          </a:p>
          <a:p>
            <a:endParaRPr lang="en-US" sz="24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6F4E0-730A-4FEE-9017-EE74B1C0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4</a:t>
            </a:fld>
            <a:endParaRPr 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505" y="290796"/>
            <a:ext cx="828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6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3099-E04D-441D-B8EA-8C0E6789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980"/>
          </a:xfrm>
        </p:spPr>
        <p:txBody>
          <a:bodyPr/>
          <a:lstStyle/>
          <a:p>
            <a:r>
              <a:rPr lang="en-US" dirty="0"/>
              <a:t>Approach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89A6-5AF4-4352-9CAA-C2416E458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582"/>
            <a:ext cx="10515600" cy="4939531"/>
          </a:xfrm>
        </p:spPr>
        <p:txBody>
          <a:bodyPr>
            <a:normAutofit fontScale="92500" lnSpcReduction="20000"/>
          </a:bodyPr>
          <a:lstStyle/>
          <a:p>
            <a:r>
              <a:rPr lang="en-IN" sz="2000" i="1" dirty="0"/>
              <a:t>As per our task we had to predict the genuine and </a:t>
            </a:r>
            <a:r>
              <a:rPr lang="en-IN" sz="2000" i="1" dirty="0" smtClean="0"/>
              <a:t>phishing websites for </a:t>
            </a:r>
            <a:r>
              <a:rPr lang="en-IN" sz="2000" i="1" dirty="0"/>
              <a:t>the provided test dataset. To perform this segregation we were provided with </a:t>
            </a:r>
            <a:r>
              <a:rPr lang="en-IN" sz="2000" i="1" dirty="0" smtClean="0"/>
              <a:t>Phishing Training </a:t>
            </a:r>
            <a:r>
              <a:rPr lang="en-IN" sz="2000" i="1" dirty="0"/>
              <a:t>dataset.                </a:t>
            </a:r>
          </a:p>
          <a:p>
            <a:r>
              <a:rPr lang="en-IN" sz="2000" i="1" dirty="0"/>
              <a:t>Processing the data: We had </a:t>
            </a:r>
            <a:r>
              <a:rPr lang="en-IN" sz="2000" i="1" dirty="0" smtClean="0"/>
              <a:t>same  </a:t>
            </a:r>
            <a:r>
              <a:rPr lang="en-IN" sz="2000" i="1" dirty="0"/>
              <a:t>columns in both </a:t>
            </a:r>
            <a:r>
              <a:rPr lang="en-IN" sz="2000" i="1" dirty="0" smtClean="0"/>
              <a:t>Training </a:t>
            </a:r>
            <a:r>
              <a:rPr lang="en-IN" sz="2000" i="1" dirty="0"/>
              <a:t>and </a:t>
            </a:r>
            <a:r>
              <a:rPr lang="en-IN" sz="2000" i="1" dirty="0" smtClean="0"/>
              <a:t>Test datasets. Neither had </a:t>
            </a:r>
            <a:r>
              <a:rPr lang="en-IN" sz="2000" i="1" dirty="0"/>
              <a:t>noisy data. </a:t>
            </a:r>
            <a:r>
              <a:rPr lang="en-IN" sz="2000" i="1" dirty="0" smtClean="0"/>
              <a:t>The values were nominal categorical </a:t>
            </a:r>
            <a:r>
              <a:rPr lang="en-IN" sz="2000" i="1" dirty="0" err="1" smtClean="0"/>
              <a:t>i.e</a:t>
            </a:r>
            <a:r>
              <a:rPr lang="en-IN" sz="2000" i="1" dirty="0" smtClean="0"/>
              <a:t>, 1 meant legitimate, -1 meant phishing and 0 meant suspicious data. There were no missing values or duplicate rows.</a:t>
            </a:r>
          </a:p>
          <a:p>
            <a:r>
              <a:rPr lang="en-IN" sz="2000" i="1" dirty="0" smtClean="0"/>
              <a:t>To perform binary classification we used models like Random Forest, </a:t>
            </a:r>
            <a:r>
              <a:rPr lang="en-IN" sz="2000" i="1" dirty="0" err="1" smtClean="0"/>
              <a:t>Xgboost</a:t>
            </a:r>
            <a:r>
              <a:rPr lang="en-IN" sz="2000" i="1" dirty="0" smtClean="0"/>
              <a:t>, SVM. These models have many parameters that can be tuned to obtain good score on the </a:t>
            </a:r>
            <a:r>
              <a:rPr lang="en-IN" sz="2000" i="1" dirty="0" err="1" smtClean="0"/>
              <a:t>leaderboard</a:t>
            </a:r>
            <a:r>
              <a:rPr lang="en-IN" sz="2000" i="1" dirty="0" smtClean="0"/>
              <a:t>.</a:t>
            </a:r>
            <a:endParaRPr lang="en-IN" sz="2000" i="1" dirty="0"/>
          </a:p>
          <a:p>
            <a:r>
              <a:rPr lang="en-IN" sz="2000" i="1" dirty="0" smtClean="0"/>
              <a:t>We know the if we falsely predict that a phishing website is legit it can be extremely dangerous. So in this case we had to give importance to False Positives. Hence precision metric was also used besides ROCAUC.</a:t>
            </a:r>
          </a:p>
          <a:p>
            <a:r>
              <a:rPr lang="en-IN" sz="2000" i="1" dirty="0" err="1" smtClean="0"/>
              <a:t>GridsearchCV</a:t>
            </a:r>
            <a:r>
              <a:rPr lang="en-IN" sz="2000" i="1" dirty="0" smtClean="0"/>
              <a:t> was used for </a:t>
            </a:r>
            <a:r>
              <a:rPr lang="en-IN" sz="2000" i="1" dirty="0" err="1" smtClean="0"/>
              <a:t>hyperparameters</a:t>
            </a:r>
            <a:r>
              <a:rPr lang="en-IN" sz="2000" i="1" dirty="0" smtClean="0"/>
              <a:t> optimisation. Some steps were taken to achieve good score:</a:t>
            </a:r>
          </a:p>
          <a:p>
            <a:pPr marL="0" indent="0">
              <a:buNone/>
            </a:pPr>
            <a:r>
              <a:rPr lang="en-IN" sz="2000" i="1" dirty="0" smtClean="0"/>
              <a:t>     1) Balancing dataset                  4) Tuning layers, epochs and learning rate of Neural Networks               </a:t>
            </a:r>
          </a:p>
          <a:p>
            <a:pPr marL="0" indent="0">
              <a:buNone/>
            </a:pPr>
            <a:r>
              <a:rPr lang="en-IN" sz="2000" i="1" dirty="0"/>
              <a:t> </a:t>
            </a:r>
            <a:r>
              <a:rPr lang="en-IN" sz="2000" i="1" dirty="0" smtClean="0"/>
              <a:t>    2) Using stratified split              5) Batch normalisation and drop out ratio</a:t>
            </a:r>
          </a:p>
          <a:p>
            <a:pPr marL="0" indent="0">
              <a:buNone/>
            </a:pPr>
            <a:r>
              <a:rPr lang="en-IN" sz="2000" i="1" dirty="0"/>
              <a:t> </a:t>
            </a:r>
            <a:r>
              <a:rPr lang="en-IN" sz="2000" i="1" dirty="0" smtClean="0"/>
              <a:t>    3) Using Voting Classifier</a:t>
            </a:r>
          </a:p>
          <a:p>
            <a:r>
              <a:rPr lang="en-IN" sz="2000" i="1" dirty="0" smtClean="0"/>
              <a:t>After scoring around 97.9403 on the leader board, we merged the predicted test data with existing training data to obtain more data in order to achieve more efficient training.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91377-23EC-4EFC-AD34-95CA432F6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5</a:t>
            </a:fld>
            <a:endParaRPr 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442" y="365126"/>
            <a:ext cx="828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59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Demo/ </a:t>
            </a:r>
            <a:r>
              <a:rPr lang="en-US" sz="4000" b="1" dirty="0" smtClean="0"/>
              <a:t>Screenshot :</a:t>
            </a:r>
            <a:endParaRPr lang="x-none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884F5-5AD8-4A52-BC8D-5E653C44E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264"/>
          </a:xfrm>
        </p:spPr>
        <p:txBody>
          <a:bodyPr>
            <a:normAutofit/>
          </a:bodyPr>
          <a:lstStyle/>
          <a:p>
            <a:r>
              <a:rPr lang="en-US" sz="1600" i="1" dirty="0" smtClean="0"/>
              <a:t>Neural Network </a:t>
            </a:r>
            <a:r>
              <a:rPr lang="en-US" sz="1600" i="1" dirty="0"/>
              <a:t>model was </a:t>
            </a:r>
            <a:r>
              <a:rPr lang="en-US" sz="1600" i="1" dirty="0" smtClean="0"/>
              <a:t>chosen </a:t>
            </a:r>
            <a:r>
              <a:rPr lang="en-US" sz="1600" i="1" dirty="0"/>
              <a:t>for prediction:</a:t>
            </a:r>
          </a:p>
          <a:p>
            <a:endParaRPr lang="en-US" sz="1600" i="1" dirty="0"/>
          </a:p>
          <a:p>
            <a:r>
              <a:rPr lang="en-US" sz="1600" i="1" dirty="0"/>
              <a:t>ROCAUC score:</a:t>
            </a:r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endParaRPr lang="en-US" sz="1600" i="1" dirty="0"/>
          </a:p>
          <a:p>
            <a:r>
              <a:rPr lang="en-US" sz="1600" i="1" dirty="0"/>
              <a:t>Model parameters: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6</a:t>
            </a:fld>
            <a:endParaRPr lang="x-non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154" y="185738"/>
            <a:ext cx="828675" cy="819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79" y="2556720"/>
            <a:ext cx="4435425" cy="95718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479" y="4245004"/>
            <a:ext cx="4911978" cy="23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8310-F236-4657-9AA4-0596BCC90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9095"/>
          </a:xfrm>
        </p:spPr>
        <p:txBody>
          <a:bodyPr>
            <a:normAutofit/>
          </a:bodyPr>
          <a:lstStyle/>
          <a:p>
            <a:r>
              <a:rPr lang="en-US" sz="4000" b="1" dirty="0"/>
              <a:t>Demo/ </a:t>
            </a:r>
            <a:r>
              <a:rPr lang="en-US" sz="4000" b="1" dirty="0" smtClean="0"/>
              <a:t>Screenshot :</a:t>
            </a:r>
            <a:endParaRPr lang="x-none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FA464-2810-402A-A0D5-84C355C1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7</a:t>
            </a:fld>
            <a:endParaRPr lang="x-none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0154" y="185738"/>
            <a:ext cx="828675" cy="81915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38200" y="1132769"/>
            <a:ext cx="3265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Most Important Columns:</a:t>
            </a:r>
            <a:endParaRPr lang="en-IN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53607"/>
            <a:ext cx="8562975" cy="51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21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9BDB0-0623-40E9-B781-44E6D411E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2489"/>
          </a:xfrm>
        </p:spPr>
        <p:txBody>
          <a:bodyPr/>
          <a:lstStyle/>
          <a:p>
            <a:r>
              <a:rPr lang="en-US" b="1" dirty="0"/>
              <a:t>Challenges</a:t>
            </a:r>
            <a:endParaRPr lang="x-non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2B9B-CA20-4EAC-A3AB-8F8EE5B74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58129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i="1" dirty="0" smtClean="0"/>
              <a:t>Initially we secured a high score on the leaderboard and there was very less margin for more improvement. We really had to try hard to increase the score afterwards</a:t>
            </a:r>
          </a:p>
          <a:p>
            <a:pPr algn="just">
              <a:lnSpc>
                <a:spcPct val="100000"/>
              </a:lnSpc>
            </a:pPr>
            <a:r>
              <a:rPr lang="en-US" sz="2400" i="1" dirty="0" smtClean="0"/>
              <a:t>After combining the predicted test set with existing training data the dataset became slightly imbalanced with a ratio 3:2 compared to previous 5:4. So we had balance those for better accuracy</a:t>
            </a:r>
          </a:p>
          <a:p>
            <a:pPr algn="just">
              <a:lnSpc>
                <a:spcPct val="100000"/>
              </a:lnSpc>
            </a:pPr>
            <a:r>
              <a:rPr lang="en-US" sz="2400" i="1" dirty="0" smtClean="0"/>
              <a:t>We had to check for overfitting regularly</a:t>
            </a:r>
          </a:p>
          <a:p>
            <a:pPr algn="just">
              <a:lnSpc>
                <a:spcPct val="100000"/>
              </a:lnSpc>
            </a:pPr>
            <a:r>
              <a:rPr lang="en-US" sz="2400" i="1" dirty="0" err="1" smtClean="0"/>
              <a:t>Ensembling</a:t>
            </a:r>
            <a:r>
              <a:rPr lang="en-US" sz="2400" i="1" dirty="0" smtClean="0"/>
              <a:t> all the models using Voting Classifier </a:t>
            </a:r>
            <a:r>
              <a:rPr lang="en-US" sz="2400" i="1" dirty="0" smtClean="0"/>
              <a:t>could</a:t>
            </a:r>
            <a:r>
              <a:rPr lang="en-US" sz="2400" i="1" dirty="0" smtClean="0"/>
              <a:t> </a:t>
            </a:r>
            <a:r>
              <a:rPr lang="en-US" sz="2400" i="1" dirty="0" smtClean="0"/>
              <a:t>not improving the result.</a:t>
            </a:r>
          </a:p>
          <a:p>
            <a:pPr algn="just">
              <a:lnSpc>
                <a:spcPct val="100000"/>
              </a:lnSpc>
            </a:pPr>
            <a:r>
              <a:rPr lang="en-US" sz="2400" i="1" dirty="0" smtClean="0"/>
              <a:t>Essential</a:t>
            </a:r>
            <a:r>
              <a:rPr lang="en-US" sz="2400" i="1" dirty="0" smtClean="0"/>
              <a:t> feature selection was a challenge, but necessary because </a:t>
            </a:r>
            <a:r>
              <a:rPr lang="en-US" sz="2400" i="1" dirty="0" smtClean="0"/>
              <a:t>unimportant features were harming model </a:t>
            </a:r>
            <a:r>
              <a:rPr lang="en-US" sz="2400" i="1" dirty="0" smtClean="0"/>
              <a:t>performance. So essential features were given more priority while model is trained.</a:t>
            </a:r>
            <a:endParaRPr lang="en-US" i="1" dirty="0" smtClean="0"/>
          </a:p>
          <a:p>
            <a:pPr algn="just">
              <a:lnSpc>
                <a:spcPct val="100000"/>
              </a:lnSpc>
            </a:pP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709BF-4E90-4F76-97D9-AC71C1A4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8</a:t>
            </a:fld>
            <a:endParaRPr lang="x-non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505" y="365125"/>
            <a:ext cx="828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53FE3-88DE-436A-943C-1F682046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defRPr/>
            </a:pP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Source code as ZIP or </a:t>
            </a:r>
            <a:r>
              <a:rPr lang="en-IN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Github</a:t>
            </a:r>
            <a:r>
              <a:rPr lang="en-IN" sz="3200" b="1" dirty="0">
                <a:latin typeface="Verdana" panose="020B0604030504040204" pitchFamily="34" charset="0"/>
                <a:ea typeface="Verdana" panose="020B0604030504040204" pitchFamily="34" charset="0"/>
              </a:rPr>
              <a:t> URL: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27371-4A9C-4D27-8738-D44DD20D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DFFD4-B6F5-47F1-AF42-063036A3A505}" type="slidenum">
              <a:rPr lang="x-none" smtClean="0"/>
              <a:t>9</a:t>
            </a:fld>
            <a:endParaRPr lang="x-non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462" y="365125"/>
            <a:ext cx="828675" cy="8191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66651" y="1476103"/>
            <a:ext cx="1017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https://github.com/Somya-Patra/CGL22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221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971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Tw Cen MT</vt:lpstr>
      <vt:lpstr>Verdana</vt:lpstr>
      <vt:lpstr>Office Theme</vt:lpstr>
      <vt:lpstr>TEAM Collective_Outliers Debabrata Panda Somya Ranjan Patra COLLEGE: National Institute of Technology, Rourkela</vt:lpstr>
      <vt:lpstr>Brief description of the problem at hand: </vt:lpstr>
      <vt:lpstr>Solution proposed and description:</vt:lpstr>
      <vt:lpstr>Technology Stack :</vt:lpstr>
      <vt:lpstr>Approach</vt:lpstr>
      <vt:lpstr>Demo/ Screenshot :</vt:lpstr>
      <vt:lpstr>Demo/ Screenshot :</vt:lpstr>
      <vt:lpstr>Challenges</vt:lpstr>
      <vt:lpstr>Source code as ZIP or Github URL: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&lt;Team_Name&gt;</dc:title>
  <dc:creator>Prabhav  Gupta</dc:creator>
  <cp:lastModifiedBy>Windows User</cp:lastModifiedBy>
  <cp:revision>247</cp:revision>
  <dcterms:created xsi:type="dcterms:W3CDTF">2019-05-09T10:56:59Z</dcterms:created>
  <dcterms:modified xsi:type="dcterms:W3CDTF">2022-06-06T14:42:39Z</dcterms:modified>
</cp:coreProperties>
</file>