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7" r:id="rId9"/>
    <p:sldId id="266" r:id="rId10"/>
    <p:sldId id="265" r:id="rId11"/>
    <p:sldId id="268" r:id="rId12"/>
    <p:sldId id="262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30-05-2021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30-05-2021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30-05-2021 21:38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COLLECTIVE_OUTLIERS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Code </a:t>
            </a:r>
            <a:r>
              <a:rPr lang="en-US" dirty="0"/>
              <a:t>Gladiators </a:t>
            </a:r>
            <a:r>
              <a:rPr lang="en-US" dirty="0" smtClean="0"/>
              <a:t>2021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Appendix</a:t>
            </a:r>
            <a:endParaRPr lang="x-none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11</a:t>
            </a:fld>
            <a:endParaRPr 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key challenge faced was the presence of a lot of noise in target column(“Fraud”) of the Click log dataset</a:t>
            </a:r>
          </a:p>
          <a:p>
            <a:r>
              <a:rPr lang="en-US" i="1" dirty="0" smtClean="0"/>
              <a:t>99.19 % percent of Click log data was noisy</a:t>
            </a:r>
          </a:p>
          <a:p>
            <a:r>
              <a:rPr lang="en-US" i="1" dirty="0" smtClean="0"/>
              <a:t>We had to extract valid data from Click log and combined it with Training data for initial training</a:t>
            </a:r>
          </a:p>
          <a:p>
            <a:r>
              <a:rPr lang="en-US" i="1" dirty="0" smtClean="0"/>
              <a:t>The model thus obtained was used to predict and fill the Click log “Fraud” column</a:t>
            </a:r>
          </a:p>
          <a:p>
            <a:r>
              <a:rPr lang="en-US" i="1" dirty="0" smtClean="0"/>
              <a:t>Final training data was Click log combined with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12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14CD34-AA6B-4345-B4CB-4E0197C1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at hand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D4F868-2A8C-439A-848A-408C2E7A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can describe the problem that you have chosen to solve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E4D56F0-C698-4129-90D7-3C393655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161131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321807" y="1276538"/>
            <a:ext cx="2860893" cy="210945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34961" y="1276539"/>
            <a:ext cx="2516865" cy="2109456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04087" y="1276539"/>
            <a:ext cx="2915216" cy="2109456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34962" y="3693812"/>
            <a:ext cx="2516864" cy="2507811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264181" y="2018923"/>
            <a:ext cx="398353" cy="190123"/>
          </a:xfrm>
          <a:prstGeom prst="righ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7333307" y="2018923"/>
            <a:ext cx="398352" cy="190123"/>
          </a:xfrm>
          <a:prstGeom prst="righ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5" name="Curved Left Arrow 44"/>
          <p:cNvSpPr/>
          <p:nvPr/>
        </p:nvSpPr>
        <p:spPr>
          <a:xfrm>
            <a:off x="10990907" y="2408222"/>
            <a:ext cx="941560" cy="2018923"/>
          </a:xfrm>
          <a:prstGeom prst="curvedLef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6" name="Right Arrow 45"/>
          <p:cNvSpPr/>
          <p:nvPr/>
        </p:nvSpPr>
        <p:spPr>
          <a:xfrm rot="10800000">
            <a:off x="7306146" y="4427145"/>
            <a:ext cx="398353" cy="181069"/>
          </a:xfrm>
          <a:prstGeom prst="righ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7" name="Right Arrow 46"/>
          <p:cNvSpPr/>
          <p:nvPr/>
        </p:nvSpPr>
        <p:spPr>
          <a:xfrm rot="10800000">
            <a:off x="4264182" y="4427145"/>
            <a:ext cx="398353" cy="181070"/>
          </a:xfrm>
          <a:prstGeom prst="righ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21806" y="1224283"/>
            <a:ext cx="2860893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prstClr val="black"/>
                </a:solidFill>
                <a:latin typeface="Tw Cen MT" panose="020B0602020104020603"/>
              </a:rPr>
              <a:t>Raw </a:t>
            </a:r>
            <a:r>
              <a:rPr lang="en-IN" sz="1600" b="1" u="sng" dirty="0" smtClean="0">
                <a:solidFill>
                  <a:prstClr val="black"/>
                </a:solidFill>
                <a:latin typeface="Tw Cen MT" panose="020B0602020104020603"/>
              </a:rPr>
              <a:t>Dataset:</a:t>
            </a:r>
            <a:endParaRPr lang="en-IN" sz="1600" b="1" u="sng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350" b="1" dirty="0" smtClean="0">
                <a:solidFill>
                  <a:prstClr val="black"/>
                </a:solidFill>
                <a:latin typeface="Tw Cen MT" panose="020B0602020104020603"/>
              </a:rPr>
              <a:t>1)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Click log, Train and Test Datasets </a:t>
            </a:r>
            <a:endParaRPr lang="en-IN" sz="135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350" b="1" dirty="0" smtClean="0">
                <a:solidFill>
                  <a:prstClr val="black"/>
                </a:solidFill>
                <a:latin typeface="Tw Cen MT" panose="020B0602020104020603"/>
              </a:rPr>
              <a:t>2)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 244864 rows </a:t>
            </a:r>
            <a:r>
              <a:rPr lang="en-IN" sz="1350" dirty="0">
                <a:solidFill>
                  <a:prstClr val="black"/>
                </a:solidFill>
                <a:latin typeface="Tw Cen MT" panose="020B0602020104020603"/>
              </a:rPr>
              <a:t>and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55 columns in Click log</a:t>
            </a:r>
            <a:endParaRPr lang="en-IN" sz="135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350" b="1" dirty="0">
                <a:solidFill>
                  <a:prstClr val="black"/>
                </a:solidFill>
                <a:latin typeface="Tw Cen MT" panose="020B0602020104020603"/>
              </a:rPr>
              <a:t>3) </a:t>
            </a:r>
            <a:r>
              <a:rPr lang="en-IN" sz="1350" dirty="0">
                <a:solidFill>
                  <a:prstClr val="black"/>
                </a:solidFill>
                <a:latin typeface="Tw Cen MT" panose="020B0602020104020603"/>
              </a:rPr>
              <a:t>Contains Null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values</a:t>
            </a:r>
          </a:p>
          <a:p>
            <a:r>
              <a:rPr lang="en-IN" sz="1350" b="1" dirty="0" smtClean="0">
                <a:solidFill>
                  <a:prstClr val="black"/>
                </a:solidFill>
                <a:latin typeface="Tw Cen MT" panose="020B0602020104020603"/>
              </a:rPr>
              <a:t>4)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Noisy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data(in Fraud column)</a:t>
            </a:r>
            <a:endParaRPr lang="en-IN" sz="135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350" b="1" dirty="0" smtClean="0">
                <a:solidFill>
                  <a:prstClr val="black"/>
                </a:solidFill>
                <a:latin typeface="Tw Cen MT" panose="020B0602020104020603"/>
              </a:rPr>
              <a:t>5)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Duplicate rows found</a:t>
            </a:r>
            <a:endParaRPr lang="en-IN" sz="135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350" b="1" dirty="0">
                <a:solidFill>
                  <a:prstClr val="black"/>
                </a:solidFill>
                <a:latin typeface="Tw Cen MT" panose="020B0602020104020603"/>
              </a:rPr>
              <a:t>5</a:t>
            </a:r>
            <a:r>
              <a:rPr lang="en-IN" sz="135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Training Data is imbalanced</a:t>
            </a:r>
            <a:endParaRPr lang="en-IN" sz="135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350" b="1" dirty="0">
                <a:solidFill>
                  <a:prstClr val="black"/>
                </a:solidFill>
                <a:latin typeface="Tw Cen MT" panose="020B0602020104020603"/>
              </a:rPr>
              <a:t>7</a:t>
            </a:r>
            <a:r>
              <a:rPr lang="en-IN" sz="135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Binary</a:t>
            </a:r>
            <a:r>
              <a:rPr lang="en-IN" sz="1350" b="1" dirty="0" smtClean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n-IN" sz="1350" dirty="0" smtClean="0">
                <a:solidFill>
                  <a:prstClr val="black"/>
                </a:solidFill>
                <a:latin typeface="Tw Cen MT" panose="020B0602020104020603"/>
              </a:rPr>
              <a:t>Classification </a:t>
            </a:r>
            <a:r>
              <a:rPr lang="en-IN" sz="1350" dirty="0">
                <a:solidFill>
                  <a:prstClr val="black"/>
                </a:solidFill>
                <a:latin typeface="Tw Cen MT" panose="020B0602020104020603"/>
              </a:rPr>
              <a:t>Problem(Supervised Learning)</a:t>
            </a:r>
          </a:p>
          <a:p>
            <a:endParaRPr lang="en-IN" sz="10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6126" y="1209085"/>
            <a:ext cx="25168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" b="1" u="sng" dirty="0">
                <a:solidFill>
                  <a:prstClr val="black"/>
                </a:solidFill>
                <a:latin typeface="Tw Cen MT" panose="020B0602020104020603"/>
              </a:rPr>
              <a:t>Cleaned Dataset:</a:t>
            </a:r>
          </a:p>
          <a:p>
            <a:r>
              <a:rPr lang="en-IN" sz="1150" b="1" dirty="0">
                <a:solidFill>
                  <a:prstClr val="black"/>
                </a:solidFill>
                <a:latin typeface="Tw Cen MT" panose="020B0602020104020603"/>
              </a:rPr>
              <a:t>1</a:t>
            </a:r>
            <a:r>
              <a:rPr lang="en-IN" sz="115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Null 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values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handled</a:t>
            </a:r>
          </a:p>
          <a:p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  </a:t>
            </a:r>
            <a:r>
              <a:rPr lang="en-IN" sz="1150" b="1" dirty="0" smtClean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n-IN" sz="1150" b="1" dirty="0" err="1" smtClean="0">
                <a:solidFill>
                  <a:prstClr val="black"/>
                </a:solidFill>
                <a:latin typeface="Tw Cen MT" panose="020B0602020104020603"/>
              </a:rPr>
              <a:t>i</a:t>
            </a:r>
            <a:r>
              <a:rPr lang="en-IN" sz="1150" b="1" dirty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Columns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with more 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than 50% null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          values were removed</a:t>
            </a:r>
            <a:endParaRPr lang="en-IN" sz="115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    </a:t>
            </a:r>
            <a:r>
              <a:rPr lang="en-IN" sz="1150" b="1" dirty="0" smtClean="0">
                <a:solidFill>
                  <a:prstClr val="black"/>
                </a:solidFill>
                <a:latin typeface="Tw Cen MT" panose="020B0602020104020603"/>
              </a:rPr>
              <a:t>ii</a:t>
            </a:r>
            <a:r>
              <a:rPr lang="en-IN" sz="1150" b="1" dirty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rest null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values imputed 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with mean</a:t>
            </a:r>
          </a:p>
          <a:p>
            <a:r>
              <a:rPr lang="en-IN" sz="1150" b="1" dirty="0">
                <a:solidFill>
                  <a:prstClr val="black"/>
                </a:solidFill>
                <a:latin typeface="Tw Cen MT" panose="020B0602020104020603"/>
              </a:rPr>
              <a:t>2</a:t>
            </a:r>
            <a:r>
              <a:rPr lang="en-IN" sz="115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Target encoded the categorical features.</a:t>
            </a:r>
            <a:endParaRPr lang="en-IN" sz="115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150" b="1" dirty="0">
                <a:solidFill>
                  <a:prstClr val="black"/>
                </a:solidFill>
                <a:latin typeface="Tw Cen MT" panose="020B0602020104020603"/>
              </a:rPr>
              <a:t>3) 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Scaled using </a:t>
            </a:r>
            <a:r>
              <a:rPr lang="en-IN" sz="1150" dirty="0" err="1">
                <a:solidFill>
                  <a:prstClr val="black"/>
                </a:solidFill>
                <a:latin typeface="Tw Cen MT" panose="020B0602020104020603"/>
              </a:rPr>
              <a:t>StandardScaler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()</a:t>
            </a:r>
          </a:p>
          <a:p>
            <a:r>
              <a:rPr lang="en-IN" sz="1150" b="1" dirty="0">
                <a:solidFill>
                  <a:prstClr val="black"/>
                </a:solidFill>
                <a:latin typeface="Tw Cen MT" panose="020B0602020104020603"/>
              </a:rPr>
              <a:t>4</a:t>
            </a:r>
            <a:r>
              <a:rPr lang="en-IN" sz="115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Label 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encoded the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Targets for better understanding of the machine</a:t>
            </a:r>
            <a:endParaRPr lang="en-IN" sz="115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150" b="1" dirty="0">
                <a:solidFill>
                  <a:prstClr val="black"/>
                </a:solidFill>
                <a:latin typeface="Tw Cen MT" panose="020B0602020104020603"/>
              </a:rPr>
              <a:t>5) </a:t>
            </a:r>
            <a:r>
              <a:rPr lang="en-IN" sz="1150" dirty="0" err="1" smtClean="0">
                <a:solidFill>
                  <a:prstClr val="black"/>
                </a:solidFill>
                <a:latin typeface="Tw Cen MT" panose="020B0602020104020603"/>
              </a:rPr>
              <a:t>Mean,Std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. deviation, Minimum, and </a:t>
            </a:r>
            <a:r>
              <a:rPr lang="en-IN" sz="1150" dirty="0" err="1" smtClean="0">
                <a:solidFill>
                  <a:prstClr val="black"/>
                </a:solidFill>
                <a:latin typeface="Tw Cen MT" panose="020B0602020104020603"/>
              </a:rPr>
              <a:t>Maximum,etc</a:t>
            </a:r>
            <a:r>
              <a:rPr lang="en-IN" sz="115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n-IN" sz="1150" dirty="0" smtClean="0">
                <a:solidFill>
                  <a:prstClr val="black"/>
                </a:solidFill>
                <a:latin typeface="Tw Cen MT" panose="020B0602020104020603"/>
              </a:rPr>
              <a:t>are taken for columns</a:t>
            </a:r>
            <a:endParaRPr lang="en-IN" sz="1150" dirty="0">
              <a:solidFill>
                <a:prstClr val="black"/>
              </a:solidFill>
              <a:latin typeface="Tw Cen MT" panose="020B0602020104020603"/>
            </a:endParaRPr>
          </a:p>
          <a:p>
            <a:endParaRPr lang="en-IN" sz="10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04087" y="1276538"/>
            <a:ext cx="2915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prstClr val="black"/>
                </a:solidFill>
                <a:latin typeface="Tw Cen MT" panose="020B0602020104020603"/>
              </a:rPr>
              <a:t>Dimensionality reduction using Feature Selection:</a:t>
            </a:r>
          </a:p>
          <a:p>
            <a:r>
              <a:rPr lang="en-IN" sz="1200" b="1" dirty="0">
                <a:solidFill>
                  <a:prstClr val="black"/>
                </a:solidFill>
                <a:latin typeface="Tw Cen MT" panose="020B0602020104020603"/>
              </a:rPr>
              <a:t>1</a:t>
            </a:r>
            <a:r>
              <a:rPr lang="en-IN" sz="12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200" dirty="0" smtClean="0">
                <a:solidFill>
                  <a:prstClr val="black"/>
                </a:solidFill>
                <a:latin typeface="Tw Cen MT" panose="020B0602020104020603"/>
              </a:rPr>
              <a:t>Features </a:t>
            </a:r>
            <a:r>
              <a:rPr lang="en-IN" sz="1200" dirty="0">
                <a:solidFill>
                  <a:prstClr val="black"/>
                </a:solidFill>
                <a:latin typeface="Tw Cen MT" panose="020B0602020104020603"/>
              </a:rPr>
              <a:t>were selected based on Pearson correlation </a:t>
            </a:r>
            <a:r>
              <a:rPr lang="en-IN" sz="1200" dirty="0" smtClean="0">
                <a:solidFill>
                  <a:prstClr val="black"/>
                </a:solidFill>
                <a:latin typeface="Tw Cen MT" panose="020B0602020104020603"/>
              </a:rPr>
              <a:t>values along </a:t>
            </a:r>
            <a:endParaRPr lang="en-IN" sz="12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200" b="1" dirty="0">
                <a:solidFill>
                  <a:prstClr val="black"/>
                </a:solidFill>
                <a:latin typeface="Tw Cen MT" panose="020B0602020104020603"/>
              </a:rPr>
              <a:t>2</a:t>
            </a:r>
            <a:r>
              <a:rPr lang="en-IN" sz="12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200" dirty="0" smtClean="0">
                <a:solidFill>
                  <a:prstClr val="black"/>
                </a:solidFill>
                <a:latin typeface="Tw Cen MT" panose="020B0602020104020603"/>
              </a:rPr>
              <a:t>Correlation </a:t>
            </a:r>
            <a:r>
              <a:rPr lang="en-IN" sz="1200" dirty="0">
                <a:solidFill>
                  <a:prstClr val="black"/>
                </a:solidFill>
                <a:latin typeface="Tw Cen MT" panose="020B0602020104020603"/>
              </a:rPr>
              <a:t>thresholds were changed as per features required</a:t>
            </a:r>
          </a:p>
          <a:p>
            <a:r>
              <a:rPr lang="en-IN" sz="1200" b="1" dirty="0" smtClean="0">
                <a:solidFill>
                  <a:prstClr val="black"/>
                </a:solidFill>
                <a:latin typeface="Tw Cen MT" panose="020B0602020104020603"/>
              </a:rPr>
              <a:t>3) </a:t>
            </a:r>
            <a:r>
              <a:rPr lang="en-IN" sz="1200" dirty="0" smtClean="0">
                <a:solidFill>
                  <a:prstClr val="black"/>
                </a:solidFill>
                <a:latin typeface="Tw Cen MT" panose="020B0602020104020603"/>
              </a:rPr>
              <a:t>Pandas’ </a:t>
            </a:r>
            <a:r>
              <a:rPr lang="en-IN" sz="1200" dirty="0" err="1" smtClean="0">
                <a:solidFill>
                  <a:prstClr val="black"/>
                </a:solidFill>
                <a:latin typeface="Tw Cen MT" panose="020B0602020104020603"/>
              </a:rPr>
              <a:t>DataFrame.corr</a:t>
            </a:r>
            <a:r>
              <a:rPr lang="en-IN" sz="1200" dirty="0" smtClean="0">
                <a:solidFill>
                  <a:prstClr val="black"/>
                </a:solidFill>
                <a:latin typeface="Tw Cen MT" panose="020B0602020104020603"/>
              </a:rPr>
              <a:t>() with “</a:t>
            </a:r>
            <a:r>
              <a:rPr lang="en-IN" sz="1200" dirty="0" err="1" smtClean="0">
                <a:solidFill>
                  <a:prstClr val="black"/>
                </a:solidFill>
                <a:latin typeface="Tw Cen MT" panose="020B0602020104020603"/>
              </a:rPr>
              <a:t>pearson</a:t>
            </a:r>
            <a:r>
              <a:rPr lang="en-IN" sz="1200" dirty="0" smtClean="0">
                <a:solidFill>
                  <a:prstClr val="black"/>
                </a:solidFill>
                <a:latin typeface="Tw Cen MT" panose="020B0602020104020603"/>
              </a:rPr>
              <a:t>” method was used to obtain the correlation matrix</a:t>
            </a:r>
          </a:p>
          <a:p>
            <a:r>
              <a:rPr lang="en-IN" sz="1200" b="1" dirty="0" smtClean="0">
                <a:solidFill>
                  <a:prstClr val="black"/>
                </a:solidFill>
                <a:latin typeface="Tw Cen MT" panose="020B0602020104020603"/>
              </a:rPr>
              <a:t>4</a:t>
            </a:r>
            <a:r>
              <a:rPr lang="en-IN" sz="12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200" dirty="0" smtClean="0">
                <a:solidFill>
                  <a:prstClr val="black"/>
                </a:solidFill>
                <a:latin typeface="Tw Cen MT" panose="020B0602020104020603"/>
              </a:rPr>
              <a:t>Categorical features are checked for importance using chi square test</a:t>
            </a:r>
            <a:endParaRPr lang="en-IN" sz="12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66738" y="3693812"/>
            <a:ext cx="26533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u="sng" dirty="0">
                <a:solidFill>
                  <a:prstClr val="black"/>
                </a:solidFill>
                <a:latin typeface="Tw Cen MT" panose="020B0602020104020603"/>
              </a:rPr>
              <a:t>Model Training and Evaluation:</a:t>
            </a:r>
          </a:p>
          <a:p>
            <a:r>
              <a:rPr lang="en-IN" sz="1500" b="1" dirty="0">
                <a:solidFill>
                  <a:prstClr val="black"/>
                </a:solidFill>
                <a:latin typeface="Tw Cen MT" panose="020B0602020104020603"/>
              </a:rPr>
              <a:t>1</a:t>
            </a:r>
            <a:r>
              <a:rPr lang="en-IN" sz="15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500" dirty="0" err="1" smtClean="0">
                <a:solidFill>
                  <a:prstClr val="black"/>
                </a:solidFill>
                <a:latin typeface="Tw Cen MT" panose="020B0602020104020603"/>
              </a:rPr>
              <a:t>Xgboost</a:t>
            </a:r>
            <a:r>
              <a:rPr lang="en-IN" sz="1500" dirty="0" smtClean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n-IN" sz="1500" dirty="0">
                <a:solidFill>
                  <a:prstClr val="black"/>
                </a:solidFill>
                <a:latin typeface="Tw Cen MT" panose="020B0602020104020603"/>
              </a:rPr>
              <a:t>and Random Forest were </a:t>
            </a:r>
            <a:r>
              <a:rPr lang="en-IN" sz="1500" dirty="0" smtClean="0">
                <a:solidFill>
                  <a:prstClr val="black"/>
                </a:solidFill>
                <a:latin typeface="Tw Cen MT" panose="020B0602020104020603"/>
              </a:rPr>
              <a:t>tried primarily </a:t>
            </a:r>
            <a:r>
              <a:rPr lang="en-IN" sz="1500" dirty="0">
                <a:solidFill>
                  <a:prstClr val="black"/>
                </a:solidFill>
                <a:latin typeface="Tw Cen MT" panose="020B0602020104020603"/>
              </a:rPr>
              <a:t>due many tuning parameters.  </a:t>
            </a:r>
          </a:p>
          <a:p>
            <a:r>
              <a:rPr lang="en-IN" sz="1500" b="1" dirty="0">
                <a:solidFill>
                  <a:prstClr val="black"/>
                </a:solidFill>
                <a:latin typeface="Tw Cen MT" panose="020B0602020104020603"/>
              </a:rPr>
              <a:t>2</a:t>
            </a:r>
            <a:r>
              <a:rPr lang="en-IN" sz="15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500" dirty="0" err="1" smtClean="0">
                <a:solidFill>
                  <a:prstClr val="black"/>
                </a:solidFill>
                <a:latin typeface="Tw Cen MT" panose="020B0602020104020603"/>
              </a:rPr>
              <a:t>Xgboost</a:t>
            </a:r>
            <a:r>
              <a:rPr lang="en-IN" sz="1500" dirty="0" smtClean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n-IN" sz="1500" dirty="0">
                <a:solidFill>
                  <a:prstClr val="black"/>
                </a:solidFill>
                <a:latin typeface="Tw Cen MT" panose="020B0602020104020603"/>
              </a:rPr>
              <a:t>was tuned </a:t>
            </a:r>
            <a:r>
              <a:rPr lang="en-IN" sz="1500" dirty="0" smtClean="0">
                <a:solidFill>
                  <a:prstClr val="black"/>
                </a:solidFill>
                <a:latin typeface="Tw Cen MT" panose="020B0602020104020603"/>
              </a:rPr>
              <a:t>using </a:t>
            </a:r>
            <a:r>
              <a:rPr lang="en-IN" sz="1500" dirty="0" err="1" smtClean="0">
                <a:solidFill>
                  <a:prstClr val="black"/>
                </a:solidFill>
                <a:latin typeface="Tw Cen MT" panose="020B0602020104020603"/>
              </a:rPr>
              <a:t>GridsearchCV</a:t>
            </a:r>
            <a:r>
              <a:rPr lang="en-IN" sz="1500" dirty="0">
                <a:solidFill>
                  <a:prstClr val="black"/>
                </a:solidFill>
                <a:latin typeface="Tw Cen MT" panose="020B0602020104020603"/>
              </a:rPr>
              <a:t>.</a:t>
            </a:r>
          </a:p>
          <a:p>
            <a:r>
              <a:rPr lang="en-IN" sz="1500" b="1" dirty="0" smtClean="0">
                <a:solidFill>
                  <a:prstClr val="black"/>
                </a:solidFill>
                <a:latin typeface="Tw Cen MT" panose="020B0602020104020603"/>
              </a:rPr>
              <a:t>3) </a:t>
            </a:r>
            <a:r>
              <a:rPr lang="en-IN" sz="1500" dirty="0" smtClean="0">
                <a:solidFill>
                  <a:prstClr val="black"/>
                </a:solidFill>
                <a:latin typeface="Tw Cen MT" panose="020B0602020104020603"/>
              </a:rPr>
              <a:t>Decision </a:t>
            </a:r>
            <a:r>
              <a:rPr lang="en-IN" sz="1500" dirty="0">
                <a:solidFill>
                  <a:prstClr val="black"/>
                </a:solidFill>
                <a:latin typeface="Tw Cen MT" panose="020B0602020104020603"/>
              </a:rPr>
              <a:t>Tree were </a:t>
            </a:r>
            <a:r>
              <a:rPr lang="en-IN" sz="1500" dirty="0" smtClean="0">
                <a:solidFill>
                  <a:prstClr val="black"/>
                </a:solidFill>
                <a:latin typeface="Tw Cen MT" panose="020B0602020104020603"/>
              </a:rPr>
              <a:t>discarded </a:t>
            </a:r>
            <a:r>
              <a:rPr lang="en-IN" sz="1500" dirty="0">
                <a:solidFill>
                  <a:prstClr val="black"/>
                </a:solidFill>
                <a:latin typeface="Tw Cen MT" panose="020B0602020104020603"/>
              </a:rPr>
              <a:t>due to low </a:t>
            </a:r>
            <a:r>
              <a:rPr lang="en-IN" sz="1500" dirty="0" smtClean="0">
                <a:solidFill>
                  <a:prstClr val="black"/>
                </a:solidFill>
                <a:latin typeface="Tw Cen MT" panose="020B0602020104020603"/>
              </a:rPr>
              <a:t>performance</a:t>
            </a:r>
            <a:endParaRPr lang="en-IN" sz="15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500" b="1" dirty="0">
                <a:solidFill>
                  <a:prstClr val="black"/>
                </a:solidFill>
                <a:latin typeface="Tw Cen MT" panose="020B0602020104020603"/>
              </a:rPr>
              <a:t>4) Metrics </a:t>
            </a:r>
            <a:r>
              <a:rPr lang="en-IN" sz="1500" dirty="0" smtClean="0">
                <a:solidFill>
                  <a:prstClr val="black"/>
                </a:solidFill>
                <a:latin typeface="Tw Cen MT" panose="020B0602020104020603"/>
              </a:rPr>
              <a:t>: ROCAUC score</a:t>
            </a:r>
            <a:endParaRPr lang="en-IN" sz="15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21807" y="3693812"/>
            <a:ext cx="2860892" cy="2507811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21807" y="3693812"/>
            <a:ext cx="28608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u="sng" dirty="0"/>
              <a:t>Model Selection:</a:t>
            </a:r>
          </a:p>
          <a:p>
            <a:r>
              <a:rPr lang="en-IN" sz="1700" b="1" dirty="0" smtClean="0"/>
              <a:t>1) </a:t>
            </a:r>
            <a:r>
              <a:rPr lang="en-IN" sz="1700" dirty="0" err="1" smtClean="0"/>
              <a:t>XGBoost</a:t>
            </a:r>
            <a:r>
              <a:rPr lang="en-IN" sz="1700" dirty="0" smtClean="0"/>
              <a:t> </a:t>
            </a:r>
            <a:r>
              <a:rPr lang="en-IN" sz="1700" dirty="0"/>
              <a:t>with the following parameter settings was chosen:</a:t>
            </a:r>
          </a:p>
          <a:p>
            <a:pPr fontAlgn="base" latinLnBrk="1"/>
            <a:r>
              <a:rPr lang="en-IN" sz="1700" b="1" dirty="0"/>
              <a:t>{'</a:t>
            </a:r>
            <a:r>
              <a:rPr lang="en-IN" sz="1700" b="1" dirty="0" err="1"/>
              <a:t>colsample_bytree</a:t>
            </a:r>
            <a:r>
              <a:rPr lang="en-IN" sz="1700" b="1" dirty="0"/>
              <a:t>': 0.1,</a:t>
            </a:r>
          </a:p>
          <a:p>
            <a:pPr fontAlgn="base" latinLnBrk="1"/>
            <a:r>
              <a:rPr lang="en-IN" sz="1700" b="1" dirty="0"/>
              <a:t> 'gamma': 1,</a:t>
            </a:r>
          </a:p>
          <a:p>
            <a:pPr fontAlgn="base" latinLnBrk="1"/>
            <a:r>
              <a:rPr lang="en-IN" sz="1700" b="1" dirty="0"/>
              <a:t> '</a:t>
            </a:r>
            <a:r>
              <a:rPr lang="en-IN" sz="1700" b="1" dirty="0" err="1"/>
              <a:t>max_depth</a:t>
            </a:r>
            <a:r>
              <a:rPr lang="en-IN" sz="1700" b="1" dirty="0"/>
              <a:t>': 2,</a:t>
            </a:r>
          </a:p>
          <a:p>
            <a:pPr fontAlgn="base" latinLnBrk="1"/>
            <a:r>
              <a:rPr lang="en-IN" sz="1700" b="1" dirty="0"/>
              <a:t> '</a:t>
            </a:r>
            <a:r>
              <a:rPr lang="en-IN" sz="1700" b="1" dirty="0" err="1"/>
              <a:t>min_child_weight</a:t>
            </a:r>
            <a:r>
              <a:rPr lang="en-IN" sz="1700" b="1" dirty="0"/>
              <a:t>': 10,</a:t>
            </a:r>
          </a:p>
          <a:p>
            <a:pPr fontAlgn="base" latinLnBrk="1"/>
            <a:r>
              <a:rPr lang="en-IN" sz="1700" b="1" dirty="0"/>
              <a:t> 'subsample': 0.5}</a:t>
            </a:r>
            <a:endParaRPr lang="en-IN" sz="17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3097" y="3702075"/>
            <a:ext cx="2796206" cy="2507811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23096" y="3702075"/>
            <a:ext cx="289587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300" b="1" u="sng" dirty="0">
                <a:solidFill>
                  <a:prstClr val="black"/>
                </a:solidFill>
                <a:latin typeface="Tw Cen MT" panose="020B0602020104020603"/>
              </a:rPr>
              <a:t>Preparation of training data:</a:t>
            </a:r>
          </a:p>
          <a:p>
            <a:pPr lvl="0"/>
            <a:r>
              <a:rPr lang="en-IN" sz="1300" dirty="0" smtClean="0">
                <a:solidFill>
                  <a:prstClr val="black"/>
                </a:solidFill>
                <a:latin typeface="Tw Cen MT" panose="020B0602020104020603"/>
              </a:rPr>
              <a:t>Some target data in Click log dataset was missing. So we took the following steps:</a:t>
            </a:r>
          </a:p>
          <a:p>
            <a:pPr marL="228600" lvl="0" indent="-228600">
              <a:buAutoNum type="arabicParenR"/>
            </a:pPr>
            <a:r>
              <a:rPr lang="en-IN" sz="1300" dirty="0" smtClean="0">
                <a:solidFill>
                  <a:prstClr val="black"/>
                </a:solidFill>
                <a:latin typeface="Tw Cen MT" panose="020B0602020104020603"/>
              </a:rPr>
              <a:t>Joined valid data from Click log dataset with the Train dataset</a:t>
            </a:r>
          </a:p>
          <a:p>
            <a:pPr marL="228600" lvl="0" indent="-228600">
              <a:buAutoNum type="arabicParenR"/>
            </a:pPr>
            <a:r>
              <a:rPr lang="en-IN" sz="1300" dirty="0" smtClean="0">
                <a:solidFill>
                  <a:prstClr val="black"/>
                </a:solidFill>
                <a:latin typeface="Tw Cen MT" panose="020B0602020104020603"/>
              </a:rPr>
              <a:t>Trained the model on it </a:t>
            </a:r>
          </a:p>
          <a:p>
            <a:pPr marL="228600" lvl="0" indent="-228600">
              <a:buAutoNum type="arabicParenR"/>
            </a:pPr>
            <a:r>
              <a:rPr lang="en-IN" sz="1300" dirty="0" smtClean="0">
                <a:solidFill>
                  <a:prstClr val="black"/>
                </a:solidFill>
                <a:latin typeface="Tw Cen MT" panose="020B0602020104020603"/>
              </a:rPr>
              <a:t>Used that model to predict and fill the unavailable target values in Click log.</a:t>
            </a:r>
          </a:p>
          <a:p>
            <a:pPr marL="228600" lvl="0" indent="-228600">
              <a:buAutoNum type="arabicParenR"/>
            </a:pPr>
            <a:r>
              <a:rPr lang="en-IN" sz="1300" dirty="0" smtClean="0">
                <a:solidFill>
                  <a:prstClr val="black"/>
                </a:solidFill>
                <a:latin typeface="Tw Cen MT" panose="020B0602020104020603"/>
              </a:rPr>
              <a:t>Combined the Click log and Training dataset as final training data.</a:t>
            </a:r>
          </a:p>
          <a:p>
            <a:pPr marL="342900" lvl="0" indent="-342900">
              <a:buAutoNum type="arabicParenR"/>
            </a:pP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Demo/ Prototype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XGBoost</a:t>
            </a:r>
            <a:r>
              <a:rPr lang="en-US" i="1" dirty="0" smtClean="0"/>
              <a:t> model was </a:t>
            </a:r>
            <a:r>
              <a:rPr lang="en-US" i="1" dirty="0" err="1" smtClean="0"/>
              <a:t>choosen</a:t>
            </a:r>
            <a:r>
              <a:rPr lang="en-US" i="1" dirty="0" smtClean="0"/>
              <a:t> for prediction:</a:t>
            </a:r>
          </a:p>
          <a:p>
            <a:r>
              <a:rPr lang="en-US" i="1" dirty="0" smtClean="0"/>
              <a:t>ROCAUC score: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 smtClean="0"/>
              <a:t>Model p</a:t>
            </a:r>
            <a:r>
              <a:rPr lang="en-US" i="1" dirty="0" smtClean="0"/>
              <a:t>arameters: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41" y="2345152"/>
            <a:ext cx="3486150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641" y="3925235"/>
            <a:ext cx="35623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Roughly explain the approach you took, and why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NumPy</a:t>
            </a:r>
            <a:r>
              <a:rPr lang="en-US" i="1" dirty="0" smtClean="0"/>
              <a:t> library was used to handle arrays</a:t>
            </a:r>
          </a:p>
          <a:p>
            <a:r>
              <a:rPr lang="en-US" i="1" dirty="0" smtClean="0"/>
              <a:t>Pandas library was used for Data Cleaning , Data Manipulation and </a:t>
            </a:r>
            <a:r>
              <a:rPr lang="en-US" i="1" dirty="0" smtClean="0"/>
              <a:t>A</a:t>
            </a:r>
            <a:r>
              <a:rPr lang="en-US" i="1" dirty="0" smtClean="0"/>
              <a:t>nalysis</a:t>
            </a:r>
          </a:p>
          <a:p>
            <a:r>
              <a:rPr lang="en-US" i="1" dirty="0" err="1" smtClean="0"/>
              <a:t>ScikitLearn</a:t>
            </a:r>
            <a:r>
              <a:rPr lang="en-US" i="1" dirty="0" smtClean="0"/>
              <a:t> was used for machine learning purposes, to prepare training data, model training and model evaluation</a:t>
            </a:r>
          </a:p>
          <a:p>
            <a:r>
              <a:rPr lang="en-US" i="1" dirty="0" err="1" smtClean="0"/>
              <a:t>Joblib</a:t>
            </a:r>
            <a:r>
              <a:rPr lang="en-US" i="1" dirty="0" smtClean="0"/>
              <a:t> was used to save best performing model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33507-1028-4928-8FB9-A7366B2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our team is the best!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74E82F-AD04-4663-8AF1-82150FCD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Our team is simply the best team out there..</a:t>
            </a:r>
          </a:p>
          <a:p>
            <a:r>
              <a:rPr lang="en-US" i="1" dirty="0" smtClean="0"/>
              <a:t>We are driven by focus, commitment and sheer will.</a:t>
            </a:r>
          </a:p>
          <a:p>
            <a:r>
              <a:rPr lang="en-US" i="1" dirty="0" smtClean="0"/>
              <a:t>We have been </a:t>
            </a:r>
            <a:r>
              <a:rPr lang="en-US" i="1" dirty="0" err="1" smtClean="0"/>
              <a:t>regulary</a:t>
            </a:r>
            <a:r>
              <a:rPr lang="en-US" i="1" dirty="0" smtClean="0"/>
              <a:t> excelling in </a:t>
            </a:r>
            <a:r>
              <a:rPr lang="en-US" i="1" dirty="0" err="1" smtClean="0"/>
              <a:t>hackathons</a:t>
            </a:r>
            <a:r>
              <a:rPr lang="en-US" i="1" dirty="0" smtClean="0"/>
              <a:t> for over a year now</a:t>
            </a:r>
          </a:p>
          <a:p>
            <a:r>
              <a:rPr lang="en-US" i="1" dirty="0"/>
              <a:t>Passionate and energetic college </a:t>
            </a:r>
            <a:r>
              <a:rPr lang="en-US" i="1" dirty="0" smtClean="0"/>
              <a:t>students </a:t>
            </a:r>
            <a:r>
              <a:rPr lang="en-US" i="1" dirty="0"/>
              <a:t>with active interest in the field of data science and analytics. Researching and expanding </a:t>
            </a:r>
            <a:r>
              <a:rPr lang="en-US" i="1" dirty="0" smtClean="0"/>
              <a:t>our </a:t>
            </a:r>
            <a:r>
              <a:rPr lang="en-US" i="1" dirty="0"/>
              <a:t>knowledge base to become a legit subject matter expert is core to </a:t>
            </a:r>
            <a:r>
              <a:rPr lang="en-US" i="1" dirty="0" smtClean="0"/>
              <a:t>our </a:t>
            </a:r>
            <a:r>
              <a:rPr lang="en-US" i="1" dirty="0"/>
              <a:t>goals.</a:t>
            </a:r>
          </a:p>
          <a:p>
            <a:r>
              <a:rPr lang="en-US" i="1" dirty="0" smtClean="0"/>
              <a:t>We </a:t>
            </a:r>
            <a:r>
              <a:rPr lang="en-US" i="1" dirty="0"/>
              <a:t>have also tried some wonderful projects. Learning new things everyday and enthusiastically looking towards data science and analytics opportunities.</a:t>
            </a:r>
            <a:endParaRPr lang="en-US" i="1" dirty="0" smtClean="0"/>
          </a:p>
          <a:p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7BF33F6-04AF-4BD5-BA06-EC3DCE9F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4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Associated attachments/ files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ECA076-E7D0-4584-8053-209F8D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Mention all the files in addition to the power-point that should be considered for evaluation</a:t>
            </a:r>
            <a:endParaRPr lang="x-none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70" y="319088"/>
            <a:ext cx="138893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628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COLLECTIVE_OUTLIERS</vt:lpstr>
      <vt:lpstr>Executive Summary</vt:lpstr>
      <vt:lpstr>Problem at hand</vt:lpstr>
      <vt:lpstr>Solution</vt:lpstr>
      <vt:lpstr>Demo/ Prototype</vt:lpstr>
      <vt:lpstr>Approach</vt:lpstr>
      <vt:lpstr>Technology Stack</vt:lpstr>
      <vt:lpstr>Why our team is the best!</vt:lpstr>
      <vt:lpstr>Associated attachments/ files</vt:lpstr>
      <vt:lpstr>Thank you</vt:lpstr>
      <vt:lpstr>Appendix</vt:lpstr>
      <vt:lpstr>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Microsoft account</cp:lastModifiedBy>
  <cp:revision>52</cp:revision>
  <dcterms:created xsi:type="dcterms:W3CDTF">2019-05-09T10:56:59Z</dcterms:created>
  <dcterms:modified xsi:type="dcterms:W3CDTF">2021-05-30T17:22:31Z</dcterms:modified>
</cp:coreProperties>
</file>