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oboto" panose="020B0604020202020204" charset="0"/>
      <p:regular r:id="rId15"/>
      <p:bold r:id="rId16"/>
      <p:italic r:id="rId17"/>
      <p:boldItalic r:id="rId18"/>
    </p:embeddedFont>
    <p:embeddedFont>
      <p:font typeface="Roboto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33921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557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834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472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822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859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044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649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3056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98451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4207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797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7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0656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77248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94990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0554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62727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0344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201369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75134" y="224575"/>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3000" dirty="0"/>
              <a:t>Prototype for Code with SAP Labs India</a:t>
            </a:r>
          </a:p>
          <a:p>
            <a:pPr marL="0" lvl="0" indent="0" algn="ctr" rtl="0">
              <a:lnSpc>
                <a:spcPct val="100000"/>
              </a:lnSpc>
              <a:spcBef>
                <a:spcPts val="0"/>
              </a:spcBef>
              <a:spcAft>
                <a:spcPts val="0"/>
              </a:spcAft>
              <a:buSzPts val="2400"/>
              <a:buNone/>
            </a:pPr>
            <a:endParaRPr lang="en-IN"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784411" y="1950365"/>
            <a:ext cx="3019647"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rPr>
              <a:t>Team Outliers </a:t>
            </a:r>
            <a:endParaRPr sz="3000" dirty="0">
              <a:solidFill>
                <a:srgbClr val="0098FF"/>
              </a:solidFill>
            </a:endParaRPr>
          </a:p>
        </p:txBody>
      </p:sp>
      <p:sp>
        <p:nvSpPr>
          <p:cNvPr id="70" name="Google Shape;70;p2"/>
          <p:cNvSpPr txBox="1">
            <a:spLocks noGrp="1"/>
          </p:cNvSpPr>
          <p:nvPr>
            <p:ph type="body" idx="1"/>
          </p:nvPr>
        </p:nvSpPr>
        <p:spPr>
          <a:xfrm>
            <a:off x="844097" y="2570765"/>
            <a:ext cx="2645700" cy="90102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t>Somya Ranjan Patra</a:t>
            </a:r>
            <a:br>
              <a:rPr lang="en" i="1" dirty="0"/>
            </a:br>
            <a:r>
              <a:rPr lang="en" i="1" dirty="0"/>
              <a:t>Debabrata Panda</a:t>
            </a:r>
            <a:br>
              <a:rPr lang="en" i="1" dirty="0"/>
            </a:br>
            <a:endParaRPr i="1" dirty="0"/>
          </a:p>
        </p:txBody>
      </p:sp>
      <p:sp>
        <p:nvSpPr>
          <p:cNvPr id="71" name="Google Shape;71;p2"/>
          <p:cNvSpPr txBox="1">
            <a:spLocks noGrp="1"/>
          </p:cNvSpPr>
          <p:nvPr>
            <p:ph type="body" idx="1"/>
          </p:nvPr>
        </p:nvSpPr>
        <p:spPr>
          <a:xfrm>
            <a:off x="784411" y="874833"/>
            <a:ext cx="7992954" cy="88236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rPr>
              <a:t>THEME: </a:t>
            </a:r>
            <a:r>
              <a:rPr lang="en" sz="2800" i="1" dirty="0"/>
              <a:t>Data for Storytelling</a:t>
            </a:r>
            <a:endParaRPr sz="2800" dirty="0">
              <a:solidFill>
                <a:srgbClr val="0098FF"/>
              </a:solidFill>
            </a:endParaRP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TextBox 1"/>
          <p:cNvSpPr txBox="1"/>
          <p:nvPr/>
        </p:nvSpPr>
        <p:spPr>
          <a:xfrm>
            <a:off x="844097" y="3528067"/>
            <a:ext cx="5410773" cy="338554"/>
          </a:xfrm>
          <a:prstGeom prst="rect">
            <a:avLst/>
          </a:prstGeom>
          <a:noFill/>
        </p:spPr>
        <p:txBody>
          <a:bodyPr wrap="square" rtlCol="0">
            <a:spAutoFit/>
          </a:bodyPr>
          <a:lstStyle/>
          <a:p>
            <a:r>
              <a:rPr lang="en-IN" sz="1600" dirty="0">
                <a:solidFill>
                  <a:schemeClr val="tx1"/>
                </a:solidFill>
              </a:rPr>
              <a:t>College : National Institute of Technology, Rourkela</a:t>
            </a:r>
          </a:p>
        </p:txBody>
      </p:sp>
      <p:sp>
        <p:nvSpPr>
          <p:cNvPr id="10" name="Google Shape;63;p1">
            <a:extLst>
              <a:ext uri="{FF2B5EF4-FFF2-40B4-BE49-F238E27FC236}">
                <a16:creationId xmlns:a16="http://schemas.microsoft.com/office/drawing/2014/main" id="{A8249716-FC54-4B10-903D-5E28F078A916}"/>
              </a:ext>
            </a:extLst>
          </p:cNvPr>
          <p:cNvSpPr txBox="1">
            <a:spLocks/>
          </p:cNvSpPr>
          <p:nvPr/>
        </p:nvSpPr>
        <p:spPr>
          <a:xfrm>
            <a:off x="1646025" y="327445"/>
            <a:ext cx="6389100" cy="85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lnSpc>
                <a:spcPct val="100000"/>
              </a:lnSpc>
              <a:buSzPts val="2400"/>
              <a:buFont typeface="Roboto"/>
              <a:buNone/>
            </a:pP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182500" y="0"/>
            <a:ext cx="8368200" cy="903767"/>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131023" y="997709"/>
            <a:ext cx="8830477" cy="4424649"/>
          </a:xfrm>
          <a:prstGeom prst="rect">
            <a:avLst/>
          </a:prstGeom>
          <a:noFill/>
          <a:ln>
            <a:noFill/>
          </a:ln>
        </p:spPr>
        <p:txBody>
          <a:bodyPr spcFirstLastPara="1" wrap="square" lIns="91425" tIns="91425" rIns="91425" bIns="91425" anchor="t" anchorCtr="0">
            <a:noAutofit/>
          </a:bodyPr>
          <a:lstStyle/>
          <a:p>
            <a:pPr marL="342900" algn="l"/>
            <a:r>
              <a:rPr lang="en" sz="1900" i="1" dirty="0">
                <a:latin typeface="Arial"/>
                <a:ea typeface="Arial"/>
                <a:cs typeface="Arial"/>
                <a:sym typeface="Arial"/>
              </a:rPr>
              <a:t>Data </a:t>
            </a:r>
            <a:r>
              <a:rPr lang="en-US" sz="1900" i="1" dirty="0">
                <a:latin typeface="Arial"/>
                <a:ea typeface="Arial"/>
                <a:cs typeface="Arial"/>
                <a:sym typeface="Arial"/>
              </a:rPr>
              <a:t>Analytics coupled with Artificial Intelligence can be leveraged for transforming businesses to the next level. </a:t>
            </a:r>
          </a:p>
          <a:p>
            <a:pPr marL="342900" algn="l"/>
            <a:r>
              <a:rPr lang="en-US" sz="1900" i="1" dirty="0">
                <a:latin typeface="Arial"/>
                <a:ea typeface="Arial"/>
                <a:cs typeface="Arial"/>
                <a:sym typeface="Arial"/>
              </a:rPr>
              <a:t>Currently people are hired as Data Analysts to analyze the data and find relevant patterns in them so that the derived knowledge can be used to make informed business critical decisions. But this requires a lot of man power, time and  money. Additionally, the traditional methods are subject to human errors as well as suboptimal results. Many businesses may not be able to afford the time it takes for human analysis or budget to hire a seasoned analyst.</a:t>
            </a:r>
          </a:p>
          <a:p>
            <a:pPr marL="342900" algn="l"/>
            <a:r>
              <a:rPr lang="en-US" sz="1900" i="1" dirty="0">
                <a:latin typeface="Arial"/>
                <a:ea typeface="Arial"/>
                <a:cs typeface="Arial"/>
                <a:sym typeface="Arial"/>
              </a:rPr>
              <a:t>So there is a serious need to develop an artificial tool which can analyze the data and draw user oriented insights efficiently for both small and big enterprises..</a:t>
            </a:r>
            <a:endParaRPr sz="1900" i="1" dirty="0">
              <a:latin typeface="Arial"/>
              <a:ea typeface="Arial"/>
              <a:cs typeface="Arial"/>
              <a:sym typeface="Arial"/>
            </a:endParaRPr>
          </a:p>
          <a:p>
            <a:pPr marL="0" lvl="0" indent="0" algn="ctr" rtl="0">
              <a:lnSpc>
                <a:spcPct val="115000"/>
              </a:lnSpc>
              <a:spcBef>
                <a:spcPts val="0"/>
              </a:spcBef>
              <a:spcAft>
                <a:spcPts val="1600"/>
              </a:spcAft>
              <a:buSzPts val="1800"/>
              <a:buNone/>
            </a:pPr>
            <a:endParaRPr i="1" dirty="0"/>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40632"/>
            <a:ext cx="8368200" cy="40994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357462" y="550015"/>
            <a:ext cx="8368200" cy="4593485"/>
          </a:xfrm>
          <a:prstGeom prst="rect">
            <a:avLst/>
          </a:prstGeom>
          <a:noFill/>
          <a:ln>
            <a:noFill/>
          </a:ln>
        </p:spPr>
        <p:txBody>
          <a:bodyPr spcFirstLastPara="1" wrap="square" lIns="91425" tIns="91425" rIns="91425" bIns="91425" anchor="t" anchorCtr="0">
            <a:noAutofit/>
          </a:bodyPr>
          <a:lstStyle/>
          <a:p>
            <a:pPr lvl="0" algn="l">
              <a:buFont typeface="Arial"/>
              <a:buChar char="●"/>
            </a:pPr>
            <a:r>
              <a:rPr lang="en-US" sz="1500" dirty="0">
                <a:latin typeface="Calibri" panose="020F0502020204030204" pitchFamily="34" charset="0"/>
                <a:ea typeface="Arial"/>
                <a:cs typeface="Calibri" panose="020F0502020204030204" pitchFamily="34" charset="0"/>
                <a:sym typeface="Arial"/>
              </a:rPr>
              <a:t>We are proposing an AI based tool that can take a data set, identify patterns in the data, can interpret the result and then produce an output story that is understandable and relevant to a business user based on the context of the data.</a:t>
            </a:r>
            <a:endParaRPr sz="1500" dirty="0">
              <a:latin typeface="Calibri" panose="020F0502020204030204" pitchFamily="34" charset="0"/>
              <a:ea typeface="Arial"/>
              <a:cs typeface="Calibri" panose="020F0502020204030204" pitchFamily="34" charset="0"/>
              <a:sym typeface="Arial"/>
            </a:endParaRPr>
          </a:p>
          <a:p>
            <a:pPr lvl="0" algn="l"/>
            <a:r>
              <a:rPr lang="en-US" sz="1500" dirty="0">
                <a:latin typeface="Calibri"/>
                <a:ea typeface="Calibri"/>
                <a:cs typeface="Calibri"/>
                <a:sym typeface="Calibri"/>
              </a:rPr>
              <a:t>Our model is efficient in analyzing data on behalf of users and generates smart feeds using Machine Learning , Natural Language Processing and </a:t>
            </a:r>
            <a:r>
              <a:rPr lang="en-US" sz="1500" dirty="0" err="1">
                <a:latin typeface="Calibri"/>
                <a:ea typeface="Calibri"/>
                <a:cs typeface="Calibri"/>
                <a:sym typeface="Calibri"/>
              </a:rPr>
              <a:t>Tkinter</a:t>
            </a:r>
            <a:r>
              <a:rPr lang="en-US" sz="1500" dirty="0">
                <a:latin typeface="Calibri"/>
                <a:ea typeface="Calibri"/>
                <a:cs typeface="Calibri"/>
                <a:sym typeface="Calibri"/>
              </a:rPr>
              <a:t> for GUI.</a:t>
            </a:r>
            <a:endParaRPr sz="1500"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sz="1500" dirty="0">
                <a:latin typeface="Calibri"/>
                <a:ea typeface="Calibri"/>
                <a:cs typeface="Calibri"/>
                <a:sym typeface="Calibri"/>
              </a:rPr>
              <a:t>As our model is not hard coded to any specific input, it is capable of analyzing datasets of different departments and generate solutions as per their requirements.</a:t>
            </a:r>
            <a:endParaRPr sz="1500" dirty="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sz="1500" dirty="0">
                <a:latin typeface="Calibri"/>
                <a:ea typeface="Calibri"/>
                <a:cs typeface="Calibri"/>
                <a:sym typeface="Calibri"/>
              </a:rPr>
              <a:t>Tools\Packages used include Python, Scikitlearn ,NLTK ,Tkinter,Seaborn ,Matplotlib ,SciPy, Numpy,Pandas, Pillow.</a:t>
            </a:r>
            <a:endParaRPr sz="1500" dirty="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sz="1500" dirty="0">
                <a:latin typeface="Calibri"/>
                <a:ea typeface="Calibri"/>
                <a:cs typeface="Calibri"/>
                <a:sym typeface="Calibri"/>
              </a:rPr>
              <a:t>We have assumed four main types of business users i.e, HR, Sales, Operations and Finance. We have provided four different types of datasets to the model for training purpose so that it can address the informational needs as per the respective departmental requirements. </a:t>
            </a:r>
            <a:endParaRPr sz="1500" dirty="0">
              <a:latin typeface="Calibri"/>
              <a:ea typeface="Calibri"/>
              <a:cs typeface="Calibri"/>
              <a:sym typeface="Calibri"/>
            </a:endParaRPr>
          </a:p>
          <a:p>
            <a:pPr lvl="0" algn="l">
              <a:buFont typeface="Calibri"/>
              <a:buChar char="●"/>
            </a:pPr>
            <a:r>
              <a:rPr lang="en-IN" sz="1500" dirty="0">
                <a:latin typeface="Calibri"/>
                <a:ea typeface="Calibri"/>
                <a:cs typeface="Calibri"/>
                <a:sym typeface="Calibri"/>
              </a:rPr>
              <a:t>Our model is completely based upon Python libraries and ML/NLP techniques and can be applied on any platform </a:t>
            </a:r>
            <a:r>
              <a:rPr lang="en-US" sz="1500" dirty="0">
                <a:latin typeface="Calibri"/>
                <a:ea typeface="Calibri"/>
                <a:cs typeface="Calibri"/>
                <a:sym typeface="Calibri"/>
              </a:rPr>
              <a:t>to turn the raw data into interactive data stories.</a:t>
            </a:r>
            <a:endParaRPr sz="1500" dirty="0">
              <a:latin typeface="Calibri"/>
              <a:ea typeface="Calibri"/>
              <a:cs typeface="Calibri"/>
              <a:sym typeface="Calibri"/>
            </a:endParaRPr>
          </a:p>
          <a:p>
            <a:pPr lvl="0" algn="l">
              <a:buFont typeface="Calibri"/>
              <a:buChar char="●"/>
            </a:pPr>
            <a:r>
              <a:rPr lang="en-US" sz="1500" dirty="0">
                <a:latin typeface="Calibri" panose="020F0502020204030204" pitchFamily="34" charset="0"/>
                <a:cs typeface="Calibri" panose="020F0502020204030204" pitchFamily="34" charset="0"/>
              </a:rPr>
              <a:t>Our solution is a user-friendly interactive tool and has personalization feature that generates information relevant to a given user</a:t>
            </a:r>
            <a:r>
              <a:rPr lang="en" sz="1500" dirty="0">
                <a:latin typeface="Calibri" panose="020F0502020204030204" pitchFamily="34" charset="0"/>
                <a:cs typeface="Calibri" panose="020F0502020204030204" pitchFamily="34" charset="0"/>
                <a:sym typeface="Calibri"/>
              </a:rPr>
              <a:t>.</a:t>
            </a:r>
            <a:r>
              <a:rPr lang="en-IN" sz="1500" dirty="0">
                <a:latin typeface="Calibri" panose="020F0502020204030204" pitchFamily="34" charset="0"/>
                <a:cs typeface="Calibri" panose="020F0502020204030204" pitchFamily="34" charset="0"/>
                <a:sym typeface="Calibri"/>
              </a:rPr>
              <a:t> The solution has been made reconfigurable in order to generate additional insights based on end user’s needs</a:t>
            </a:r>
            <a:r>
              <a:rPr lang="en-IN" sz="1500" dirty="0">
                <a:latin typeface="Calibri"/>
                <a:cs typeface="Calibri"/>
                <a:sym typeface="Calibri"/>
              </a:rPr>
              <a:t>. </a:t>
            </a:r>
            <a:endParaRPr sz="1500" dirty="0">
              <a:latin typeface="Calibri"/>
              <a:ea typeface="Calibri"/>
              <a:cs typeface="Calibri"/>
              <a:sym typeface="Calibri"/>
            </a:endParaRPr>
          </a:p>
          <a:p>
            <a:pPr marL="457200" lvl="0" indent="-342900" algn="ctr" rtl="0">
              <a:lnSpc>
                <a:spcPct val="115000"/>
              </a:lnSpc>
              <a:spcBef>
                <a:spcPts val="0"/>
              </a:spcBef>
              <a:spcAft>
                <a:spcPts val="0"/>
              </a:spcAft>
              <a:buSzPts val="1800"/>
              <a:buFont typeface="Arial"/>
              <a:buChar char="●"/>
            </a:pPr>
            <a:endParaRPr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178900"/>
            <a:ext cx="4306500" cy="59112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endParaRPr sz="3000" dirty="0">
              <a:solidFill>
                <a:srgbClr val="0098FF"/>
              </a:solidFill>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Rounded Rectangle 1"/>
          <p:cNvSpPr/>
          <p:nvPr/>
        </p:nvSpPr>
        <p:spPr>
          <a:xfrm>
            <a:off x="783772" y="831896"/>
            <a:ext cx="1768068" cy="1058780"/>
          </a:xfrm>
          <a:prstGeom prst="round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148836" y="831897"/>
            <a:ext cx="1863175" cy="1058779"/>
          </a:xfrm>
          <a:prstGeom prst="round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556298" y="831897"/>
            <a:ext cx="1800153" cy="1058779"/>
          </a:xfrm>
          <a:prstGeom prst="round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000371" y="2693640"/>
            <a:ext cx="1669525" cy="1292536"/>
          </a:xfrm>
          <a:prstGeom prst="round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4237594" y="2208368"/>
            <a:ext cx="1689792" cy="11315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4237594" y="3702861"/>
            <a:ext cx="1649858" cy="117680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490027" y="2671296"/>
            <a:ext cx="1857446" cy="16975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66274" y="921275"/>
            <a:ext cx="1574418" cy="954107"/>
          </a:xfrm>
          <a:prstGeom prst="rect">
            <a:avLst/>
          </a:prstGeom>
          <a:noFill/>
        </p:spPr>
        <p:txBody>
          <a:bodyPr wrap="square" rtlCol="0">
            <a:spAutoFit/>
          </a:bodyPr>
          <a:lstStyle/>
          <a:p>
            <a:r>
              <a:rPr lang="en-IN" dirty="0"/>
              <a:t>Read the input dataset using Pandas and </a:t>
            </a:r>
            <a:r>
              <a:rPr lang="en-IN" dirty="0" err="1"/>
              <a:t>Numpy</a:t>
            </a:r>
            <a:endParaRPr lang="en-IN" dirty="0"/>
          </a:p>
        </p:txBody>
      </p:sp>
      <p:sp>
        <p:nvSpPr>
          <p:cNvPr id="7" name="Right Arrow 6"/>
          <p:cNvSpPr/>
          <p:nvPr/>
        </p:nvSpPr>
        <p:spPr>
          <a:xfrm>
            <a:off x="2736325" y="1203158"/>
            <a:ext cx="275007" cy="1856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5146651" y="1203158"/>
            <a:ext cx="275007" cy="1856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Bent Arrow 11"/>
          <p:cNvSpPr/>
          <p:nvPr/>
        </p:nvSpPr>
        <p:spPr>
          <a:xfrm rot="5400000">
            <a:off x="7147473" y="1740425"/>
            <a:ext cx="1375323" cy="486420"/>
          </a:xfrm>
          <a:prstGeom prst="bentArrow">
            <a:avLst>
              <a:gd name="adj1" fmla="val 25000"/>
              <a:gd name="adj2" fmla="val 21191"/>
              <a:gd name="adj3" fmla="val 25000"/>
              <a:gd name="adj4" fmla="val 4375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Left Arrow 13"/>
          <p:cNvSpPr/>
          <p:nvPr/>
        </p:nvSpPr>
        <p:spPr>
          <a:xfrm rot="1963988">
            <a:off x="5990915" y="2996997"/>
            <a:ext cx="772752" cy="240174"/>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Left Arrow 21"/>
          <p:cNvSpPr/>
          <p:nvPr/>
        </p:nvSpPr>
        <p:spPr>
          <a:xfrm rot="19385228">
            <a:off x="6007945" y="3812640"/>
            <a:ext cx="766953" cy="230477"/>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eft Arrow 22"/>
          <p:cNvSpPr/>
          <p:nvPr/>
        </p:nvSpPr>
        <p:spPr>
          <a:xfrm rot="19898426">
            <a:off x="3437622" y="2964850"/>
            <a:ext cx="735645" cy="213131"/>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eft Arrow 23"/>
          <p:cNvSpPr/>
          <p:nvPr/>
        </p:nvSpPr>
        <p:spPr>
          <a:xfrm rot="1963988">
            <a:off x="3423772" y="3821312"/>
            <a:ext cx="735645" cy="213131"/>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3195817" y="886899"/>
            <a:ext cx="1816194" cy="954107"/>
          </a:xfrm>
          <a:prstGeom prst="rect">
            <a:avLst/>
          </a:prstGeom>
          <a:noFill/>
        </p:spPr>
        <p:txBody>
          <a:bodyPr wrap="square" rtlCol="0">
            <a:spAutoFit/>
          </a:bodyPr>
          <a:lstStyle/>
          <a:p>
            <a:r>
              <a:rPr lang="en-IN" dirty="0"/>
              <a:t>Detect features and data types using NLP( </a:t>
            </a:r>
            <a:r>
              <a:rPr lang="en-IN" dirty="0" err="1"/>
              <a:t>tfidfvectorizer</a:t>
            </a:r>
            <a:r>
              <a:rPr lang="en-IN" dirty="0"/>
              <a:t> ,</a:t>
            </a:r>
          </a:p>
          <a:p>
            <a:r>
              <a:rPr lang="en-IN" dirty="0"/>
              <a:t>Word2Vec) </a:t>
            </a:r>
          </a:p>
        </p:txBody>
      </p:sp>
      <p:sp>
        <p:nvSpPr>
          <p:cNvPr id="27" name="TextBox 26"/>
          <p:cNvSpPr txBox="1"/>
          <p:nvPr/>
        </p:nvSpPr>
        <p:spPr>
          <a:xfrm>
            <a:off x="5609007" y="886899"/>
            <a:ext cx="1882084" cy="954107"/>
          </a:xfrm>
          <a:prstGeom prst="rect">
            <a:avLst/>
          </a:prstGeom>
          <a:noFill/>
        </p:spPr>
        <p:txBody>
          <a:bodyPr wrap="square" rtlCol="0">
            <a:spAutoFit/>
          </a:bodyPr>
          <a:lstStyle/>
          <a:p>
            <a:r>
              <a:rPr lang="en-IN" dirty="0"/>
              <a:t>Derive user decided features(via selected role) and </a:t>
            </a:r>
          </a:p>
          <a:p>
            <a:r>
              <a:rPr lang="en-IN" dirty="0"/>
              <a:t>decide functions  </a:t>
            </a:r>
          </a:p>
        </p:txBody>
      </p:sp>
      <p:sp>
        <p:nvSpPr>
          <p:cNvPr id="28" name="TextBox 27"/>
          <p:cNvSpPr txBox="1"/>
          <p:nvPr/>
        </p:nvSpPr>
        <p:spPr>
          <a:xfrm>
            <a:off x="7053943" y="2807143"/>
            <a:ext cx="1705046" cy="1169551"/>
          </a:xfrm>
          <a:prstGeom prst="rect">
            <a:avLst/>
          </a:prstGeom>
          <a:noFill/>
        </p:spPr>
        <p:txBody>
          <a:bodyPr wrap="square" rtlCol="0">
            <a:spAutoFit/>
          </a:bodyPr>
          <a:lstStyle/>
          <a:p>
            <a:r>
              <a:rPr lang="en-IN" dirty="0"/>
              <a:t>Feed the derived </a:t>
            </a:r>
          </a:p>
          <a:p>
            <a:r>
              <a:rPr lang="en-IN" dirty="0"/>
              <a:t>data into functions</a:t>
            </a:r>
          </a:p>
          <a:p>
            <a:r>
              <a:rPr lang="en-IN" dirty="0"/>
              <a:t>predefined for each role </a:t>
            </a:r>
            <a:r>
              <a:rPr lang="en-IN" dirty="0" err="1"/>
              <a:t>i.e</a:t>
            </a:r>
            <a:r>
              <a:rPr lang="en-IN" dirty="0"/>
              <a:t>, HR,</a:t>
            </a:r>
          </a:p>
          <a:p>
            <a:r>
              <a:rPr lang="en-IN" dirty="0" err="1"/>
              <a:t>Sales,etc</a:t>
            </a:r>
            <a:endParaRPr lang="en-IN" dirty="0"/>
          </a:p>
        </p:txBody>
      </p:sp>
      <p:sp>
        <p:nvSpPr>
          <p:cNvPr id="29" name="TextBox 28"/>
          <p:cNvSpPr txBox="1"/>
          <p:nvPr/>
        </p:nvSpPr>
        <p:spPr>
          <a:xfrm>
            <a:off x="4226986" y="2206164"/>
            <a:ext cx="1700400" cy="1169551"/>
          </a:xfrm>
          <a:prstGeom prst="rect">
            <a:avLst/>
          </a:prstGeom>
          <a:noFill/>
        </p:spPr>
        <p:txBody>
          <a:bodyPr wrap="square" rtlCol="0">
            <a:spAutoFit/>
          </a:bodyPr>
          <a:lstStyle/>
          <a:p>
            <a:r>
              <a:rPr lang="en-IN" dirty="0"/>
              <a:t>Functions generate</a:t>
            </a:r>
          </a:p>
          <a:p>
            <a:r>
              <a:rPr lang="en-IN" dirty="0"/>
              <a:t>required visualisations and </a:t>
            </a:r>
          </a:p>
          <a:p>
            <a:r>
              <a:rPr lang="en-IN" dirty="0"/>
              <a:t>insights(using NLP vector to text)  </a:t>
            </a:r>
          </a:p>
        </p:txBody>
      </p:sp>
      <p:sp>
        <p:nvSpPr>
          <p:cNvPr id="30" name="TextBox 29"/>
          <p:cNvSpPr txBox="1"/>
          <p:nvPr/>
        </p:nvSpPr>
        <p:spPr>
          <a:xfrm>
            <a:off x="4262185" y="3691203"/>
            <a:ext cx="1616101" cy="1169551"/>
          </a:xfrm>
          <a:prstGeom prst="rect">
            <a:avLst/>
          </a:prstGeom>
          <a:noFill/>
        </p:spPr>
        <p:txBody>
          <a:bodyPr wrap="square" rtlCol="0">
            <a:spAutoFit/>
          </a:bodyPr>
          <a:lstStyle/>
          <a:p>
            <a:r>
              <a:rPr lang="en-IN" dirty="0"/>
              <a:t>Train ML model on data to generate forecast and accuracy charts.</a:t>
            </a:r>
          </a:p>
        </p:txBody>
      </p:sp>
      <p:sp>
        <p:nvSpPr>
          <p:cNvPr id="31" name="TextBox 30"/>
          <p:cNvSpPr txBox="1"/>
          <p:nvPr/>
        </p:nvSpPr>
        <p:spPr>
          <a:xfrm>
            <a:off x="1478165" y="2693640"/>
            <a:ext cx="1857302" cy="1600438"/>
          </a:xfrm>
          <a:prstGeom prst="rect">
            <a:avLst/>
          </a:prstGeom>
          <a:noFill/>
        </p:spPr>
        <p:txBody>
          <a:bodyPr wrap="square" rtlCol="0">
            <a:spAutoFit/>
          </a:bodyPr>
          <a:lstStyle/>
          <a:p>
            <a:r>
              <a:rPr lang="en-IN" dirty="0"/>
              <a:t>Combine output on a user friendly and interactive </a:t>
            </a:r>
            <a:r>
              <a:rPr lang="en-IN" dirty="0" err="1"/>
              <a:t>Tkinter</a:t>
            </a:r>
            <a:r>
              <a:rPr lang="en-IN" dirty="0"/>
              <a:t> GUI which consists of graphs, trends, insights, forecasts and suggestions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WORKING PROTOTYPE</a:t>
            </a:r>
            <a:endParaRPr dirty="0">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dirty="0">
                <a:solidFill>
                  <a:srgbClr val="3D85C6"/>
                </a:solidFill>
                <a:latin typeface="Arial"/>
                <a:ea typeface="Arial"/>
                <a:cs typeface="Arial"/>
                <a:sym typeface="Arial"/>
              </a:rPr>
              <a:t>[ attach Video, link for demo ]</a:t>
            </a: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Attachments</a:t>
            </a:r>
            <a:endParaRPr>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r>
              <a:rPr lang="en" i="1">
                <a:solidFill>
                  <a:srgbClr val="3D85C6"/>
                </a:solidFill>
                <a:latin typeface="Arial"/>
                <a:ea typeface="Arial"/>
                <a:cs typeface="Arial"/>
                <a:sym typeface="Arial"/>
              </a:rPr>
              <a:t>[ App wireframe, Screenshots,  ]</a:t>
            </a:r>
            <a:endParaRPr i="1">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525</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Calibri</vt:lpstr>
      <vt:lpstr>Roboto Slab</vt:lpstr>
      <vt:lpstr>Roboto</vt:lpstr>
      <vt:lpstr>Arial</vt:lpstr>
      <vt:lpstr>Marina</vt:lpstr>
      <vt:lpstr>1_Marina</vt:lpstr>
      <vt:lpstr>PowerPoint Presentation</vt:lpstr>
      <vt:lpstr>Team Outliers </vt:lpstr>
      <vt:lpstr>PROBLEM STATEMENT</vt:lpstr>
      <vt:lpstr>SOLUTION</vt:lpstr>
      <vt:lpstr>METHODOLOGY</vt:lpstr>
      <vt:lpstr>WORKING PROTOTYPE</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DEBABRATA PANDA</cp:lastModifiedBy>
  <cp:revision>48</cp:revision>
  <dcterms:modified xsi:type="dcterms:W3CDTF">2021-04-17T23:25:38Z</dcterms:modified>
</cp:coreProperties>
</file>