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16"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f3093d369_7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f3093d369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5ddec3ebcb_0_4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5ddec3ebc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bar graph shows that Communication category has the highest installs and after that social media and so 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ddec3ebcb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ddec3ebc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analysis shows that max apps available belongs to category Family and least belongs to Category Events. Also we can study further on diff categories as per the business problems to figure meaningful insights.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ddec3ebcb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ddec3ebc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02124"/>
                </a:solidFill>
                <a:highlight>
                  <a:srgbClr val="FFFFFF"/>
                </a:highlight>
              </a:rPr>
              <a:t>A heatmap is a graphical representation of data that uses a system of color-coding to represent different values. Heatmaps are used in various forms of analytics. </a:t>
            </a:r>
            <a:r>
              <a:rPr lang="en-GB"/>
              <a:t>This heatmap shows that Installs and Reviews category here are most related among all others.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ddec3ebcb_0_7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ddec3ebc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ddec3ebcb_0_8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ddec3ebc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f3093d369_1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f3093d369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f3093d369_1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f3093d369_1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f3093d369_10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f3093d369_1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f3093d369_3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f3093d369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ddec3ebcb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ddec3e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f3093d369_3_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ff3093d369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f3093d369_7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f3093d369_7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f3093d369_7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f3093d36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f3093d369_9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f3093d369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ddec3ebcb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ddec3eb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f3093d369_9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f3093d369_9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ddec3ebcb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ddec3ebc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ddec3ebcb_0_3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ddec3ebc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5ddec3ebcb_0_4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5ddec3ebc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solidFill>
            <a:srgbClr val="FFF5F5"/>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Play Store App Review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dirty="0">
                <a:solidFill>
                  <a:schemeClr val="lt1"/>
                </a:solidFill>
                <a:latin typeface="Montserrat"/>
                <a:ea typeface="Montserrat"/>
                <a:cs typeface="Montserrat"/>
                <a:sym typeface="Montserrat"/>
              </a:rPr>
              <a:t>By </a:t>
            </a:r>
            <a:r>
              <a:rPr lang="en-GB" sz="1600" b="1" dirty="0" err="1">
                <a:solidFill>
                  <a:schemeClr val="lt1"/>
                </a:solidFill>
                <a:latin typeface="Montserrat"/>
                <a:ea typeface="Montserrat"/>
                <a:cs typeface="Montserrat"/>
                <a:sym typeface="Montserrat"/>
              </a:rPr>
              <a:t>Vashu</a:t>
            </a:r>
            <a:r>
              <a:rPr lang="en-GB" sz="1600" b="1" dirty="0">
                <a:solidFill>
                  <a:schemeClr val="lt1"/>
                </a:solidFill>
                <a:latin typeface="Montserrat"/>
                <a:ea typeface="Montserrat"/>
                <a:cs typeface="Montserrat"/>
                <a:sym typeface="Montserrat"/>
              </a:rPr>
              <a:t> Garg(Lead), Palak </a:t>
            </a:r>
            <a:r>
              <a:rPr lang="en-GB" sz="1600" b="1" dirty="0" err="1">
                <a:solidFill>
                  <a:schemeClr val="lt1"/>
                </a:solidFill>
                <a:latin typeface="Montserrat"/>
                <a:ea typeface="Montserrat"/>
                <a:cs typeface="Montserrat"/>
                <a:sym typeface="Montserrat"/>
              </a:rPr>
              <a:t>Bindal</a:t>
            </a:r>
            <a:r>
              <a:rPr lang="en-GB" sz="1600" b="1">
                <a:solidFill>
                  <a:schemeClr val="lt1"/>
                </a:solidFill>
                <a:latin typeface="Montserrat"/>
                <a:ea typeface="Montserrat"/>
                <a:cs typeface="Montserrat"/>
                <a:sym typeface="Montserrat"/>
              </a:rPr>
              <a:t>, Somya </a:t>
            </a:r>
            <a:r>
              <a:rPr lang="en-GB" sz="1600" b="1" dirty="0">
                <a:solidFill>
                  <a:schemeClr val="lt1"/>
                </a:solidFill>
                <a:latin typeface="Montserrat"/>
                <a:ea typeface="Montserrat"/>
                <a:cs typeface="Montserrat"/>
                <a:sym typeface="Montserrat"/>
              </a:rPr>
              <a:t>Jain, </a:t>
            </a: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dirty="0">
                <a:solidFill>
                  <a:schemeClr val="lt1"/>
                </a:solidFill>
                <a:latin typeface="Montserrat"/>
                <a:ea typeface="Montserrat"/>
                <a:cs typeface="Montserrat"/>
                <a:sym typeface="Montserrat"/>
              </a:rPr>
              <a:t>Deepika Gupta and Jyoti </a:t>
            </a:r>
            <a:r>
              <a:rPr lang="en-GB" sz="1600" b="1" dirty="0" err="1">
                <a:solidFill>
                  <a:schemeClr val="lt1"/>
                </a:solidFill>
                <a:latin typeface="Montserrat"/>
                <a:ea typeface="Montserrat"/>
                <a:cs typeface="Montserrat"/>
                <a:sym typeface="Montserrat"/>
              </a:rPr>
              <a:t>SIngh</a:t>
            </a: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0" y="0"/>
            <a:ext cx="9144001" cy="5133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21"/>
        <p:cNvGrpSpPr/>
        <p:nvPr/>
      </p:nvGrpSpPr>
      <p:grpSpPr>
        <a:xfrm>
          <a:off x="0" y="0"/>
          <a:ext cx="0" cy="0"/>
          <a:chOff x="0" y="0"/>
          <a:chExt cx="0" cy="0"/>
        </a:xfrm>
      </p:grpSpPr>
      <p:sp>
        <p:nvSpPr>
          <p:cNvPr id="122" name="Google Shape;122;p23"/>
          <p:cNvSpPr txBox="1">
            <a:spLocks noGrp="1"/>
          </p:cNvSpPr>
          <p:nvPr>
            <p:ph type="ctrTitle"/>
          </p:nvPr>
        </p:nvSpPr>
        <p:spPr>
          <a:xfrm>
            <a:off x="152400" y="120875"/>
            <a:ext cx="8679900" cy="47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700" b="1"/>
              <a:t>Max Installs in each Category</a:t>
            </a:r>
            <a:endParaRPr sz="27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a:p>
        </p:txBody>
      </p:sp>
      <p:pic>
        <p:nvPicPr>
          <p:cNvPr id="123" name="Google Shape;123;p23"/>
          <p:cNvPicPr preferRelativeResize="0"/>
          <p:nvPr/>
        </p:nvPicPr>
        <p:blipFill rotWithShape="1">
          <a:blip r:embed="rId3">
            <a:alphaModFix/>
          </a:blip>
          <a:srcRect/>
          <a:stretch/>
        </p:blipFill>
        <p:spPr>
          <a:xfrm>
            <a:off x="2613850" y="967000"/>
            <a:ext cx="6306750" cy="3907976"/>
          </a:xfrm>
          <a:prstGeom prst="rect">
            <a:avLst/>
          </a:prstGeom>
          <a:noFill/>
          <a:ln>
            <a:noFill/>
          </a:ln>
        </p:spPr>
      </p:pic>
      <p:pic>
        <p:nvPicPr>
          <p:cNvPr id="124" name="Google Shape;124;p23"/>
          <p:cNvPicPr preferRelativeResize="0"/>
          <p:nvPr/>
        </p:nvPicPr>
        <p:blipFill>
          <a:blip r:embed="rId4">
            <a:alphaModFix/>
          </a:blip>
          <a:stretch>
            <a:fillRect/>
          </a:stretch>
        </p:blipFill>
        <p:spPr>
          <a:xfrm>
            <a:off x="1245425" y="120875"/>
            <a:ext cx="739499" cy="604325"/>
          </a:xfrm>
          <a:prstGeom prst="rect">
            <a:avLst/>
          </a:prstGeom>
          <a:noFill/>
          <a:ln>
            <a:noFill/>
          </a:ln>
        </p:spPr>
      </p:pic>
      <p:sp>
        <p:nvSpPr>
          <p:cNvPr id="125" name="Google Shape;125;p23"/>
          <p:cNvSpPr txBox="1"/>
          <p:nvPr/>
        </p:nvSpPr>
        <p:spPr>
          <a:xfrm>
            <a:off x="255150" y="1114650"/>
            <a:ext cx="221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6" name="Google Shape;126;p23"/>
          <p:cNvSpPr txBox="1"/>
          <p:nvPr/>
        </p:nvSpPr>
        <p:spPr>
          <a:xfrm>
            <a:off x="80575" y="993775"/>
            <a:ext cx="2605200" cy="3632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In this graph the data says that On Playstore most number of downloads are from ‘Communication’ type of applications and then its ‘Social’ Category has secondly maximum installations.</a:t>
            </a:r>
            <a:endParaRPr sz="1600" b="1">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30"/>
        <p:cNvGrpSpPr/>
        <p:nvPr/>
      </p:nvGrpSpPr>
      <p:grpSpPr>
        <a:xfrm>
          <a:off x="0" y="0"/>
          <a:ext cx="0" cy="0"/>
          <a:chOff x="0" y="0"/>
          <a:chExt cx="0" cy="0"/>
        </a:xfrm>
      </p:grpSpPr>
      <p:sp>
        <p:nvSpPr>
          <p:cNvPr id="131" name="Google Shape;131;p24"/>
          <p:cNvSpPr txBox="1">
            <a:spLocks noGrp="1"/>
          </p:cNvSpPr>
          <p:nvPr>
            <p:ph type="ctrTitle"/>
          </p:nvPr>
        </p:nvSpPr>
        <p:spPr>
          <a:xfrm>
            <a:off x="-75" y="0"/>
            <a:ext cx="9144000" cy="514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r>
              <a:rPr lang="en-GB" sz="2600" b="1"/>
              <a:t>Pie-chart of Category wise applications available</a:t>
            </a:r>
            <a:endParaRPr sz="26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p:txBody>
      </p:sp>
      <p:pic>
        <p:nvPicPr>
          <p:cNvPr id="132" name="Google Shape;132;p24"/>
          <p:cNvPicPr preferRelativeResize="0"/>
          <p:nvPr/>
        </p:nvPicPr>
        <p:blipFill>
          <a:blip r:embed="rId3">
            <a:alphaModFix/>
          </a:blip>
          <a:stretch>
            <a:fillRect/>
          </a:stretch>
        </p:blipFill>
        <p:spPr>
          <a:xfrm>
            <a:off x="173800" y="832625"/>
            <a:ext cx="5760501" cy="4310876"/>
          </a:xfrm>
          <a:prstGeom prst="rect">
            <a:avLst/>
          </a:prstGeom>
          <a:noFill/>
          <a:ln>
            <a:noFill/>
          </a:ln>
        </p:spPr>
      </p:pic>
      <p:pic>
        <p:nvPicPr>
          <p:cNvPr id="133" name="Google Shape;133;p24"/>
          <p:cNvPicPr preferRelativeResize="0"/>
          <p:nvPr/>
        </p:nvPicPr>
        <p:blipFill>
          <a:blip r:embed="rId4">
            <a:alphaModFix/>
          </a:blip>
          <a:stretch>
            <a:fillRect/>
          </a:stretch>
        </p:blipFill>
        <p:spPr>
          <a:xfrm>
            <a:off x="0" y="53725"/>
            <a:ext cx="739499" cy="604325"/>
          </a:xfrm>
          <a:prstGeom prst="rect">
            <a:avLst/>
          </a:prstGeom>
          <a:noFill/>
          <a:ln>
            <a:noFill/>
          </a:ln>
        </p:spPr>
      </p:pic>
      <p:sp>
        <p:nvSpPr>
          <p:cNvPr id="134" name="Google Shape;134;p24"/>
          <p:cNvSpPr txBox="1"/>
          <p:nvPr/>
        </p:nvSpPr>
        <p:spPr>
          <a:xfrm>
            <a:off x="6056700" y="1418013"/>
            <a:ext cx="2860500" cy="3140100"/>
          </a:xfrm>
          <a:prstGeom prst="rect">
            <a:avLst/>
          </a:prstGeom>
          <a:noFill/>
          <a:ln>
            <a:noFill/>
          </a:ln>
        </p:spPr>
        <p:txBody>
          <a:bodyPr spcFirstLastPara="1" wrap="square" lIns="91425" tIns="91425" rIns="91425" bIns="91425" anchor="b"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This graph indicates that according to the given data how many applications are available in different categories.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 Family Category is having most number of applications and then Game Category is having.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201450"/>
            <a:ext cx="8520600" cy="11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500" b="1"/>
              <a:t>Correlation Matrix/Heatmap among Price, Rating, Install and Reviews</a:t>
            </a:r>
            <a:endParaRPr sz="2500" b="1"/>
          </a:p>
          <a:p>
            <a:pPr marL="0" lvl="0" indent="0" algn="l" rtl="0">
              <a:spcBef>
                <a:spcPts val="0"/>
              </a:spcBef>
              <a:spcAft>
                <a:spcPts val="0"/>
              </a:spcAft>
              <a:buNone/>
            </a:pPr>
            <a:endParaRPr sz="2500"/>
          </a:p>
          <a:p>
            <a:pPr marL="0" lvl="0" indent="0" algn="l" rtl="0">
              <a:spcBef>
                <a:spcPts val="0"/>
              </a:spcBef>
              <a:spcAft>
                <a:spcPts val="0"/>
              </a:spcAft>
              <a:buNone/>
            </a:pPr>
            <a:endParaRPr sz="2500"/>
          </a:p>
          <a:p>
            <a:pPr marL="0" lvl="0" indent="0" algn="l" rtl="0">
              <a:spcBef>
                <a:spcPts val="0"/>
              </a:spcBef>
              <a:spcAft>
                <a:spcPts val="0"/>
              </a:spcAft>
              <a:buNone/>
            </a:pPr>
            <a:endParaRPr sz="2500"/>
          </a:p>
        </p:txBody>
      </p:sp>
      <p:sp>
        <p:nvSpPr>
          <p:cNvPr id="140" name="Google Shape;140;p25"/>
          <p:cNvSpPr txBox="1">
            <a:spLocks noGrp="1"/>
          </p:cNvSpPr>
          <p:nvPr>
            <p:ph type="body" idx="1"/>
          </p:nvPr>
        </p:nvSpPr>
        <p:spPr>
          <a:xfrm>
            <a:off x="447700" y="2639725"/>
            <a:ext cx="3933000" cy="27012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endParaRPr/>
          </a:p>
        </p:txBody>
      </p:sp>
      <p:sp>
        <p:nvSpPr>
          <p:cNvPr id="141" name="Google Shape;141;p25"/>
          <p:cNvSpPr txBox="1"/>
          <p:nvPr/>
        </p:nvSpPr>
        <p:spPr>
          <a:xfrm>
            <a:off x="3451375" y="3693125"/>
            <a:ext cx="572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142" name="Google Shape;142;p25"/>
          <p:cNvCxnSpPr/>
          <p:nvPr/>
        </p:nvCxnSpPr>
        <p:spPr>
          <a:xfrm>
            <a:off x="-1611550" y="13425"/>
            <a:ext cx="1289100" cy="1289100"/>
          </a:xfrm>
          <a:prstGeom prst="straightConnector1">
            <a:avLst/>
          </a:prstGeom>
          <a:noFill/>
          <a:ln w="9525" cap="flat" cmpd="sng">
            <a:solidFill>
              <a:schemeClr val="dk2"/>
            </a:solidFill>
            <a:prstDash val="solid"/>
            <a:round/>
            <a:headEnd type="none" w="med" len="med"/>
            <a:tailEnd type="none" w="med" len="med"/>
          </a:ln>
        </p:spPr>
      </p:cxnSp>
      <p:pic>
        <p:nvPicPr>
          <p:cNvPr id="143" name="Google Shape;143;p25"/>
          <p:cNvPicPr preferRelativeResize="0"/>
          <p:nvPr/>
        </p:nvPicPr>
        <p:blipFill>
          <a:blip r:embed="rId3">
            <a:alphaModFix/>
          </a:blip>
          <a:stretch>
            <a:fillRect/>
          </a:stretch>
        </p:blipFill>
        <p:spPr>
          <a:xfrm>
            <a:off x="3780075" y="1183700"/>
            <a:ext cx="5295900" cy="3545375"/>
          </a:xfrm>
          <a:prstGeom prst="rect">
            <a:avLst/>
          </a:prstGeom>
          <a:noFill/>
          <a:ln>
            <a:noFill/>
          </a:ln>
        </p:spPr>
      </p:pic>
      <p:pic>
        <p:nvPicPr>
          <p:cNvPr id="144" name="Google Shape;144;p25"/>
          <p:cNvPicPr preferRelativeResize="0"/>
          <p:nvPr/>
        </p:nvPicPr>
        <p:blipFill>
          <a:blip r:embed="rId4">
            <a:alphaModFix/>
          </a:blip>
          <a:stretch>
            <a:fillRect/>
          </a:stretch>
        </p:blipFill>
        <p:spPr>
          <a:xfrm>
            <a:off x="58300" y="201450"/>
            <a:ext cx="739499" cy="604325"/>
          </a:xfrm>
          <a:prstGeom prst="rect">
            <a:avLst/>
          </a:prstGeom>
          <a:noFill/>
          <a:ln>
            <a:noFill/>
          </a:ln>
        </p:spPr>
      </p:pic>
      <p:sp>
        <p:nvSpPr>
          <p:cNvPr id="145" name="Google Shape;145;p25"/>
          <p:cNvSpPr txBox="1"/>
          <p:nvPr/>
        </p:nvSpPr>
        <p:spPr>
          <a:xfrm>
            <a:off x="-524900" y="303513"/>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6" name="Google Shape;146;p25"/>
          <p:cNvSpPr txBox="1"/>
          <p:nvPr/>
        </p:nvSpPr>
        <p:spPr>
          <a:xfrm>
            <a:off x="214875" y="1262375"/>
            <a:ext cx="30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7" name="Google Shape;147;p25"/>
          <p:cNvSpPr txBox="1"/>
          <p:nvPr/>
        </p:nvSpPr>
        <p:spPr>
          <a:xfrm>
            <a:off x="311700" y="1471625"/>
            <a:ext cx="3065100" cy="3140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There is a strong positive Correlation between reviews and installs.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The price is slightly negatively correlated with the Rating, Reviews and Installs.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The Rating is Slightly positively  correlated with the Installs and Reviews.</a:t>
            </a:r>
            <a:endParaRPr sz="1600" b="1">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694100" y="120875"/>
            <a:ext cx="8138100" cy="89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500" b="1"/>
              <a:t>Correlation b/w Sentiment Polarity and Subjectivity </a:t>
            </a:r>
            <a:endParaRPr sz="2500" b="1"/>
          </a:p>
          <a:p>
            <a:pPr marL="0" lvl="0" indent="0" algn="ctr" rtl="0">
              <a:spcBef>
                <a:spcPts val="0"/>
              </a:spcBef>
              <a:spcAft>
                <a:spcPts val="0"/>
              </a:spcAft>
              <a:buNone/>
            </a:pPr>
            <a:r>
              <a:rPr lang="en-GB" sz="2500" b="1"/>
              <a:t>for positive sentiments</a:t>
            </a:r>
            <a:endParaRPr sz="2500" b="1"/>
          </a:p>
        </p:txBody>
      </p:sp>
      <p:sp>
        <p:nvSpPr>
          <p:cNvPr id="153" name="Google Shape;15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4" name="Google Shape;154;p26"/>
          <p:cNvPicPr preferRelativeResize="0"/>
          <p:nvPr/>
        </p:nvPicPr>
        <p:blipFill rotWithShape="1">
          <a:blip r:embed="rId3">
            <a:alphaModFix/>
          </a:blip>
          <a:srcRect r="2638"/>
          <a:stretch/>
        </p:blipFill>
        <p:spPr>
          <a:xfrm>
            <a:off x="402900" y="1345800"/>
            <a:ext cx="4888325" cy="3223075"/>
          </a:xfrm>
          <a:prstGeom prst="rect">
            <a:avLst/>
          </a:prstGeom>
          <a:noFill/>
          <a:ln>
            <a:noFill/>
          </a:ln>
        </p:spPr>
      </p:pic>
      <p:pic>
        <p:nvPicPr>
          <p:cNvPr id="155" name="Google Shape;155;p26"/>
          <p:cNvPicPr preferRelativeResize="0"/>
          <p:nvPr/>
        </p:nvPicPr>
        <p:blipFill>
          <a:blip r:embed="rId4">
            <a:alphaModFix/>
          </a:blip>
          <a:stretch>
            <a:fillRect/>
          </a:stretch>
        </p:blipFill>
        <p:spPr>
          <a:xfrm>
            <a:off x="124250" y="120875"/>
            <a:ext cx="739499" cy="604325"/>
          </a:xfrm>
          <a:prstGeom prst="rect">
            <a:avLst/>
          </a:prstGeom>
          <a:noFill/>
          <a:ln>
            <a:noFill/>
          </a:ln>
        </p:spPr>
      </p:pic>
      <p:sp>
        <p:nvSpPr>
          <p:cNvPr id="156" name="Google Shape;156;p26"/>
          <p:cNvSpPr txBox="1"/>
          <p:nvPr/>
        </p:nvSpPr>
        <p:spPr>
          <a:xfrm>
            <a:off x="5774675" y="1772700"/>
            <a:ext cx="294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7" name="Google Shape;157;p26"/>
          <p:cNvSpPr txBox="1"/>
          <p:nvPr/>
        </p:nvSpPr>
        <p:spPr>
          <a:xfrm>
            <a:off x="6083575" y="1598100"/>
            <a:ext cx="2874000" cy="240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There is a slightly positive Correlation between Sentiment Polarity and Sentiment Subjectivity that is provided by the user of Play store applications.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796800" y="107425"/>
            <a:ext cx="8035500" cy="91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Year wise updates of the Applications</a:t>
            </a:r>
            <a:endParaRPr b="1"/>
          </a:p>
        </p:txBody>
      </p:sp>
      <p:sp>
        <p:nvSpPr>
          <p:cNvPr id="163" name="Google Shape;16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4" name="Google Shape;164;p27"/>
          <p:cNvPicPr preferRelativeResize="0"/>
          <p:nvPr/>
        </p:nvPicPr>
        <p:blipFill rotWithShape="1">
          <a:blip r:embed="rId3">
            <a:alphaModFix/>
          </a:blip>
          <a:srcRect l="1140" r="-1139" b="-23031"/>
          <a:stretch/>
        </p:blipFill>
        <p:spPr>
          <a:xfrm>
            <a:off x="3719975" y="1152475"/>
            <a:ext cx="5237501" cy="3870150"/>
          </a:xfrm>
          <a:prstGeom prst="rect">
            <a:avLst/>
          </a:prstGeom>
          <a:noFill/>
          <a:ln>
            <a:noFill/>
          </a:ln>
        </p:spPr>
      </p:pic>
      <p:pic>
        <p:nvPicPr>
          <p:cNvPr id="165" name="Google Shape;165;p27"/>
          <p:cNvPicPr preferRelativeResize="0"/>
          <p:nvPr/>
        </p:nvPicPr>
        <p:blipFill>
          <a:blip r:embed="rId4">
            <a:alphaModFix/>
          </a:blip>
          <a:stretch>
            <a:fillRect/>
          </a:stretch>
        </p:blipFill>
        <p:spPr>
          <a:xfrm>
            <a:off x="750700" y="107425"/>
            <a:ext cx="739499" cy="604325"/>
          </a:xfrm>
          <a:prstGeom prst="rect">
            <a:avLst/>
          </a:prstGeom>
          <a:noFill/>
          <a:ln>
            <a:noFill/>
          </a:ln>
        </p:spPr>
      </p:pic>
      <p:sp>
        <p:nvSpPr>
          <p:cNvPr id="166" name="Google Shape;166;p27"/>
          <p:cNvSpPr txBox="1"/>
          <p:nvPr/>
        </p:nvSpPr>
        <p:spPr>
          <a:xfrm>
            <a:off x="311700" y="1517525"/>
            <a:ext cx="332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7" name="Google Shape;167;p27"/>
          <p:cNvSpPr txBox="1"/>
          <p:nvPr/>
        </p:nvSpPr>
        <p:spPr>
          <a:xfrm>
            <a:off x="537300" y="1383250"/>
            <a:ext cx="3102000" cy="3140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Last updated dates of all the application is plotted in the graph yearwise.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This line plot indicates that most of the application has got updated in year 2018.</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Line Graph shows that market is on boom and work is high in Android Market.</a:t>
            </a:r>
            <a:endParaRPr sz="1600" b="1">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71"/>
        <p:cNvGrpSpPr/>
        <p:nvPr/>
      </p:nvGrpSpPr>
      <p:grpSpPr>
        <a:xfrm>
          <a:off x="0" y="0"/>
          <a:ext cx="0" cy="0"/>
          <a:chOff x="0" y="0"/>
          <a:chExt cx="0" cy="0"/>
        </a:xfrm>
      </p:grpSpPr>
      <p:pic>
        <p:nvPicPr>
          <p:cNvPr id="172" name="Google Shape;172;p28"/>
          <p:cNvPicPr preferRelativeResize="0"/>
          <p:nvPr/>
        </p:nvPicPr>
        <p:blipFill rotWithShape="1">
          <a:blip r:embed="rId3">
            <a:alphaModFix/>
          </a:blip>
          <a:srcRect l="3521" t="1980"/>
          <a:stretch/>
        </p:blipFill>
        <p:spPr>
          <a:xfrm>
            <a:off x="113200" y="1000850"/>
            <a:ext cx="4066749" cy="4210900"/>
          </a:xfrm>
          <a:prstGeom prst="rect">
            <a:avLst/>
          </a:prstGeom>
          <a:noFill/>
          <a:ln>
            <a:noFill/>
          </a:ln>
        </p:spPr>
      </p:pic>
      <p:sp>
        <p:nvSpPr>
          <p:cNvPr id="173" name="Google Shape;173;p28"/>
          <p:cNvSpPr txBox="1"/>
          <p:nvPr/>
        </p:nvSpPr>
        <p:spPr>
          <a:xfrm>
            <a:off x="1221400" y="0"/>
            <a:ext cx="7056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b="1">
                <a:solidFill>
                  <a:schemeClr val="dk1"/>
                </a:solidFill>
              </a:rPr>
              <a:t>Different user sentiment analysis</a:t>
            </a:r>
            <a:endParaRPr/>
          </a:p>
        </p:txBody>
      </p:sp>
      <p:pic>
        <p:nvPicPr>
          <p:cNvPr id="174" name="Google Shape;174;p28"/>
          <p:cNvPicPr preferRelativeResize="0"/>
          <p:nvPr/>
        </p:nvPicPr>
        <p:blipFill rotWithShape="1">
          <a:blip r:embed="rId4">
            <a:alphaModFix/>
          </a:blip>
          <a:srcRect l="4269" t="4269"/>
          <a:stretch/>
        </p:blipFill>
        <p:spPr>
          <a:xfrm>
            <a:off x="4031325" y="1099550"/>
            <a:ext cx="3417400" cy="3732225"/>
          </a:xfrm>
          <a:prstGeom prst="rect">
            <a:avLst/>
          </a:prstGeom>
          <a:noFill/>
          <a:ln>
            <a:noFill/>
          </a:ln>
        </p:spPr>
      </p:pic>
      <p:pic>
        <p:nvPicPr>
          <p:cNvPr id="175" name="Google Shape;175;p28"/>
          <p:cNvPicPr preferRelativeResize="0"/>
          <p:nvPr/>
        </p:nvPicPr>
        <p:blipFill>
          <a:blip r:embed="rId5">
            <a:alphaModFix/>
          </a:blip>
          <a:stretch>
            <a:fillRect/>
          </a:stretch>
        </p:blipFill>
        <p:spPr>
          <a:xfrm>
            <a:off x="1037900" y="53200"/>
            <a:ext cx="739499" cy="604325"/>
          </a:xfrm>
          <a:prstGeom prst="rect">
            <a:avLst/>
          </a:prstGeom>
          <a:noFill/>
          <a:ln>
            <a:noFill/>
          </a:ln>
        </p:spPr>
      </p:pic>
      <p:sp>
        <p:nvSpPr>
          <p:cNvPr id="176" name="Google Shape;176;p28"/>
          <p:cNvSpPr txBox="1"/>
          <p:nvPr/>
        </p:nvSpPr>
        <p:spPr>
          <a:xfrm>
            <a:off x="7277650" y="1346325"/>
            <a:ext cx="1866300" cy="3140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 </a:t>
            </a:r>
            <a:r>
              <a:rPr lang="en-GB" sz="1600" b="1">
                <a:solidFill>
                  <a:schemeClr val="lt1"/>
                </a:solidFill>
                <a:latin typeface="Montserrat"/>
                <a:ea typeface="Montserrat"/>
                <a:cs typeface="Montserrat"/>
                <a:sym typeface="Montserrat"/>
              </a:rPr>
              <a:t>In this bar graph we have shown that positive user sentiment is higher than negative user sentiment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80"/>
        <p:cNvGrpSpPr/>
        <p:nvPr/>
      </p:nvGrpSpPr>
      <p:grpSpPr>
        <a:xfrm>
          <a:off x="0" y="0"/>
          <a:ext cx="0" cy="0"/>
          <a:chOff x="0" y="0"/>
          <a:chExt cx="0" cy="0"/>
        </a:xfrm>
      </p:grpSpPr>
      <p:sp>
        <p:nvSpPr>
          <p:cNvPr id="181" name="Google Shape;181;p29"/>
          <p:cNvSpPr txBox="1"/>
          <p:nvPr/>
        </p:nvSpPr>
        <p:spPr>
          <a:xfrm>
            <a:off x="982125" y="138625"/>
            <a:ext cx="7409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b="1">
                <a:solidFill>
                  <a:schemeClr val="dk1"/>
                </a:solidFill>
              </a:rPr>
              <a:t>Total number of content rating provided by ‘Teen’</a:t>
            </a:r>
            <a:endParaRPr/>
          </a:p>
        </p:txBody>
      </p:sp>
      <p:pic>
        <p:nvPicPr>
          <p:cNvPr id="182" name="Google Shape;182;p29"/>
          <p:cNvPicPr preferRelativeResize="0"/>
          <p:nvPr/>
        </p:nvPicPr>
        <p:blipFill rotWithShape="1">
          <a:blip r:embed="rId3">
            <a:alphaModFix/>
          </a:blip>
          <a:srcRect l="1409" t="1777"/>
          <a:stretch/>
        </p:blipFill>
        <p:spPr>
          <a:xfrm>
            <a:off x="277250" y="1089250"/>
            <a:ext cx="6470849" cy="4006151"/>
          </a:xfrm>
          <a:prstGeom prst="rect">
            <a:avLst/>
          </a:prstGeom>
          <a:noFill/>
          <a:ln>
            <a:noFill/>
          </a:ln>
        </p:spPr>
      </p:pic>
      <p:pic>
        <p:nvPicPr>
          <p:cNvPr id="183" name="Google Shape;183;p29"/>
          <p:cNvPicPr preferRelativeResize="0"/>
          <p:nvPr/>
        </p:nvPicPr>
        <p:blipFill>
          <a:blip r:embed="rId4">
            <a:alphaModFix/>
          </a:blip>
          <a:stretch>
            <a:fillRect/>
          </a:stretch>
        </p:blipFill>
        <p:spPr>
          <a:xfrm>
            <a:off x="446175" y="138625"/>
            <a:ext cx="739499" cy="604325"/>
          </a:xfrm>
          <a:prstGeom prst="rect">
            <a:avLst/>
          </a:prstGeom>
          <a:noFill/>
          <a:ln>
            <a:noFill/>
          </a:ln>
        </p:spPr>
      </p:pic>
      <p:sp>
        <p:nvSpPr>
          <p:cNvPr id="184" name="Google Shape;184;p29"/>
          <p:cNvSpPr txBox="1"/>
          <p:nvPr/>
        </p:nvSpPr>
        <p:spPr>
          <a:xfrm>
            <a:off x="6814050" y="1379300"/>
            <a:ext cx="23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5" name="Google Shape;185;p29"/>
          <p:cNvSpPr txBox="1"/>
          <p:nvPr/>
        </p:nvSpPr>
        <p:spPr>
          <a:xfrm>
            <a:off x="6814050" y="1185325"/>
            <a:ext cx="1961700" cy="28938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This graph indicates that the game category has most number of content rating provided by ‘Teen’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89"/>
        <p:cNvGrpSpPr/>
        <p:nvPr/>
      </p:nvGrpSpPr>
      <p:grpSpPr>
        <a:xfrm>
          <a:off x="0" y="0"/>
          <a:ext cx="0" cy="0"/>
          <a:chOff x="0" y="0"/>
          <a:chExt cx="0" cy="0"/>
        </a:xfrm>
      </p:grpSpPr>
      <p:sp>
        <p:nvSpPr>
          <p:cNvPr id="190" name="Google Shape;190;p30"/>
          <p:cNvSpPr txBox="1">
            <a:spLocks noGrp="1"/>
          </p:cNvSpPr>
          <p:nvPr>
            <p:ph type="subTitle" idx="1"/>
          </p:nvPr>
        </p:nvSpPr>
        <p:spPr>
          <a:xfrm>
            <a:off x="1010825" y="94950"/>
            <a:ext cx="7556100" cy="9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1"/>
                </a:solidFill>
              </a:rPr>
              <a:t>Relation b/w total number of installations per category</a:t>
            </a:r>
            <a:endParaRPr/>
          </a:p>
        </p:txBody>
      </p:sp>
      <p:pic>
        <p:nvPicPr>
          <p:cNvPr id="191" name="Google Shape;191;p30"/>
          <p:cNvPicPr preferRelativeResize="0"/>
          <p:nvPr/>
        </p:nvPicPr>
        <p:blipFill rotWithShape="1">
          <a:blip r:embed="rId3">
            <a:alphaModFix/>
          </a:blip>
          <a:srcRect l="527" t="1058"/>
          <a:stretch/>
        </p:blipFill>
        <p:spPr>
          <a:xfrm>
            <a:off x="198250" y="1075050"/>
            <a:ext cx="6426200" cy="4020974"/>
          </a:xfrm>
          <a:prstGeom prst="rect">
            <a:avLst/>
          </a:prstGeom>
          <a:noFill/>
          <a:ln>
            <a:noFill/>
          </a:ln>
        </p:spPr>
      </p:pic>
      <p:pic>
        <p:nvPicPr>
          <p:cNvPr id="192" name="Google Shape;192;p30"/>
          <p:cNvPicPr preferRelativeResize="0"/>
          <p:nvPr/>
        </p:nvPicPr>
        <p:blipFill>
          <a:blip r:embed="rId4">
            <a:alphaModFix/>
          </a:blip>
          <a:stretch>
            <a:fillRect/>
          </a:stretch>
        </p:blipFill>
        <p:spPr>
          <a:xfrm>
            <a:off x="446175" y="138625"/>
            <a:ext cx="739499" cy="604325"/>
          </a:xfrm>
          <a:prstGeom prst="rect">
            <a:avLst/>
          </a:prstGeom>
          <a:noFill/>
          <a:ln>
            <a:noFill/>
          </a:ln>
        </p:spPr>
      </p:pic>
      <p:sp>
        <p:nvSpPr>
          <p:cNvPr id="193" name="Google Shape;193;p30"/>
          <p:cNvSpPr txBox="1"/>
          <p:nvPr/>
        </p:nvSpPr>
        <p:spPr>
          <a:xfrm>
            <a:off x="7061325" y="1082550"/>
            <a:ext cx="210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4" name="Google Shape;194;p30"/>
          <p:cNvSpPr txBox="1"/>
          <p:nvPr/>
        </p:nvSpPr>
        <p:spPr>
          <a:xfrm>
            <a:off x="6583250" y="1230925"/>
            <a:ext cx="1983600" cy="240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In this bar graph we have seen that game category has highest number of installation rate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107425"/>
            <a:ext cx="8520600" cy="9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Conclusion:- </a:t>
            </a:r>
            <a:endParaRPr b="1"/>
          </a:p>
          <a:p>
            <a:pPr marL="0" lvl="0" indent="0" algn="l" rtl="0">
              <a:spcBef>
                <a:spcPts val="0"/>
              </a:spcBef>
              <a:spcAft>
                <a:spcPts val="0"/>
              </a:spcAft>
              <a:buNone/>
            </a:pPr>
            <a:endParaRPr b="1"/>
          </a:p>
        </p:txBody>
      </p:sp>
      <p:sp>
        <p:nvSpPr>
          <p:cNvPr id="200" name="Google Shape;200;p31"/>
          <p:cNvSpPr txBox="1">
            <a:spLocks noGrp="1"/>
          </p:cNvSpPr>
          <p:nvPr>
            <p:ph type="body" idx="1"/>
          </p:nvPr>
        </p:nvSpPr>
        <p:spPr>
          <a:xfrm>
            <a:off x="311700" y="631175"/>
            <a:ext cx="8520600" cy="42573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Apps of Category ‘Weather’ has maximum reviews</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DS Creator 2.0 is of Category ‘Tools’</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Best Food and drink app based on rating is BarB- Q House.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Most of the apps available on play store belongs to Category ‘Family’ i.e, 20.3%Best gaming app based on rating is Monster Ride Pro</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Best Art and Design app based on rating is Spring flowers theme couleurs d t space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Apps which have maximum installs are mostly free.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Total No. of Free apps are 8719 &amp; Paid apps are 647</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 with least rating is sed on rating is Bar B-Q Rib House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 which generated the highest revenue is Minecraft</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Average no. of words used in Translated reviews is 18</a:t>
            </a:r>
            <a:endParaRPr sz="2000">
              <a:solidFill>
                <a:srgbClr val="000000"/>
              </a:solidFill>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67150"/>
            <a:ext cx="8520600" cy="49422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endParaRPr sz="1600">
              <a:solidFill>
                <a:srgbClr val="0000FF"/>
              </a:solidFill>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61" name="Google Shape;61;p14"/>
          <p:cNvSpPr txBox="1">
            <a:spLocks noGrp="1"/>
          </p:cNvSpPr>
          <p:nvPr>
            <p:ph type="subTitle" idx="1"/>
          </p:nvPr>
        </p:nvSpPr>
        <p:spPr>
          <a:xfrm>
            <a:off x="0" y="0"/>
            <a:ext cx="9144000" cy="5304300"/>
          </a:xfrm>
          <a:prstGeom prst="rect">
            <a:avLst/>
          </a:prstGeom>
          <a:solidFill>
            <a:srgbClr val="FFFBFB"/>
          </a:solidFill>
        </p:spPr>
        <p:txBody>
          <a:bodyPr spcFirstLastPara="1" wrap="square" lIns="91425" tIns="91425" rIns="91425" bIns="91425" anchor="t" anchorCtr="0">
            <a:noAutofit/>
          </a:bodyPr>
          <a:lstStyle/>
          <a:p>
            <a:pPr marL="0" lvl="0" indent="0" algn="ctr" rtl="0">
              <a:spcBef>
                <a:spcPts val="0"/>
              </a:spcBef>
              <a:spcAft>
                <a:spcPts val="0"/>
              </a:spcAft>
              <a:buNone/>
            </a:pPr>
            <a:r>
              <a:rPr lang="en-GB" sz="2500" b="1">
                <a:solidFill>
                  <a:schemeClr val="dk1"/>
                </a:solidFill>
              </a:rPr>
              <a:t>  </a:t>
            </a:r>
            <a:r>
              <a:rPr lang="en-GB" sz="2700" b="1">
                <a:solidFill>
                  <a:schemeClr val="dk1"/>
                </a:solidFill>
              </a:rPr>
              <a:t>  </a:t>
            </a:r>
            <a:r>
              <a:rPr lang="en-GB" sz="3000" b="1">
                <a:solidFill>
                  <a:schemeClr val="dk1"/>
                </a:solidFill>
              </a:rPr>
              <a:t>INTRODUCTION</a:t>
            </a:r>
            <a:endParaRPr sz="3000" b="1">
              <a:solidFill>
                <a:schemeClr val="dk1"/>
              </a:solidFill>
            </a:endParaRPr>
          </a:p>
          <a:p>
            <a:pPr marL="0" lvl="0" indent="0" algn="l" rtl="0">
              <a:spcBef>
                <a:spcPts val="0"/>
              </a:spcBef>
              <a:spcAft>
                <a:spcPts val="0"/>
              </a:spcAft>
              <a:buNone/>
            </a:pPr>
            <a:endParaRPr sz="2500">
              <a:solidFill>
                <a:schemeClr val="dk1"/>
              </a:solidFill>
            </a:endParaRPr>
          </a:p>
          <a:p>
            <a:pPr marL="0" lvl="0" indent="0" algn="just" rtl="0">
              <a:spcBef>
                <a:spcPts val="0"/>
              </a:spcBef>
              <a:spcAft>
                <a:spcPts val="0"/>
              </a:spcAft>
              <a:buNone/>
            </a:pPr>
            <a:endParaRPr sz="1800" b="1">
              <a:solidFill>
                <a:srgbClr val="45818E"/>
              </a:solidFill>
            </a:endParaRPr>
          </a:p>
          <a:p>
            <a:pPr marL="0" lvl="0" indent="0" algn="just" rtl="0">
              <a:spcBef>
                <a:spcPts val="0"/>
              </a:spcBef>
              <a:spcAft>
                <a:spcPts val="0"/>
              </a:spcAft>
              <a:buNone/>
            </a:pPr>
            <a:r>
              <a:rPr lang="en-GB" sz="1800" b="1">
                <a:solidFill>
                  <a:srgbClr val="45818E"/>
                </a:solidFill>
              </a:rPr>
              <a:t>In today’s scenario we can see that mobile apps are playing an important role in any individual’s life. It has been seen that the development of the mobile application advertise has an incredible effect on advanced innovation.</a:t>
            </a:r>
            <a:endParaRPr sz="1800" b="1">
              <a:solidFill>
                <a:srgbClr val="45818E"/>
              </a:solidFill>
            </a:endParaRPr>
          </a:p>
          <a:p>
            <a:pPr marL="0" lvl="0" indent="0" algn="just" rtl="0">
              <a:spcBef>
                <a:spcPts val="0"/>
              </a:spcBef>
              <a:spcAft>
                <a:spcPts val="0"/>
              </a:spcAft>
              <a:buNone/>
            </a:pPr>
            <a:r>
              <a:rPr lang="en-GB" sz="1800" b="1">
                <a:solidFill>
                  <a:srgbClr val="45818E"/>
                </a:solidFill>
              </a:rPr>
              <a:t>With the fast development of advanced cells, portable applications (Mobile Apps) have turned out to be basic pieces of our lives. </a:t>
            </a:r>
            <a:endParaRPr sz="1800" b="1">
              <a:solidFill>
                <a:srgbClr val="45818E"/>
              </a:solidFill>
            </a:endParaRPr>
          </a:p>
          <a:p>
            <a:pPr marL="0" lvl="0" indent="0" algn="just" rtl="0">
              <a:spcBef>
                <a:spcPts val="0"/>
              </a:spcBef>
              <a:spcAft>
                <a:spcPts val="0"/>
              </a:spcAft>
              <a:buNone/>
            </a:pPr>
            <a:endParaRPr sz="1800" b="1">
              <a:solidFill>
                <a:srgbClr val="45818E"/>
              </a:solidFill>
            </a:endParaRPr>
          </a:p>
          <a:p>
            <a:pPr marL="0" lvl="0" indent="0" algn="just" rtl="0">
              <a:spcBef>
                <a:spcPts val="0"/>
              </a:spcBef>
              <a:spcAft>
                <a:spcPts val="0"/>
              </a:spcAft>
              <a:buNone/>
            </a:pPr>
            <a:r>
              <a:rPr lang="en-GB" sz="1800" b="1">
                <a:solidFill>
                  <a:srgbClr val="45818E"/>
                </a:solidFill>
              </a:rPr>
              <a:t>Additionally, application engineers experience issues in discovering how to improve the application execution dependent on generally speaking evaluations alone and would profit by understanding the huge number of printed remarks. </a:t>
            </a:r>
            <a:endParaRPr sz="1800" b="1">
              <a:solidFill>
                <a:srgbClr val="45818E"/>
              </a:solidFill>
            </a:endParaRPr>
          </a:p>
          <a:p>
            <a:pPr marL="457200" lvl="0" indent="0" algn="just" rtl="0">
              <a:spcBef>
                <a:spcPts val="0"/>
              </a:spcBef>
              <a:spcAft>
                <a:spcPts val="0"/>
              </a:spcAft>
              <a:buNone/>
            </a:pPr>
            <a:endParaRPr sz="2500">
              <a:solidFill>
                <a:srgbClr val="45818E"/>
              </a:solidFill>
            </a:endParaRPr>
          </a:p>
          <a:p>
            <a:pPr marL="0" lvl="0" indent="0" algn="ctr" rtl="0">
              <a:spcBef>
                <a:spcPts val="0"/>
              </a:spcBef>
              <a:spcAft>
                <a:spcPts val="0"/>
              </a:spcAft>
              <a:buNone/>
            </a:pPr>
            <a:endParaRPr sz="2500" b="1">
              <a:solidFill>
                <a:schemeClr val="dk1"/>
              </a:solidFill>
            </a:endParaRPr>
          </a:p>
        </p:txBody>
      </p:sp>
      <p:pic>
        <p:nvPicPr>
          <p:cNvPr id="62" name="Google Shape;62;p14"/>
          <p:cNvPicPr preferRelativeResize="0"/>
          <p:nvPr/>
        </p:nvPicPr>
        <p:blipFill>
          <a:blip r:embed="rId3">
            <a:alphaModFix/>
          </a:blip>
          <a:stretch>
            <a:fillRect/>
          </a:stretch>
        </p:blipFill>
        <p:spPr>
          <a:xfrm>
            <a:off x="2456825" y="67150"/>
            <a:ext cx="725949" cy="617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body" idx="1"/>
          </p:nvPr>
        </p:nvSpPr>
        <p:spPr>
          <a:xfrm>
            <a:off x="0" y="-125"/>
            <a:ext cx="9144000" cy="5143500"/>
          </a:xfrm>
          <a:prstGeom prst="rect">
            <a:avLst/>
          </a:prstGeom>
          <a:solidFill>
            <a:srgbClr val="FFFBFB"/>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11.  Highest revenue generated app belongs to Category ‘Family’</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12. Most of the apps has got the rating between 3.5 to 5</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13. Maximum no. of installations belongs to Category ‘Communication’ and ‘Social Media’</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14. Application reviews and installs are highly correlated i.e, 0.64</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15. 48 apps are Google listed and their average rating is 4.3</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16.  Genre ‘Action’ has highest - 358 Gaming applications </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17.  Maximum no. of applications got updated in year 2018</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18. Out of all Categories, ‘Game’ has got the most positive sentiments</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19. Game Category has the highest sentiment polarity rate.</a:t>
            </a:r>
            <a:endParaRPr sz="2000">
              <a:solidFill>
                <a:srgbClr val="D5D5D5"/>
              </a:solidFill>
              <a:highlight>
                <a:srgbClr val="383838"/>
              </a:highlight>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20. Maximum installed apps are Subway surfers,Facebook,Messenger &amp; Google Drive</a:t>
            </a:r>
            <a:endParaRPr sz="2000">
              <a:solidFill>
                <a:srgbClr val="D5D5D5"/>
              </a:solidFill>
              <a:highlight>
                <a:srgbClr val="383838"/>
              </a:highlight>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21. Category with has max no. of apps with 4+ rating is ‘Family’</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22. Most expensive app on Play store is “I’m Rich” priced at 400$</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23. 1208 apps are famous among teens out of 10841 apps</a:t>
            </a:r>
            <a:endParaRPr sz="2000">
              <a:solidFill>
                <a:srgbClr val="000000"/>
              </a:solidFill>
              <a:latin typeface="Montserrat"/>
              <a:ea typeface="Montserrat"/>
              <a:cs typeface="Montserrat"/>
              <a:sym typeface="Montserrat"/>
            </a:endParaRPr>
          </a:p>
          <a:p>
            <a:pPr marL="457200" lvl="0" indent="0" algn="l" rtl="0">
              <a:spcBef>
                <a:spcPts val="1200"/>
              </a:spcBef>
              <a:spcAft>
                <a:spcPts val="0"/>
              </a:spcAft>
              <a:buNone/>
            </a:pPr>
            <a:endParaRPr sz="2000">
              <a:solidFill>
                <a:srgbClr val="000000"/>
              </a:solidFill>
              <a:latin typeface="Montserrat"/>
              <a:ea typeface="Montserrat"/>
              <a:cs typeface="Montserrat"/>
              <a:sym typeface="Montserrat"/>
            </a:endParaRPr>
          </a:p>
          <a:p>
            <a:pPr marL="0" lvl="0" indent="0" algn="l" rtl="0">
              <a:spcBef>
                <a:spcPts val="12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209"/>
        <p:cNvGrpSpPr/>
        <p:nvPr/>
      </p:nvGrpSpPr>
      <p:grpSpPr>
        <a:xfrm>
          <a:off x="0" y="0"/>
          <a:ext cx="0" cy="0"/>
          <a:chOff x="0" y="0"/>
          <a:chExt cx="0" cy="0"/>
        </a:xfrm>
      </p:grpSpPr>
      <p:pic>
        <p:nvPicPr>
          <p:cNvPr id="210" name="Google Shape;210;p33"/>
          <p:cNvPicPr preferRelativeResize="0"/>
          <p:nvPr/>
        </p:nvPicPr>
        <p:blipFill>
          <a:blip r:embed="rId3">
            <a:alphaModFix/>
          </a:blip>
          <a:stretch>
            <a:fillRect/>
          </a:stretch>
        </p:blipFill>
        <p:spPr>
          <a:xfrm>
            <a:off x="0" y="152400"/>
            <a:ext cx="8397299"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68" name="Google Shape;68;p15"/>
          <p:cNvPicPr preferRelativeResize="0"/>
          <p:nvPr/>
        </p:nvPicPr>
        <p:blipFill>
          <a:blip r:embed="rId3">
            <a:alphaModFix/>
          </a:blip>
          <a:stretch>
            <a:fillRect/>
          </a:stretch>
        </p:blipFill>
        <p:spPr>
          <a:xfrm>
            <a:off x="0" y="6"/>
            <a:ext cx="9149151" cy="5143495"/>
          </a:xfrm>
          <a:prstGeom prst="rect">
            <a:avLst/>
          </a:prstGeom>
          <a:noFill/>
          <a:ln>
            <a:noFill/>
          </a:ln>
        </p:spPr>
      </p:pic>
      <p:pic>
        <p:nvPicPr>
          <p:cNvPr id="69" name="Google Shape;69;p15"/>
          <p:cNvPicPr preferRelativeResize="0"/>
          <p:nvPr/>
        </p:nvPicPr>
        <p:blipFill>
          <a:blip r:embed="rId4">
            <a:alphaModFix/>
          </a:blip>
          <a:stretch>
            <a:fillRect/>
          </a:stretch>
        </p:blipFill>
        <p:spPr>
          <a:xfrm>
            <a:off x="146950" y="362575"/>
            <a:ext cx="873701" cy="792600"/>
          </a:xfrm>
          <a:prstGeom prst="rect">
            <a:avLst/>
          </a:prstGeom>
          <a:noFill/>
          <a:ln>
            <a:noFill/>
          </a:ln>
        </p:spPr>
      </p:pic>
      <p:pic>
        <p:nvPicPr>
          <p:cNvPr id="70" name="Google Shape;70;p15"/>
          <p:cNvPicPr preferRelativeResize="0"/>
          <p:nvPr/>
        </p:nvPicPr>
        <p:blipFill>
          <a:blip r:embed="rId5">
            <a:alphaModFix/>
          </a:blip>
          <a:stretch>
            <a:fillRect/>
          </a:stretch>
        </p:blipFill>
        <p:spPr>
          <a:xfrm>
            <a:off x="8567225" y="95975"/>
            <a:ext cx="482100" cy="48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l="13174" t="21446" r="16109" b="10079"/>
          <a:stretch/>
        </p:blipFill>
        <p:spPr>
          <a:xfrm>
            <a:off x="-128900" y="0"/>
            <a:ext cx="9272899" cy="5195000"/>
          </a:xfrm>
          <a:prstGeom prst="rect">
            <a:avLst/>
          </a:prstGeom>
          <a:noFill/>
          <a:ln>
            <a:noFill/>
          </a:ln>
        </p:spPr>
      </p:pic>
      <p:pic>
        <p:nvPicPr>
          <p:cNvPr id="76" name="Google Shape;76;p16"/>
          <p:cNvPicPr preferRelativeResize="0"/>
          <p:nvPr/>
        </p:nvPicPr>
        <p:blipFill>
          <a:blip r:embed="rId4">
            <a:alphaModFix/>
          </a:blip>
          <a:stretch>
            <a:fillRect/>
          </a:stretch>
        </p:blipFill>
        <p:spPr>
          <a:xfrm>
            <a:off x="0" y="0"/>
            <a:ext cx="550599" cy="550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147725" y="0"/>
            <a:ext cx="8903700" cy="50094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GB" sz="3000" b="1"/>
              <a:t> Google Play store Dataset</a:t>
            </a:r>
            <a:endParaRPr sz="3000" b="1"/>
          </a:p>
          <a:p>
            <a:pPr marL="457200" lvl="0" indent="0" algn="l" rtl="0">
              <a:spcBef>
                <a:spcPts val="0"/>
              </a:spcBef>
              <a:spcAft>
                <a:spcPts val="0"/>
              </a:spcAft>
              <a:buNone/>
            </a:pPr>
            <a:endParaRPr sz="2500" b="1"/>
          </a:p>
          <a:p>
            <a:pPr marL="457200" lvl="0" indent="0" algn="just" rtl="0">
              <a:spcBef>
                <a:spcPts val="0"/>
              </a:spcBef>
              <a:spcAft>
                <a:spcPts val="0"/>
              </a:spcAft>
              <a:buNone/>
            </a:pPr>
            <a:r>
              <a:rPr lang="en-GB" sz="1800" b="1">
                <a:solidFill>
                  <a:srgbClr val="45818E"/>
                </a:solidFill>
              </a:rPr>
              <a:t>The dataset consists of Google play store applications. This data set is for Web scratched information of 10841 Play Store applications to analyze the market of android. Here it is a downloaded dataset which a user can use to examine the Android market of different use of classifications music, camera etc. </a:t>
            </a:r>
            <a:endParaRPr sz="1800" b="1">
              <a:solidFill>
                <a:srgbClr val="45818E"/>
              </a:solidFill>
            </a:endParaRPr>
          </a:p>
          <a:p>
            <a:pPr marL="457200" lvl="0" indent="0" algn="just" rtl="0">
              <a:spcBef>
                <a:spcPts val="0"/>
              </a:spcBef>
              <a:spcAft>
                <a:spcPts val="0"/>
              </a:spcAft>
              <a:buNone/>
            </a:pPr>
            <a:endParaRPr sz="1800" b="1">
              <a:solidFill>
                <a:srgbClr val="45818E"/>
              </a:solidFill>
            </a:endParaRPr>
          </a:p>
          <a:p>
            <a:pPr marL="457200" lvl="0" indent="0" algn="just" rtl="0">
              <a:spcBef>
                <a:spcPts val="0"/>
              </a:spcBef>
              <a:spcAft>
                <a:spcPts val="0"/>
              </a:spcAft>
              <a:buNone/>
            </a:pPr>
            <a:r>
              <a:rPr lang="en-GB" sz="1800" b="1">
                <a:solidFill>
                  <a:srgbClr val="45818E"/>
                </a:solidFill>
              </a:rPr>
              <a:t>With the assistance of this, client can predict see whether any given application will get lower or higher rating level. This dataset can be moreover used for future references for the proposal of any application. Additionally, the disconnected dataset is picked so as to choose the estimate exactly as online data gets revived all around a great part of the time. With the assistance of this dataset I will examine various qualities like rating, free or paid and after that will likewise do forecast of various traits like surveys, rating etc.</a:t>
            </a:r>
            <a:endParaRPr sz="1800" b="1">
              <a:solidFill>
                <a:srgbClr val="45818E"/>
              </a:solidFill>
            </a:endParaRPr>
          </a:p>
          <a:p>
            <a:pPr marL="457200" lvl="0" indent="0" algn="l" rtl="0">
              <a:spcBef>
                <a:spcPts val="0"/>
              </a:spcBef>
              <a:spcAft>
                <a:spcPts val="0"/>
              </a:spcAft>
              <a:buNone/>
            </a:pPr>
            <a:endParaRPr sz="1800" b="1">
              <a:solidFill>
                <a:srgbClr val="45818E"/>
              </a:solidFill>
            </a:endParaRPr>
          </a:p>
        </p:txBody>
      </p:sp>
      <p:pic>
        <p:nvPicPr>
          <p:cNvPr id="82" name="Google Shape;82;p17"/>
          <p:cNvPicPr preferRelativeResize="0"/>
          <p:nvPr/>
        </p:nvPicPr>
        <p:blipFill>
          <a:blip r:embed="rId3">
            <a:alphaModFix/>
          </a:blip>
          <a:stretch>
            <a:fillRect/>
          </a:stretch>
        </p:blipFill>
        <p:spPr>
          <a:xfrm>
            <a:off x="1731650" y="53725"/>
            <a:ext cx="725949" cy="61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2499850" y="206700"/>
            <a:ext cx="725949" cy="617750"/>
          </a:xfrm>
          <a:prstGeom prst="rect">
            <a:avLst/>
          </a:prstGeom>
          <a:noFill/>
          <a:ln>
            <a:noFill/>
          </a:ln>
        </p:spPr>
      </p:pic>
      <p:sp>
        <p:nvSpPr>
          <p:cNvPr id="88" name="Google Shape;88;p18"/>
          <p:cNvSpPr txBox="1"/>
          <p:nvPr/>
        </p:nvSpPr>
        <p:spPr>
          <a:xfrm>
            <a:off x="2264025" y="192325"/>
            <a:ext cx="5151600" cy="646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GB" sz="3000" b="1">
                <a:solidFill>
                  <a:schemeClr val="dk1"/>
                </a:solidFill>
              </a:rPr>
              <a:t>Problem Statement</a:t>
            </a:r>
            <a:endParaRPr/>
          </a:p>
        </p:txBody>
      </p:sp>
      <p:sp>
        <p:nvSpPr>
          <p:cNvPr id="89" name="Google Shape;89;p18"/>
          <p:cNvSpPr txBox="1"/>
          <p:nvPr/>
        </p:nvSpPr>
        <p:spPr>
          <a:xfrm>
            <a:off x="251400" y="1087800"/>
            <a:ext cx="8892600" cy="3879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We have provided two datasets , One with basic information of Google Play Store application data and other is for User Reviews for those applications.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We must examine and evaluated the data in both datasets in order to identify the important characteristics that influence apps engagement and success.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So what factors are influencing the apps success mostly?</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High Average User ‘Rating’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Application Downloads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Application Device compatibility.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Less size and Better speed.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Good Number Of Positive Reviews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Good Number Of Monthly Average Users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High Revenue Per Customer</a:t>
            </a:r>
            <a:endParaRPr sz="1600" b="1">
              <a:solidFill>
                <a:schemeClr val="lt1"/>
              </a:solidFill>
              <a:latin typeface="Montserrat"/>
              <a:ea typeface="Montserrat"/>
              <a:cs typeface="Montserrat"/>
              <a:sym typeface="Montserrat"/>
            </a:endParaRPr>
          </a:p>
        </p:txBody>
      </p:sp>
      <p:sp>
        <p:nvSpPr>
          <p:cNvPr id="90" name="Google Shape;90;p18"/>
          <p:cNvSpPr txBox="1"/>
          <p:nvPr/>
        </p:nvSpPr>
        <p:spPr>
          <a:xfrm>
            <a:off x="2309875" y="2538175"/>
            <a:ext cx="686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91" name="Google Shape;91;p18"/>
          <p:cNvPicPr preferRelativeResize="0"/>
          <p:nvPr/>
        </p:nvPicPr>
        <p:blipFill rotWithShape="1">
          <a:blip r:embed="rId4">
            <a:alphaModFix/>
          </a:blip>
          <a:srcRect l="11850" r="11297"/>
          <a:stretch/>
        </p:blipFill>
        <p:spPr>
          <a:xfrm>
            <a:off x="6514425" y="3155950"/>
            <a:ext cx="2629575" cy="185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ctrTitle"/>
          </p:nvPr>
        </p:nvSpPr>
        <p:spPr>
          <a:xfrm>
            <a:off x="311700" y="0"/>
            <a:ext cx="8520600" cy="50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a:t>Python</a:t>
            </a:r>
            <a:endParaRPr sz="2800" b="1"/>
          </a:p>
          <a:p>
            <a:pPr marL="0" lvl="0" indent="0" algn="ctr" rtl="0">
              <a:spcBef>
                <a:spcPts val="0"/>
              </a:spcBef>
              <a:spcAft>
                <a:spcPts val="0"/>
              </a:spcAft>
              <a:buNone/>
            </a:pPr>
            <a:endParaRPr sz="2500" b="1"/>
          </a:p>
          <a:p>
            <a:pPr marL="0" lvl="0" indent="0" algn="just" rtl="0">
              <a:spcBef>
                <a:spcPts val="0"/>
              </a:spcBef>
              <a:spcAft>
                <a:spcPts val="0"/>
              </a:spcAft>
              <a:buNone/>
            </a:pPr>
            <a:r>
              <a:rPr lang="en-GB" sz="1800" b="1">
                <a:solidFill>
                  <a:srgbClr val="45818E"/>
                </a:solidFill>
              </a:rPr>
              <a:t>Most of the info scientist use python due to the good built-in library functions and therefore the decent community. Python now has 70,000 libraries. Python is simplest programing language to select up compared to other language. That’s the most reason data scientists use python for data processing </a:t>
            </a:r>
            <a:endParaRPr sz="1800" b="1">
              <a:solidFill>
                <a:srgbClr val="45818E"/>
              </a:solidFill>
            </a:endParaRPr>
          </a:p>
          <a:p>
            <a:pPr marL="0" lvl="0" indent="0" algn="just" rtl="0">
              <a:spcBef>
                <a:spcPts val="0"/>
              </a:spcBef>
              <a:spcAft>
                <a:spcPts val="0"/>
              </a:spcAft>
              <a:buNone/>
            </a:pPr>
            <a:endParaRPr sz="1800" b="1">
              <a:solidFill>
                <a:srgbClr val="45818E"/>
              </a:solidFill>
            </a:endParaRPr>
          </a:p>
          <a:p>
            <a:pPr marL="0" lvl="0" indent="0" algn="just" rtl="0">
              <a:spcBef>
                <a:spcPts val="0"/>
              </a:spcBef>
              <a:spcAft>
                <a:spcPts val="0"/>
              </a:spcAft>
              <a:buNone/>
            </a:pPr>
            <a:r>
              <a:rPr lang="en-GB" sz="1800" b="1">
                <a:solidFill>
                  <a:srgbClr val="45818E"/>
                </a:solidFill>
              </a:rPr>
              <a:t>Specifically, for data scientist the foremost popular data inbuilt open source library is named panda. We can use various graphs, plot, scatterplot, heat maps, graphs, 3-dimensional data python built-in library comes very helpful. This helps in data visualization and in understanding the data way more better.</a:t>
            </a:r>
            <a:endParaRPr sz="1800" b="1">
              <a:solidFill>
                <a:srgbClr val="45818E"/>
              </a:solidFill>
            </a:endParaRPr>
          </a:p>
          <a:p>
            <a:pPr marL="0" lvl="0" indent="0" algn="just" rtl="0">
              <a:spcBef>
                <a:spcPts val="0"/>
              </a:spcBef>
              <a:spcAft>
                <a:spcPts val="0"/>
              </a:spcAft>
              <a:buNone/>
            </a:pPr>
            <a:endParaRPr sz="1800" b="1">
              <a:solidFill>
                <a:srgbClr val="45818E"/>
              </a:solidFill>
            </a:endParaRPr>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p:txBody>
      </p:sp>
      <p:sp>
        <p:nvSpPr>
          <p:cNvPr id="97" name="Google Shape;97;p19"/>
          <p:cNvSpPr txBox="1">
            <a:spLocks noGrp="1"/>
          </p:cNvSpPr>
          <p:nvPr>
            <p:ph type="subTitle" idx="1"/>
          </p:nvPr>
        </p:nvSpPr>
        <p:spPr>
          <a:xfrm flipH="1">
            <a:off x="9400725" y="2571750"/>
            <a:ext cx="214800" cy="10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8" name="Google Shape;98;p19"/>
          <p:cNvPicPr preferRelativeResize="0"/>
          <p:nvPr/>
        </p:nvPicPr>
        <p:blipFill>
          <a:blip r:embed="rId3">
            <a:alphaModFix/>
          </a:blip>
          <a:stretch>
            <a:fillRect/>
          </a:stretch>
        </p:blipFill>
        <p:spPr>
          <a:xfrm>
            <a:off x="3074600" y="53725"/>
            <a:ext cx="739499" cy="60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02"/>
        <p:cNvGrpSpPr/>
        <p:nvPr/>
      </p:nvGrpSpPr>
      <p:grpSpPr>
        <a:xfrm>
          <a:off x="0" y="0"/>
          <a:ext cx="0" cy="0"/>
          <a:chOff x="0" y="0"/>
          <a:chExt cx="0" cy="0"/>
        </a:xfrm>
      </p:grpSpPr>
      <p:sp>
        <p:nvSpPr>
          <p:cNvPr id="103" name="Google Shape;103;p20"/>
          <p:cNvSpPr txBox="1">
            <a:spLocks noGrp="1"/>
          </p:cNvSpPr>
          <p:nvPr>
            <p:ph type="ctrTitle"/>
          </p:nvPr>
        </p:nvSpPr>
        <p:spPr>
          <a:xfrm>
            <a:off x="311700" y="188025"/>
            <a:ext cx="8520600" cy="465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b="1"/>
              <a:t>Data Cleaning</a:t>
            </a:r>
            <a:endParaRPr sz="2800" b="1"/>
          </a:p>
          <a:p>
            <a:pPr marL="0" lvl="0" indent="0" algn="just" rtl="0">
              <a:spcBef>
                <a:spcPts val="0"/>
              </a:spcBef>
              <a:spcAft>
                <a:spcPts val="0"/>
              </a:spcAft>
              <a:buNone/>
            </a:pPr>
            <a:endParaRPr sz="1800" b="1">
              <a:solidFill>
                <a:srgbClr val="45818E"/>
              </a:solidFill>
            </a:endParaRPr>
          </a:p>
          <a:p>
            <a:pPr marL="0" lvl="0" indent="0" algn="just" rtl="0">
              <a:spcBef>
                <a:spcPts val="0"/>
              </a:spcBef>
              <a:spcAft>
                <a:spcPts val="0"/>
              </a:spcAft>
              <a:buNone/>
            </a:pPr>
            <a:r>
              <a:rPr lang="en-GB" sz="1800">
                <a:solidFill>
                  <a:srgbClr val="45818E"/>
                </a:solidFill>
                <a:highlight>
                  <a:srgbClr val="FFFFFF"/>
                </a:highlight>
              </a:rPr>
              <a:t>Data cleaning is </a:t>
            </a:r>
            <a:r>
              <a:rPr lang="en-GB" sz="1800" b="1">
                <a:solidFill>
                  <a:srgbClr val="45818E"/>
                </a:solidFill>
                <a:highlight>
                  <a:srgbClr val="FFFFFF"/>
                </a:highlight>
              </a:rPr>
              <a:t>the process of fixing or removing incorrect, corrupted, incorrectly formatted, duplicate, or incomplete data within a dataset</a:t>
            </a:r>
            <a:r>
              <a:rPr lang="en-GB" sz="1800">
                <a:solidFill>
                  <a:srgbClr val="45818E"/>
                </a:solidFill>
                <a:highlight>
                  <a:srgbClr val="FFFFFF"/>
                </a:highlight>
              </a:rPr>
              <a:t>. When combining multiple data sources, there are many opportunities for data to be duplicated or mislabeled. </a:t>
            </a:r>
            <a:r>
              <a:rPr lang="en-GB" sz="1800">
                <a:solidFill>
                  <a:srgbClr val="45818E"/>
                </a:solidFill>
              </a:rPr>
              <a:t>Data Cleaning is a very important step and</a:t>
            </a:r>
            <a:r>
              <a:rPr lang="en-GB" sz="1800" b="1">
                <a:solidFill>
                  <a:srgbClr val="45818E"/>
                </a:solidFill>
              </a:rPr>
              <a:t> </a:t>
            </a:r>
            <a:r>
              <a:rPr lang="en-GB" sz="1800">
                <a:solidFill>
                  <a:srgbClr val="45818E"/>
                </a:solidFill>
                <a:highlight>
                  <a:srgbClr val="FFFFFF"/>
                </a:highlight>
              </a:rPr>
              <a:t>ensures you only have the most recent files and important documents, so when you need to, you can find them with ease.</a:t>
            </a:r>
            <a:endParaRPr sz="1800">
              <a:solidFill>
                <a:srgbClr val="45818E"/>
              </a:solidFill>
              <a:highlight>
                <a:srgbClr val="FFFFFF"/>
              </a:highlight>
            </a:endParaRPr>
          </a:p>
          <a:p>
            <a:pPr marL="0" lvl="0" indent="0" algn="just" rtl="0">
              <a:spcBef>
                <a:spcPts val="0"/>
              </a:spcBef>
              <a:spcAft>
                <a:spcPts val="0"/>
              </a:spcAft>
              <a:buNone/>
            </a:pPr>
            <a:endParaRPr sz="1800">
              <a:solidFill>
                <a:srgbClr val="45818E"/>
              </a:solidFill>
              <a:highlight>
                <a:srgbClr val="FFFFFF"/>
              </a:highlight>
            </a:endParaRPr>
          </a:p>
          <a:p>
            <a:pPr marL="0" lvl="0" indent="0" algn="just" rtl="0">
              <a:spcBef>
                <a:spcPts val="0"/>
              </a:spcBef>
              <a:spcAft>
                <a:spcPts val="0"/>
              </a:spcAft>
              <a:buNone/>
            </a:pPr>
            <a:r>
              <a:rPr lang="en-GB" sz="1800">
                <a:solidFill>
                  <a:srgbClr val="45818E"/>
                </a:solidFill>
                <a:highlight>
                  <a:srgbClr val="FFFFFF"/>
                </a:highlight>
              </a:rPr>
              <a:t>If data is incorrect, outcomes are unreliable, even though they may look correct. There is no one absolute way to prescribe the exact steps in the data cleaning process because the process will vary from dataset to dataset.</a:t>
            </a:r>
            <a:endParaRPr sz="1800">
              <a:solidFill>
                <a:srgbClr val="45818E"/>
              </a:solidFill>
              <a:highlight>
                <a:srgbClr val="FFFFFF"/>
              </a:highlight>
            </a:endParaRPr>
          </a:p>
          <a:p>
            <a:pPr marL="0" lvl="0" indent="0" algn="just" rtl="0">
              <a:spcBef>
                <a:spcPts val="0"/>
              </a:spcBef>
              <a:spcAft>
                <a:spcPts val="0"/>
              </a:spcAft>
              <a:buNone/>
            </a:pPr>
            <a:endParaRPr sz="1800">
              <a:solidFill>
                <a:srgbClr val="45818E"/>
              </a:solidFill>
              <a:highlight>
                <a:srgbClr val="FFFFFF"/>
              </a:highlight>
            </a:endParaRPr>
          </a:p>
          <a:p>
            <a:pPr marL="0" lvl="0" indent="0" algn="just" rtl="0">
              <a:spcBef>
                <a:spcPts val="0"/>
              </a:spcBef>
              <a:spcAft>
                <a:spcPts val="0"/>
              </a:spcAft>
              <a:buNone/>
            </a:pPr>
            <a:r>
              <a:rPr lang="en-GB" sz="1800">
                <a:solidFill>
                  <a:srgbClr val="45818E"/>
                </a:solidFill>
                <a:highlight>
                  <a:srgbClr val="FFFFFF"/>
                </a:highlight>
              </a:rPr>
              <a:t>It includes removing the rows which have absurd or same values. Filtering column values like replacing the null values.</a:t>
            </a:r>
            <a:endParaRPr sz="1800">
              <a:solidFill>
                <a:srgbClr val="45818E"/>
              </a:solidFill>
              <a:highlight>
                <a:srgbClr val="FFFFFF"/>
              </a:highlight>
            </a:endParaRPr>
          </a:p>
          <a:p>
            <a:pPr marL="0" lvl="0" indent="0" algn="just" rtl="0">
              <a:spcBef>
                <a:spcPts val="0"/>
              </a:spcBef>
              <a:spcAft>
                <a:spcPts val="0"/>
              </a:spcAft>
              <a:buNone/>
            </a:pPr>
            <a:r>
              <a:rPr lang="en-GB" sz="1800">
                <a:solidFill>
                  <a:srgbClr val="45818E"/>
                </a:solidFill>
                <a:highlight>
                  <a:srgbClr val="FFFFFF"/>
                </a:highlight>
              </a:rPr>
              <a:t> </a:t>
            </a:r>
            <a:endParaRPr sz="1800">
              <a:solidFill>
                <a:srgbClr val="45818E"/>
              </a:solidFill>
              <a:highlight>
                <a:srgbClr val="FFFFFF"/>
              </a:highlight>
            </a:endParaRPr>
          </a:p>
        </p:txBody>
      </p:sp>
      <p:pic>
        <p:nvPicPr>
          <p:cNvPr id="104" name="Google Shape;104;p20"/>
          <p:cNvPicPr preferRelativeResize="0"/>
          <p:nvPr/>
        </p:nvPicPr>
        <p:blipFill>
          <a:blip r:embed="rId3">
            <a:alphaModFix/>
          </a:blip>
          <a:stretch>
            <a:fillRect/>
          </a:stretch>
        </p:blipFill>
        <p:spPr>
          <a:xfrm>
            <a:off x="2575475" y="188025"/>
            <a:ext cx="739499" cy="60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08"/>
        <p:cNvGrpSpPr/>
        <p:nvPr/>
      </p:nvGrpSpPr>
      <p:grpSpPr>
        <a:xfrm>
          <a:off x="0" y="0"/>
          <a:ext cx="0" cy="0"/>
          <a:chOff x="0" y="0"/>
          <a:chExt cx="0" cy="0"/>
        </a:xfrm>
      </p:grpSpPr>
      <p:sp>
        <p:nvSpPr>
          <p:cNvPr id="109" name="Google Shape;109;p21"/>
          <p:cNvSpPr txBox="1">
            <a:spLocks noGrp="1"/>
          </p:cNvSpPr>
          <p:nvPr>
            <p:ph type="ctrTitle"/>
          </p:nvPr>
        </p:nvSpPr>
        <p:spPr>
          <a:xfrm>
            <a:off x="0" y="0"/>
            <a:ext cx="9144000" cy="514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b="1"/>
              <a:t>Exploratory Data Analysis (EDA)</a:t>
            </a:r>
            <a:endParaRPr sz="2800" b="1"/>
          </a:p>
          <a:p>
            <a:pPr marL="0" lvl="0" indent="0" algn="ctr" rtl="0">
              <a:spcBef>
                <a:spcPts val="0"/>
              </a:spcBef>
              <a:spcAft>
                <a:spcPts val="0"/>
              </a:spcAft>
              <a:buNone/>
            </a:pPr>
            <a:endParaRPr sz="1800" b="1">
              <a:solidFill>
                <a:srgbClr val="45818E"/>
              </a:solidFill>
            </a:endParaRPr>
          </a:p>
          <a:p>
            <a:pPr marL="0" lvl="0" indent="0" algn="just" rtl="0">
              <a:spcBef>
                <a:spcPts val="0"/>
              </a:spcBef>
              <a:spcAft>
                <a:spcPts val="0"/>
              </a:spcAft>
              <a:buNone/>
            </a:pPr>
            <a:r>
              <a:rPr lang="en-GB" sz="1800" b="1">
                <a:solidFill>
                  <a:srgbClr val="45818E"/>
                </a:solidFill>
                <a:highlight>
                  <a:srgbClr val="FFFFFF"/>
                </a:highlight>
              </a:rPr>
              <a:t>Exploratory Data Analysis (EDA) </a:t>
            </a:r>
            <a:r>
              <a:rPr lang="en-GB" sz="1800">
                <a:solidFill>
                  <a:srgbClr val="45818E"/>
                </a:solidFill>
                <a:highlight>
                  <a:srgbClr val="FFFFFF"/>
                </a:highlight>
              </a:rPr>
              <a:t>is an approach to analyze the data using visual techniques. It is used to discover trends, patterns, or to check assumptions with the help of statistical summary and graphical representations.</a:t>
            </a:r>
            <a:endParaRPr sz="1800">
              <a:solidFill>
                <a:srgbClr val="45818E"/>
              </a:solidFill>
              <a:highlight>
                <a:srgbClr val="FFFFFF"/>
              </a:highlight>
            </a:endParaRPr>
          </a:p>
          <a:p>
            <a:pPr marL="0" lvl="0" indent="0" algn="just" rtl="0">
              <a:spcBef>
                <a:spcPts val="0"/>
              </a:spcBef>
              <a:spcAft>
                <a:spcPts val="0"/>
              </a:spcAft>
              <a:buNone/>
            </a:pPr>
            <a:endParaRPr sz="1800">
              <a:solidFill>
                <a:srgbClr val="45818E"/>
              </a:solidFill>
              <a:highlight>
                <a:srgbClr val="FFFFFF"/>
              </a:highlight>
            </a:endParaRPr>
          </a:p>
          <a:p>
            <a:pPr marL="0" lvl="0" indent="0" algn="just" rtl="0">
              <a:spcBef>
                <a:spcPts val="0"/>
              </a:spcBef>
              <a:spcAft>
                <a:spcPts val="0"/>
              </a:spcAft>
              <a:buNone/>
            </a:pPr>
            <a:r>
              <a:rPr lang="en-GB" sz="1800">
                <a:solidFill>
                  <a:srgbClr val="45818E"/>
                </a:solidFill>
                <a:highlight>
                  <a:srgbClr val="FFFFFF"/>
                </a:highlight>
              </a:rPr>
              <a:t>We have worked on two data sets here:</a:t>
            </a:r>
            <a:endParaRPr sz="1800">
              <a:solidFill>
                <a:srgbClr val="45818E"/>
              </a:solidFill>
              <a:highlight>
                <a:srgbClr val="FFFFFF"/>
              </a:highlight>
            </a:endParaRPr>
          </a:p>
          <a:p>
            <a:pPr marL="457200" lvl="0" indent="0" algn="just" rtl="0">
              <a:spcBef>
                <a:spcPts val="0"/>
              </a:spcBef>
              <a:spcAft>
                <a:spcPts val="0"/>
              </a:spcAft>
              <a:buNone/>
            </a:pPr>
            <a:r>
              <a:rPr lang="en-GB" sz="1800">
                <a:solidFill>
                  <a:srgbClr val="45818E"/>
                </a:solidFill>
                <a:highlight>
                  <a:srgbClr val="FFFFFF"/>
                </a:highlight>
              </a:rPr>
              <a:t>1. Play Store Data</a:t>
            </a:r>
            <a:endParaRPr sz="1800">
              <a:solidFill>
                <a:srgbClr val="45818E"/>
              </a:solidFill>
              <a:highlight>
                <a:srgbClr val="FFFFFF"/>
              </a:highlight>
            </a:endParaRPr>
          </a:p>
          <a:p>
            <a:pPr marL="457200" lvl="0" indent="0" algn="just" rtl="0">
              <a:spcBef>
                <a:spcPts val="0"/>
              </a:spcBef>
              <a:spcAft>
                <a:spcPts val="0"/>
              </a:spcAft>
              <a:buNone/>
            </a:pPr>
            <a:r>
              <a:rPr lang="en-GB" sz="1800">
                <a:solidFill>
                  <a:srgbClr val="45818E"/>
                </a:solidFill>
                <a:highlight>
                  <a:srgbClr val="FFFFFF"/>
                </a:highlight>
              </a:rPr>
              <a:t>2. User Reviews </a:t>
            </a:r>
            <a:endParaRPr sz="1800">
              <a:solidFill>
                <a:srgbClr val="45818E"/>
              </a:solidFill>
              <a:highlight>
                <a:srgbClr val="FFFFFF"/>
              </a:highlight>
            </a:endParaRPr>
          </a:p>
          <a:p>
            <a:pPr marL="457200" lvl="0" indent="0" algn="just" rtl="0">
              <a:spcBef>
                <a:spcPts val="0"/>
              </a:spcBef>
              <a:spcAft>
                <a:spcPts val="0"/>
              </a:spcAft>
              <a:buNone/>
            </a:pPr>
            <a:endParaRPr sz="1800">
              <a:solidFill>
                <a:srgbClr val="45818E"/>
              </a:solidFill>
              <a:highlight>
                <a:srgbClr val="FFFFFF"/>
              </a:highlight>
            </a:endParaRPr>
          </a:p>
          <a:p>
            <a:pPr marL="457200" lvl="0" indent="0" algn="just" rtl="0">
              <a:spcBef>
                <a:spcPts val="0"/>
              </a:spcBef>
              <a:spcAft>
                <a:spcPts val="0"/>
              </a:spcAft>
              <a:buNone/>
            </a:pPr>
            <a:endParaRPr sz="1800">
              <a:solidFill>
                <a:srgbClr val="45818E"/>
              </a:solidFill>
              <a:highlight>
                <a:srgbClr val="FFFFFF"/>
              </a:highlight>
            </a:endParaRPr>
          </a:p>
          <a:p>
            <a:pPr marL="457200" lvl="0" indent="0" algn="ctr" rtl="0">
              <a:spcBef>
                <a:spcPts val="0"/>
              </a:spcBef>
              <a:spcAft>
                <a:spcPts val="0"/>
              </a:spcAft>
              <a:buNone/>
            </a:pPr>
            <a:endParaRPr sz="1800">
              <a:solidFill>
                <a:srgbClr val="45818E"/>
              </a:solidFill>
              <a:highlight>
                <a:srgbClr val="FFFFFF"/>
              </a:highlight>
            </a:endParaRPr>
          </a:p>
          <a:p>
            <a:pPr marL="457200" lvl="0" indent="0" algn="ctr" rtl="0">
              <a:spcBef>
                <a:spcPts val="0"/>
              </a:spcBef>
              <a:spcAft>
                <a:spcPts val="0"/>
              </a:spcAft>
              <a:buNone/>
            </a:pPr>
            <a:endParaRPr sz="1800">
              <a:solidFill>
                <a:srgbClr val="45818E"/>
              </a:solidFill>
              <a:highlight>
                <a:srgbClr val="FFFFFF"/>
              </a:highlight>
            </a:endParaRPr>
          </a:p>
          <a:p>
            <a:pPr marL="457200" lvl="0" indent="0" algn="ctr" rtl="0">
              <a:spcBef>
                <a:spcPts val="0"/>
              </a:spcBef>
              <a:spcAft>
                <a:spcPts val="0"/>
              </a:spcAft>
              <a:buNone/>
            </a:pPr>
            <a:endParaRPr sz="1800">
              <a:solidFill>
                <a:srgbClr val="45818E"/>
              </a:solidFill>
              <a:highlight>
                <a:srgbClr val="FFFFFF"/>
              </a:highlight>
            </a:endParaRPr>
          </a:p>
          <a:p>
            <a:pPr marL="457200" lvl="0" indent="0" algn="ctr" rtl="0">
              <a:spcBef>
                <a:spcPts val="0"/>
              </a:spcBef>
              <a:spcAft>
                <a:spcPts val="0"/>
              </a:spcAft>
              <a:buNone/>
            </a:pPr>
            <a:r>
              <a:rPr lang="en-GB" sz="1800">
                <a:solidFill>
                  <a:srgbClr val="45818E"/>
                </a:solidFill>
                <a:highlight>
                  <a:srgbClr val="FFFFFF"/>
                </a:highlight>
              </a:rPr>
              <a:t> </a:t>
            </a:r>
            <a:endParaRPr sz="1800" b="1">
              <a:solidFill>
                <a:srgbClr val="45818E"/>
              </a:solidFill>
            </a:endParaRPr>
          </a:p>
        </p:txBody>
      </p:sp>
      <p:sp>
        <p:nvSpPr>
          <p:cNvPr id="110" name="Google Shape;110;p21"/>
          <p:cNvSpPr txBox="1">
            <a:spLocks noGrp="1"/>
          </p:cNvSpPr>
          <p:nvPr>
            <p:ph type="subTitle" idx="1"/>
          </p:nvPr>
        </p:nvSpPr>
        <p:spPr>
          <a:xfrm>
            <a:off x="150550" y="5210650"/>
            <a:ext cx="8520600" cy="20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1" name="Google Shape;111;p21"/>
          <p:cNvPicPr preferRelativeResize="0"/>
          <p:nvPr/>
        </p:nvPicPr>
        <p:blipFill>
          <a:blip r:embed="rId3">
            <a:alphaModFix/>
          </a:blip>
          <a:stretch>
            <a:fillRect/>
          </a:stretch>
        </p:blipFill>
        <p:spPr>
          <a:xfrm>
            <a:off x="945800" y="663450"/>
            <a:ext cx="739499" cy="604324"/>
          </a:xfrm>
          <a:prstGeom prst="rect">
            <a:avLst/>
          </a:prstGeom>
          <a:noFill/>
          <a:ln>
            <a:noFill/>
          </a:ln>
        </p:spPr>
      </p:pic>
      <p:pic>
        <p:nvPicPr>
          <p:cNvPr id="112" name="Google Shape;112;p21"/>
          <p:cNvPicPr preferRelativeResize="0"/>
          <p:nvPr/>
        </p:nvPicPr>
        <p:blipFill>
          <a:blip r:embed="rId4">
            <a:alphaModFix/>
          </a:blip>
          <a:stretch>
            <a:fillRect/>
          </a:stretch>
        </p:blipFill>
        <p:spPr>
          <a:xfrm>
            <a:off x="4351175" y="2457600"/>
            <a:ext cx="4473549" cy="26859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1396</Words>
  <Application>Microsoft Office PowerPoint</Application>
  <PresentationFormat>On-screen Show (16:9)</PresentationFormat>
  <Paragraphs>133</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Montserrat</vt:lpstr>
      <vt:lpstr>Simple Light</vt:lpstr>
      <vt:lpstr>           Capstone Project Play Store App Review Analysis  By Vashu Garg(Lead), Palak Bindal, Somya Jain,  Deepika Gupta and Jyoti SIngh </vt:lpstr>
      <vt:lpstr>     </vt:lpstr>
      <vt:lpstr>PowerPoint Presentation</vt:lpstr>
      <vt:lpstr>PowerPoint Presentation</vt:lpstr>
      <vt:lpstr> Google Play store Dataset  The dataset consists of Google play store applications. This data set is for Web scratched information of 10841 Play Store applications to analyze the market of android. Here it is a downloaded dataset which a user can use to examine the Android market of different use of classifications music, camera etc.   With the assistance of this, client can predict see whether any given application will get lower or higher rating level. This dataset can be moreover used for future references for the proposal of any application. Additionally, the disconnected dataset is picked so as to choose the estimate exactly as online data gets revived all around a great part of the time. With the assistance of this dataset I will examine various qualities like rating, free or paid and after that will likewise do forecast of various traits like surveys, rating etc. </vt:lpstr>
      <vt:lpstr>PowerPoint Presentation</vt:lpstr>
      <vt:lpstr>Python  Most of the info scientist use python due to the good built-in library functions and therefore the decent community. Python now has 70,000 libraries. Python is simplest programing language to select up compared to other language. That’s the most reason data scientists use python for data processing   Specifically, for data scientist the foremost popular data inbuilt open source library is named panda. We can use various graphs, plot, scatterplot, heat maps, graphs, 3-dimensional data python built-in library comes very helpful. This helps in data visualization and in understanding the data way more better.    </vt:lpstr>
      <vt:lpstr>Data Cleaning  Data cleaning is the process of fixing or removing incorrect, corrupted, incorrectly formatted, duplicate, or incomplete data within a dataset. When combining multiple data sources, there are many opportunities for data to be duplicated or mislabeled. Data Cleaning is a very important step and ensures you only have the most recent files and important documents, so when you need to, you can find them with ease.  If data is incorrect, outcomes are unreliable, even though they may look correct. There is no one absolute way to prescribe the exact steps in the data cleaning process because the process will vary from dataset to dataset.  It includes removing the rows which have absurd or same values. Filtering column values like replacing the null values.  </vt:lpstr>
      <vt:lpstr>Exploratory Data Analysis (EDA)  Exploratory Data Analysis (EDA) is an approach to analyze the data using visual techniques. It is used to discover trends, patterns, or to check assumptions with the help of statistical summary and graphical representations.  We have worked on two data sets here: 1. Play Store Data 2. User Reviews        </vt:lpstr>
      <vt:lpstr>PowerPoint Presentation</vt:lpstr>
      <vt:lpstr>Max Installs in each Category           </vt:lpstr>
      <vt:lpstr>  Pie-chart of Category wise applications available            </vt:lpstr>
      <vt:lpstr>Correlation Matrix/Heatmap among Price, Rating, Install and Reviews   </vt:lpstr>
      <vt:lpstr>Correlation b/w Sentiment Polarity and Subjectivity  for positive sentiments</vt:lpstr>
      <vt:lpstr>Year wise updates of the Applications</vt:lpstr>
      <vt:lpstr>PowerPoint Presentation</vt:lpstr>
      <vt:lpstr>PowerPoint Presentation</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By Vashu Garg(Lead), Palak Bindal, Soumya Jain,  Deepika Gupta and Jyoti SIngh</dc:title>
  <dc:creator>pc</dc:creator>
  <cp:lastModifiedBy>somya.jain211999@gmail.com</cp:lastModifiedBy>
  <cp:revision>2</cp:revision>
  <dcterms:modified xsi:type="dcterms:W3CDTF">2022-10-07T17:33:08Z</dcterms:modified>
</cp:coreProperties>
</file>