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f6fKJPvEREJBznsskKl0p22KD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8FC643-AD8E-4110-8849-6AB8A53D287C}">
  <a:tblStyle styleId="{DF8FC643-AD8E-4110-8849-6AB8A53D287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0" Type="http://customschemas.google.com/relationships/presentationmetadata" Target="metadata"/><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mya.jain211999@gmail.com" userId="8e76b0b050c925bb" providerId="LiveId" clId="{AF153BBB-53E6-4F5E-9607-4460F407F27B}"/>
    <pc:docChg chg="modShowInfo">
      <pc:chgData name="somya.jain211999@gmail.com" userId="8e76b0b050c925bb" providerId="LiveId" clId="{AF153BBB-53E6-4F5E-9607-4460F407F27B}" dt="2023-05-17T12:10:30.485" v="0" actId="2744"/>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30"/>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0"/>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2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2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20"/>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54"/>
        <p:cNvGrpSpPr/>
        <p:nvPr/>
      </p:nvGrpSpPr>
      <p:grpSpPr>
        <a:xfrm>
          <a:off x="0" y="0"/>
          <a:ext cx="0" cy="0"/>
          <a:chOff x="0" y="0"/>
          <a:chExt cx="0" cy="0"/>
        </a:xfrm>
      </p:grpSpPr>
      <p:sp>
        <p:nvSpPr>
          <p:cNvPr id="55" name="Google Shape;55;p1"/>
          <p:cNvSpPr txBox="1"/>
          <p:nvPr/>
        </p:nvSpPr>
        <p:spPr>
          <a:xfrm>
            <a:off x="206385" y="313151"/>
            <a:ext cx="8330103" cy="270840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100"/>
              <a:buFont typeface="Arial"/>
              <a:buNone/>
            </a:pPr>
            <a:r>
              <a:rPr lang="en-GB" sz="4100" b="1" i="0" u="none" strike="noStrike" cap="none">
                <a:solidFill>
                  <a:schemeClr val="dk1"/>
                </a:solidFill>
                <a:latin typeface="Arial"/>
                <a:ea typeface="Arial"/>
                <a:cs typeface="Arial"/>
                <a:sym typeface="Arial"/>
              </a:rPr>
              <a:t>         Capstone Project – 4</a:t>
            </a:r>
            <a:endParaRPr/>
          </a:p>
          <a:p>
            <a:pPr marL="0" marR="0" lvl="0" indent="0" algn="l" rtl="0">
              <a:lnSpc>
                <a:spcPct val="100000"/>
              </a:lnSpc>
              <a:spcBef>
                <a:spcPts val="0"/>
              </a:spcBef>
              <a:spcAft>
                <a:spcPts val="0"/>
              </a:spcAft>
              <a:buClr>
                <a:srgbClr val="000000"/>
              </a:buClr>
              <a:buSzPts val="4100"/>
              <a:buFont typeface="Arial"/>
              <a:buNone/>
            </a:pPr>
            <a:endParaRPr sz="41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100"/>
              <a:buFont typeface="Arial"/>
              <a:buNone/>
            </a:pPr>
            <a:r>
              <a:rPr lang="en-GB" sz="4100" b="1" i="0" u="none" strike="noStrike" cap="none">
                <a:solidFill>
                  <a:schemeClr val="dk1"/>
                </a:solidFill>
                <a:latin typeface="Arial"/>
                <a:ea typeface="Arial"/>
                <a:cs typeface="Arial"/>
                <a:sym typeface="Arial"/>
              </a:rPr>
              <a:t> </a:t>
            </a:r>
            <a:r>
              <a:rPr lang="en-GB" sz="4100" b="1" i="0" u="none" strike="noStrike" cap="none">
                <a:solidFill>
                  <a:schemeClr val="accent2"/>
                </a:solidFill>
                <a:latin typeface="Arial"/>
                <a:ea typeface="Arial"/>
                <a:cs typeface="Arial"/>
                <a:sym typeface="Arial"/>
              </a:rPr>
              <a:t>NETFLIX Movies and TV Shows </a:t>
            </a:r>
            <a:endParaRPr/>
          </a:p>
          <a:p>
            <a:pPr marL="0" marR="0" lvl="0" indent="0" algn="l" rtl="0">
              <a:lnSpc>
                <a:spcPct val="100000"/>
              </a:lnSpc>
              <a:spcBef>
                <a:spcPts val="0"/>
              </a:spcBef>
              <a:spcAft>
                <a:spcPts val="0"/>
              </a:spcAft>
              <a:buClr>
                <a:srgbClr val="000000"/>
              </a:buClr>
              <a:buSzPts val="4100"/>
              <a:buFont typeface="Arial"/>
              <a:buNone/>
            </a:pPr>
            <a:r>
              <a:rPr lang="en-GB" sz="4100" b="1" i="0" u="none" strike="noStrike" cap="none">
                <a:solidFill>
                  <a:schemeClr val="accent2"/>
                </a:solidFill>
                <a:latin typeface="Arial"/>
                <a:ea typeface="Arial"/>
                <a:cs typeface="Arial"/>
                <a:sym typeface="Arial"/>
              </a:rPr>
              <a:t>                Clustering </a:t>
            </a:r>
            <a:endParaRPr/>
          </a:p>
        </p:txBody>
      </p:sp>
      <p:sp>
        <p:nvSpPr>
          <p:cNvPr id="56" name="Google Shape;56;p1"/>
          <p:cNvSpPr txBox="1"/>
          <p:nvPr/>
        </p:nvSpPr>
        <p:spPr>
          <a:xfrm>
            <a:off x="80375" y="3355350"/>
            <a:ext cx="27426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GB" sz="2100" b="1" i="0" u="none" strike="noStrike" cap="none" dirty="0">
                <a:solidFill>
                  <a:schemeClr val="accent2"/>
                </a:solidFill>
                <a:latin typeface="Arial"/>
                <a:ea typeface="Arial"/>
                <a:cs typeface="Arial"/>
                <a:sym typeface="Arial"/>
              </a:rPr>
              <a:t>Submitted By:</a:t>
            </a:r>
            <a:endParaRPr sz="2100" b="1" i="0" u="none" strike="noStrike" cap="none" dirty="0">
              <a:solidFill>
                <a:schemeClr val="accen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r>
              <a:rPr lang="en-GB" sz="2100" b="1" dirty="0">
                <a:solidFill>
                  <a:schemeClr val="accent2"/>
                </a:solidFill>
              </a:rPr>
              <a:t>Somya Jain</a:t>
            </a:r>
            <a:endParaRPr sz="2100" b="1" i="0" u="none" strike="noStrike" cap="none" dirty="0">
              <a:solidFill>
                <a:schemeClr val="accent2"/>
              </a:solidFill>
              <a:latin typeface="Arial"/>
              <a:ea typeface="Arial"/>
              <a:cs typeface="Arial"/>
              <a:sym typeface="Arial"/>
            </a:endParaRPr>
          </a:p>
        </p:txBody>
      </p:sp>
      <p:pic>
        <p:nvPicPr>
          <p:cNvPr id="57" name="Google Shape;57;p1" descr=" "/>
          <p:cNvPicPr preferRelativeResize="0"/>
          <p:nvPr/>
        </p:nvPicPr>
        <p:blipFill rotWithShape="1">
          <a:blip r:embed="rId3">
            <a:alphaModFix/>
          </a:blip>
          <a:srcRect/>
          <a:stretch/>
        </p:blipFill>
        <p:spPr>
          <a:xfrm>
            <a:off x="4315216" y="3021554"/>
            <a:ext cx="4444609" cy="21219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0"/>
          <p:cNvSpPr txBox="1">
            <a:spLocks noGrp="1"/>
          </p:cNvSpPr>
          <p:nvPr>
            <p:ph type="ctrTitle"/>
          </p:nvPr>
        </p:nvSpPr>
        <p:spPr>
          <a:xfrm>
            <a:off x="130875" y="-334026"/>
            <a:ext cx="8520600" cy="185593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400"/>
              <a:t>Movies and TV Shows releases year</a:t>
            </a:r>
            <a:endParaRPr sz="4400"/>
          </a:p>
        </p:txBody>
      </p:sp>
      <p:sp>
        <p:nvSpPr>
          <p:cNvPr id="151" name="Google Shape;151;p10"/>
          <p:cNvSpPr txBox="1"/>
          <p:nvPr/>
        </p:nvSpPr>
        <p:spPr>
          <a:xfrm>
            <a:off x="528450" y="2162150"/>
            <a:ext cx="3594300" cy="1261854"/>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Most of the show release in the year of 2018</a:t>
            </a:r>
            <a:endParaRPr/>
          </a:p>
          <a:p>
            <a:pPr marL="457200" marR="0" lvl="0" indent="-2286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After 2014 there are growth in the amount of content added</a:t>
            </a:r>
            <a:endParaRPr sz="1400" b="0" i="0" u="none" strike="noStrike" cap="none">
              <a:solidFill>
                <a:srgbClr val="000000"/>
              </a:solidFill>
              <a:latin typeface="Arial"/>
              <a:ea typeface="Arial"/>
              <a:cs typeface="Arial"/>
              <a:sym typeface="Arial"/>
            </a:endParaRPr>
          </a:p>
        </p:txBody>
      </p:sp>
      <p:pic>
        <p:nvPicPr>
          <p:cNvPr id="152" name="Google Shape;152;p10"/>
          <p:cNvPicPr preferRelativeResize="0"/>
          <p:nvPr/>
        </p:nvPicPr>
        <p:blipFill rotWithShape="1">
          <a:blip r:embed="rId3">
            <a:alphaModFix/>
          </a:blip>
          <a:srcRect/>
          <a:stretch/>
        </p:blipFill>
        <p:spPr>
          <a:xfrm>
            <a:off x="4717810" y="1640910"/>
            <a:ext cx="4148038" cy="304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ctrTitle"/>
          </p:nvPr>
        </p:nvSpPr>
        <p:spPr>
          <a:xfrm>
            <a:off x="311700" y="391800"/>
            <a:ext cx="8520600" cy="692375"/>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3100"/>
              <a:t>Top 10 Genre of Movies/TV Show on NETFLIX</a:t>
            </a:r>
            <a:endParaRPr sz="3100"/>
          </a:p>
        </p:txBody>
      </p:sp>
      <p:sp>
        <p:nvSpPr>
          <p:cNvPr id="158" name="Google Shape;158;p11"/>
          <p:cNvSpPr txBox="1"/>
          <p:nvPr/>
        </p:nvSpPr>
        <p:spPr>
          <a:xfrm>
            <a:off x="548371" y="2501425"/>
            <a:ext cx="3000000" cy="2832220"/>
          </a:xfrm>
          <a:prstGeom prst="rect">
            <a:avLst/>
          </a:prstGeom>
          <a:noFill/>
          <a:ln>
            <a:noFill/>
          </a:ln>
        </p:spPr>
        <p:txBody>
          <a:bodyPr spcFirstLastPara="1" wrap="square" lIns="91425" tIns="91425" rIns="91425" bIns="91425" anchor="t" anchorCtr="0">
            <a:spAutoFit/>
          </a:bodyPr>
          <a:lstStyle/>
          <a:p>
            <a:pPr marL="457200" marR="0" lvl="0" indent="-320675" algn="l" rtl="0">
              <a:lnSpc>
                <a:spcPct val="135714"/>
              </a:lnSpc>
              <a:spcBef>
                <a:spcPts val="0"/>
              </a:spcBef>
              <a:spcAft>
                <a:spcPts val="0"/>
              </a:spcAft>
              <a:buClr>
                <a:srgbClr val="000000"/>
              </a:buClr>
              <a:buSzPts val="1450"/>
              <a:buFont typeface="Arial"/>
              <a:buChar char="●"/>
            </a:pPr>
            <a:r>
              <a:rPr lang="en-GB" sz="1450" b="0" i="0" u="none" strike="noStrike" cap="none">
                <a:solidFill>
                  <a:srgbClr val="000000"/>
                </a:solidFill>
                <a:highlight>
                  <a:schemeClr val="dk2"/>
                </a:highlight>
                <a:latin typeface="Arial"/>
                <a:ea typeface="Arial"/>
                <a:cs typeface="Arial"/>
                <a:sym typeface="Arial"/>
              </a:rPr>
              <a:t>The chart show that most of the show Genre related to Documentaries and Stand-Up Comedy.</a:t>
            </a:r>
            <a:endParaRPr/>
          </a:p>
          <a:p>
            <a:pPr marL="457200" marR="0" lvl="0" indent="-320675" algn="l" rtl="0">
              <a:lnSpc>
                <a:spcPct val="135714"/>
              </a:lnSpc>
              <a:spcBef>
                <a:spcPts val="0"/>
              </a:spcBef>
              <a:spcAft>
                <a:spcPts val="0"/>
              </a:spcAft>
              <a:buClr>
                <a:srgbClr val="000000"/>
              </a:buClr>
              <a:buSzPts val="1450"/>
              <a:buFont typeface="Arial"/>
              <a:buChar char="●"/>
            </a:pPr>
            <a:r>
              <a:rPr lang="en-GB" sz="1450" b="0" i="0" u="none" strike="noStrike" cap="none">
                <a:solidFill>
                  <a:srgbClr val="000000"/>
                </a:solidFill>
                <a:highlight>
                  <a:schemeClr val="dk2"/>
                </a:highlight>
                <a:latin typeface="Arial"/>
                <a:ea typeface="Arial"/>
                <a:cs typeface="Arial"/>
                <a:sym typeface="Arial"/>
              </a:rPr>
              <a:t>After that Dramas and International Movies</a:t>
            </a:r>
            <a:endParaRPr/>
          </a:p>
          <a:p>
            <a:pPr marL="457200" marR="0" lvl="0" indent="-228600" algn="l" rtl="0">
              <a:lnSpc>
                <a:spcPct val="135714"/>
              </a:lnSpc>
              <a:spcBef>
                <a:spcPts val="0"/>
              </a:spcBef>
              <a:spcAft>
                <a:spcPts val="0"/>
              </a:spcAft>
              <a:buClr>
                <a:srgbClr val="000000"/>
              </a:buClr>
              <a:buSzPts val="1450"/>
              <a:buFont typeface="Arial"/>
              <a:buNone/>
            </a:pPr>
            <a:endParaRPr sz="1450" b="0" i="0" u="none" strike="noStrike" cap="none">
              <a:solidFill>
                <a:srgbClr val="000000"/>
              </a:solidFill>
              <a:highlight>
                <a:schemeClr val="dk2"/>
              </a:highlight>
              <a:latin typeface="Arial"/>
              <a:ea typeface="Arial"/>
              <a:cs typeface="Arial"/>
              <a:sym typeface="Arial"/>
            </a:endParaRPr>
          </a:p>
          <a:p>
            <a:pPr marL="457200" marR="0" lvl="0" indent="-228600" algn="l" rtl="0">
              <a:lnSpc>
                <a:spcPct val="135714"/>
              </a:lnSpc>
              <a:spcBef>
                <a:spcPts val="0"/>
              </a:spcBef>
              <a:spcAft>
                <a:spcPts val="0"/>
              </a:spcAft>
              <a:buClr>
                <a:srgbClr val="000000"/>
              </a:buClr>
              <a:buSzPts val="1450"/>
              <a:buFont typeface="Arial"/>
              <a:buNone/>
            </a:pPr>
            <a:endParaRPr sz="1450" b="0" i="0" u="none" strike="noStrike" cap="none">
              <a:solidFill>
                <a:srgbClr val="000000"/>
              </a:solidFill>
              <a:highlight>
                <a:schemeClr val="dk2"/>
              </a:highlight>
              <a:latin typeface="Arial"/>
              <a:ea typeface="Arial"/>
              <a:cs typeface="Arial"/>
              <a:sym typeface="Arial"/>
            </a:endParaRPr>
          </a:p>
          <a:p>
            <a:pPr marL="0" marR="0" lvl="0" indent="0" algn="l" rtl="0">
              <a:lnSpc>
                <a:spcPct val="135714"/>
              </a:lnSpc>
              <a:spcBef>
                <a:spcPts val="0"/>
              </a:spcBef>
              <a:spcAft>
                <a:spcPts val="0"/>
              </a:spcAft>
              <a:buClr>
                <a:srgbClr val="000000"/>
              </a:buClr>
              <a:buSzPts val="1050"/>
              <a:buFont typeface="Arial"/>
              <a:buNone/>
            </a:pPr>
            <a:endParaRPr sz="1050" b="0" i="0" u="none" strike="noStrike" cap="none">
              <a:solidFill>
                <a:srgbClr val="D4D4D4"/>
              </a:solidFill>
              <a:highlight>
                <a:srgbClr val="1E1E1E"/>
              </a:highlight>
              <a:latin typeface="Courier New"/>
              <a:ea typeface="Courier New"/>
              <a:cs typeface="Courier New"/>
              <a:sym typeface="Courier New"/>
            </a:endParaRPr>
          </a:p>
        </p:txBody>
      </p:sp>
      <p:sp>
        <p:nvSpPr>
          <p:cNvPr id="159" name="Google Shape;159;p11"/>
          <p:cNvSpPr txBox="1"/>
          <p:nvPr/>
        </p:nvSpPr>
        <p:spPr>
          <a:xfrm>
            <a:off x="1918775" y="472150"/>
            <a:ext cx="80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 name="Google Shape;160;p11"/>
          <p:cNvPicPr preferRelativeResize="0"/>
          <p:nvPr/>
        </p:nvPicPr>
        <p:blipFill rotWithShape="1">
          <a:blip r:embed="rId3">
            <a:alphaModFix/>
          </a:blip>
          <a:srcRect/>
          <a:stretch/>
        </p:blipFill>
        <p:spPr>
          <a:xfrm>
            <a:off x="4252586" y="1183710"/>
            <a:ext cx="4828784" cy="39597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2"/>
          <p:cNvSpPr txBox="1">
            <a:spLocks noGrp="1"/>
          </p:cNvSpPr>
          <p:nvPr>
            <p:ph type="ctrTitle"/>
          </p:nvPr>
        </p:nvSpPr>
        <p:spPr>
          <a:xfrm>
            <a:off x="181125" y="156575"/>
            <a:ext cx="8520600" cy="12299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3400"/>
              <a:t>Top 20 actor with most number of Movies/Shows on Netflix</a:t>
            </a:r>
            <a:endParaRPr sz="3400"/>
          </a:p>
        </p:txBody>
      </p:sp>
      <p:sp>
        <p:nvSpPr>
          <p:cNvPr id="166" name="Google Shape;166;p12"/>
          <p:cNvSpPr txBox="1">
            <a:spLocks noGrp="1"/>
          </p:cNvSpPr>
          <p:nvPr>
            <p:ph type="subTitle" idx="1"/>
          </p:nvPr>
        </p:nvSpPr>
        <p:spPr>
          <a:xfrm>
            <a:off x="311700" y="4121063"/>
            <a:ext cx="8520600" cy="7515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1400" i="0">
                <a:solidFill>
                  <a:srgbClr val="212121"/>
                </a:solidFill>
                <a:latin typeface="Roboto"/>
                <a:ea typeface="Roboto"/>
                <a:cs typeface="Roboto"/>
                <a:sym typeface="Roboto"/>
              </a:rPr>
              <a:t>Anupam Kher, Takahiro Sakurai, Shah Rukh Khan, Om Puri, Boman Irani are among the top 5 actors worked on shows/movies on Netflix</a:t>
            </a:r>
            <a:r>
              <a:rPr lang="en-GB" b="0" i="0">
                <a:solidFill>
                  <a:srgbClr val="212121"/>
                </a:solidFill>
                <a:latin typeface="Roboto"/>
                <a:ea typeface="Roboto"/>
                <a:cs typeface="Roboto"/>
                <a:sym typeface="Roboto"/>
              </a:rPr>
              <a:t>.</a:t>
            </a:r>
            <a:endParaRPr/>
          </a:p>
        </p:txBody>
      </p:sp>
      <p:pic>
        <p:nvPicPr>
          <p:cNvPr id="167" name="Google Shape;167;p12"/>
          <p:cNvPicPr preferRelativeResize="0"/>
          <p:nvPr/>
        </p:nvPicPr>
        <p:blipFill rotWithShape="1">
          <a:blip r:embed="rId3">
            <a:alphaModFix/>
          </a:blip>
          <a:srcRect/>
          <a:stretch/>
        </p:blipFill>
        <p:spPr>
          <a:xfrm>
            <a:off x="0" y="1386500"/>
            <a:ext cx="9144000" cy="28034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ctrTitle"/>
          </p:nvPr>
        </p:nvSpPr>
        <p:spPr>
          <a:xfrm>
            <a:off x="311700" y="164176"/>
            <a:ext cx="8520600" cy="80864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3400"/>
              <a:t>Which Country has most number of content</a:t>
            </a:r>
            <a:endParaRPr/>
          </a:p>
        </p:txBody>
      </p:sp>
      <p:sp>
        <p:nvSpPr>
          <p:cNvPr id="173" name="Google Shape;173;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
        <p:nvSpPr>
          <p:cNvPr id="174" name="Google Shape;174;p13"/>
          <p:cNvSpPr txBox="1"/>
          <p:nvPr/>
        </p:nvSpPr>
        <p:spPr>
          <a:xfrm>
            <a:off x="0" y="4256466"/>
            <a:ext cx="8700221" cy="488117"/>
          </a:xfrm>
          <a:prstGeom prst="rect">
            <a:avLst/>
          </a:prstGeom>
          <a:noFill/>
          <a:ln>
            <a:noFill/>
          </a:ln>
        </p:spPr>
        <p:txBody>
          <a:bodyPr spcFirstLastPara="1" wrap="square" lIns="91425" tIns="91425" rIns="91425" bIns="91425" anchor="t" anchorCtr="0">
            <a:spAutoFit/>
          </a:bodyPr>
          <a:lstStyle/>
          <a:p>
            <a:pPr marL="457200" marR="0" lvl="0" indent="-320675" algn="l" rtl="0">
              <a:lnSpc>
                <a:spcPct val="135714"/>
              </a:lnSpc>
              <a:spcBef>
                <a:spcPts val="0"/>
              </a:spcBef>
              <a:spcAft>
                <a:spcPts val="0"/>
              </a:spcAft>
              <a:buClr>
                <a:srgbClr val="000000"/>
              </a:buClr>
              <a:buSzPts val="1450"/>
              <a:buFont typeface="Arial"/>
              <a:buChar char="●"/>
            </a:pPr>
            <a:r>
              <a:rPr lang="en-GB" sz="1450" b="0" i="0" u="none" strike="noStrike" cap="none">
                <a:solidFill>
                  <a:srgbClr val="000000"/>
                </a:solidFill>
                <a:highlight>
                  <a:srgbClr val="FFFFFF"/>
                </a:highlight>
                <a:latin typeface="Arial"/>
                <a:ea typeface="Arial"/>
                <a:cs typeface="Arial"/>
                <a:sym typeface="Arial"/>
              </a:rPr>
              <a:t>US and India has the most number of content after that United Kingdom</a:t>
            </a:r>
            <a:endParaRPr sz="1450" b="0" i="0" u="none" strike="noStrike" cap="none">
              <a:solidFill>
                <a:srgbClr val="000000"/>
              </a:solidFill>
              <a:highlight>
                <a:srgbClr val="FFFFFF"/>
              </a:highlight>
              <a:latin typeface="Arial"/>
              <a:ea typeface="Arial"/>
              <a:cs typeface="Arial"/>
              <a:sym typeface="Arial"/>
            </a:endParaRPr>
          </a:p>
        </p:txBody>
      </p:sp>
      <p:sp>
        <p:nvSpPr>
          <p:cNvPr id="175" name="Google Shape;175;p13"/>
          <p:cNvSpPr txBox="1"/>
          <p:nvPr/>
        </p:nvSpPr>
        <p:spPr>
          <a:xfrm>
            <a:off x="1597300" y="572625"/>
            <a:ext cx="1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6" name="Google Shape;176;p13"/>
          <p:cNvPicPr preferRelativeResize="0"/>
          <p:nvPr/>
        </p:nvPicPr>
        <p:blipFill rotWithShape="1">
          <a:blip r:embed="rId3">
            <a:alphaModFix/>
          </a:blip>
          <a:srcRect/>
          <a:stretch/>
        </p:blipFill>
        <p:spPr>
          <a:xfrm>
            <a:off x="0" y="972825"/>
            <a:ext cx="9144000" cy="28274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p:nvPr>
        </p:nvSpPr>
        <p:spPr>
          <a:xfrm>
            <a:off x="311700" y="214875"/>
            <a:ext cx="8520600" cy="1446500"/>
          </a:xfrm>
          <a:prstGeom prst="rect">
            <a:avLst/>
          </a:prstGeom>
          <a:noFill/>
          <a:ln>
            <a:noFill/>
          </a:ln>
        </p:spPr>
        <p:txBody>
          <a:bodyPr spcFirstLastPara="1" wrap="square" lIns="91425" tIns="91425" rIns="91425" bIns="91425" anchor="b" anchorCtr="0">
            <a:noAutofit/>
          </a:bodyPr>
          <a:lstStyle/>
          <a:p>
            <a:pPr marL="0" lvl="0" indent="0" algn="l" rtl="0">
              <a:lnSpc>
                <a:spcPct val="135714"/>
              </a:lnSpc>
              <a:spcBef>
                <a:spcPts val="0"/>
              </a:spcBef>
              <a:spcAft>
                <a:spcPts val="0"/>
              </a:spcAft>
              <a:buSzPts val="5200"/>
              <a:buNone/>
            </a:pPr>
            <a:r>
              <a:rPr lang="en-GB" sz="2800" b="1">
                <a:solidFill>
                  <a:schemeClr val="lt1"/>
                </a:solidFill>
                <a:highlight>
                  <a:srgbClr val="FFFBFB"/>
                </a:highlight>
                <a:latin typeface="Courier New"/>
                <a:ea typeface="Courier New"/>
                <a:cs typeface="Courier New"/>
                <a:sym typeface="Courier New"/>
              </a:rPr>
              <a:t>    Content added over the year</a:t>
            </a:r>
            <a:endParaRPr sz="2800" b="1">
              <a:solidFill>
                <a:schemeClr val="lt1"/>
              </a:solidFill>
              <a:highlight>
                <a:srgbClr val="FFFBFB"/>
              </a:highlight>
              <a:latin typeface="Courier New"/>
              <a:ea typeface="Courier New"/>
              <a:cs typeface="Courier New"/>
              <a:sym typeface="Courier New"/>
            </a:endParaRPr>
          </a:p>
          <a:p>
            <a:pPr marL="0" lvl="0" indent="0" algn="ctr" rtl="0">
              <a:lnSpc>
                <a:spcPct val="100000"/>
              </a:lnSpc>
              <a:spcBef>
                <a:spcPts val="0"/>
              </a:spcBef>
              <a:spcAft>
                <a:spcPts val="0"/>
              </a:spcAft>
              <a:buSzPts val="5200"/>
              <a:buNone/>
            </a:pPr>
            <a:endParaRPr b="1">
              <a:solidFill>
                <a:srgbClr val="FF0000"/>
              </a:solidFill>
              <a:highlight>
                <a:srgbClr val="FFFBFB"/>
              </a:highlight>
            </a:endParaRPr>
          </a:p>
        </p:txBody>
      </p:sp>
      <p:sp>
        <p:nvSpPr>
          <p:cNvPr id="182" name="Google Shape;182;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
        <p:nvSpPr>
          <p:cNvPr id="183" name="Google Shape;183;p14"/>
          <p:cNvSpPr txBox="1"/>
          <p:nvPr/>
        </p:nvSpPr>
        <p:spPr>
          <a:xfrm>
            <a:off x="683125" y="2200050"/>
            <a:ext cx="3000000" cy="1534429"/>
          </a:xfrm>
          <a:prstGeom prst="rect">
            <a:avLst/>
          </a:prstGeom>
          <a:noFill/>
          <a:ln>
            <a:noFill/>
          </a:ln>
        </p:spPr>
        <p:txBody>
          <a:bodyPr spcFirstLastPara="1" wrap="square" lIns="91425" tIns="91425" rIns="91425" bIns="91425" anchor="t" anchorCtr="0">
            <a:spAutoFit/>
          </a:bodyPr>
          <a:lstStyle/>
          <a:p>
            <a:pPr marL="457200" marR="0" lvl="0" indent="-314325" algn="l" rtl="0">
              <a:lnSpc>
                <a:spcPct val="135714"/>
              </a:lnSpc>
              <a:spcBef>
                <a:spcPts val="0"/>
              </a:spcBef>
              <a:spcAft>
                <a:spcPts val="0"/>
              </a:spcAft>
              <a:buClr>
                <a:srgbClr val="000000"/>
              </a:buClr>
              <a:buSzPts val="1350"/>
              <a:buFont typeface="Arial"/>
              <a:buChar char="●"/>
            </a:pPr>
            <a:r>
              <a:rPr lang="en-GB" sz="1350" b="0" i="0" u="none" strike="noStrike" cap="none">
                <a:solidFill>
                  <a:srgbClr val="000000"/>
                </a:solidFill>
                <a:highlight>
                  <a:srgbClr val="FFFFFF"/>
                </a:highlight>
                <a:latin typeface="Arial"/>
                <a:ea typeface="Arial"/>
                <a:cs typeface="Arial"/>
                <a:sym typeface="Arial"/>
              </a:rPr>
              <a:t>Plot shos that people tend to rent bikes when the temperature is between -5 to 25 degrees.</a:t>
            </a:r>
            <a:endParaRPr sz="1350" b="0" i="0" u="none" strike="noStrike" cap="none">
              <a:solidFill>
                <a:srgbClr val="000000"/>
              </a:solidFill>
              <a:highlight>
                <a:srgbClr val="FFFFFF"/>
              </a:highlight>
              <a:latin typeface="Arial"/>
              <a:ea typeface="Arial"/>
              <a:cs typeface="Arial"/>
              <a:sym typeface="Arial"/>
            </a:endParaRPr>
          </a:p>
          <a:p>
            <a:pPr marL="0" marR="0" lvl="0" indent="0" algn="l" rtl="0">
              <a:lnSpc>
                <a:spcPct val="135714"/>
              </a:lnSpc>
              <a:spcBef>
                <a:spcPts val="0"/>
              </a:spcBef>
              <a:spcAft>
                <a:spcPts val="0"/>
              </a:spcAft>
              <a:buClr>
                <a:srgbClr val="000000"/>
              </a:buClr>
              <a:buSzPts val="1050"/>
              <a:buFont typeface="Arial"/>
              <a:buNone/>
            </a:pPr>
            <a:endParaRPr sz="1050" b="0" i="0" u="none" strike="noStrike" cap="none">
              <a:solidFill>
                <a:srgbClr val="D4D4D4"/>
              </a:solidFill>
              <a:highlight>
                <a:srgbClr val="1E1E1E"/>
              </a:highlight>
              <a:latin typeface="Courier New"/>
              <a:ea typeface="Courier New"/>
              <a:cs typeface="Courier New"/>
              <a:sym typeface="Courier New"/>
            </a:endParaRPr>
          </a:p>
        </p:txBody>
      </p:sp>
      <p:sp>
        <p:nvSpPr>
          <p:cNvPr id="184" name="Google Shape;184;p14"/>
          <p:cNvSpPr txBox="1"/>
          <p:nvPr/>
        </p:nvSpPr>
        <p:spPr>
          <a:xfrm>
            <a:off x="1235650" y="271250"/>
            <a:ext cx="210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5" name="Google Shape;185;p14"/>
          <p:cNvPicPr preferRelativeResize="0"/>
          <p:nvPr/>
        </p:nvPicPr>
        <p:blipFill rotWithShape="1">
          <a:blip r:embed="rId3">
            <a:alphaModFix/>
          </a:blip>
          <a:srcRect/>
          <a:stretch/>
        </p:blipFill>
        <p:spPr>
          <a:xfrm>
            <a:off x="252441" y="1062507"/>
            <a:ext cx="8639117" cy="466314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txBox="1">
            <a:spLocks noGrp="1"/>
          </p:cNvSpPr>
          <p:nvPr>
            <p:ph type="ctrTitle"/>
          </p:nvPr>
        </p:nvSpPr>
        <p:spPr>
          <a:xfrm>
            <a:off x="150950" y="312600"/>
            <a:ext cx="8520600" cy="702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3900" b="1"/>
              <a:t>Fitting various model</a:t>
            </a:r>
            <a:endParaRPr sz="3900" b="1"/>
          </a:p>
        </p:txBody>
      </p:sp>
      <p:sp>
        <p:nvSpPr>
          <p:cNvPr id="191" name="Google Shape;191;p15"/>
          <p:cNvSpPr txBox="1">
            <a:spLocks noGrp="1"/>
          </p:cNvSpPr>
          <p:nvPr>
            <p:ph type="subTitle" idx="1"/>
          </p:nvPr>
        </p:nvSpPr>
        <p:spPr>
          <a:xfrm rot="10800000" flipH="1">
            <a:off x="311700" y="5097780"/>
            <a:ext cx="8520600" cy="4571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
        <p:nvSpPr>
          <p:cNvPr id="192" name="Google Shape;192;p15"/>
          <p:cNvSpPr txBox="1"/>
          <p:nvPr/>
        </p:nvSpPr>
        <p:spPr>
          <a:xfrm>
            <a:off x="771800" y="1305950"/>
            <a:ext cx="3104100" cy="249296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00000"/>
              </a:buClr>
              <a:buSzPts val="2000"/>
              <a:buFont typeface="Arial"/>
              <a:buChar char="●"/>
            </a:pPr>
            <a:r>
              <a:rPr lang="en-GB" sz="1700" b="0" i="0" u="none" strike="noStrike" cap="none">
                <a:solidFill>
                  <a:srgbClr val="000000"/>
                </a:solidFill>
                <a:latin typeface="Arial"/>
                <a:ea typeface="Arial"/>
                <a:cs typeface="Arial"/>
                <a:sym typeface="Arial"/>
              </a:rPr>
              <a:t>Silhouette Score(KMeans)</a:t>
            </a:r>
            <a:endParaRPr/>
          </a:p>
          <a:p>
            <a:pPr marL="457200" marR="0" lvl="0" indent="-355600" algn="l" rtl="0">
              <a:lnSpc>
                <a:spcPct val="100000"/>
              </a:lnSpc>
              <a:spcBef>
                <a:spcPts val="0"/>
              </a:spcBef>
              <a:spcAft>
                <a:spcPts val="0"/>
              </a:spcAft>
              <a:buClr>
                <a:srgbClr val="000000"/>
              </a:buClr>
              <a:buSzPts val="2000"/>
              <a:buFont typeface="Arial"/>
              <a:buChar char="●"/>
            </a:pPr>
            <a:r>
              <a:rPr lang="en-GB" sz="1700" b="0" i="0" u="none" strike="noStrike" cap="none">
                <a:solidFill>
                  <a:srgbClr val="000000"/>
                </a:solidFill>
                <a:latin typeface="Arial"/>
                <a:ea typeface="Arial"/>
                <a:cs typeface="Arial"/>
                <a:sym typeface="Arial"/>
              </a:rPr>
              <a:t> Elbow Method(Kmeans)</a:t>
            </a:r>
            <a:endParaRPr/>
          </a:p>
          <a:p>
            <a:pPr marL="457200" marR="0" lvl="0" indent="-355600" algn="l" rtl="0">
              <a:lnSpc>
                <a:spcPct val="100000"/>
              </a:lnSpc>
              <a:spcBef>
                <a:spcPts val="0"/>
              </a:spcBef>
              <a:spcAft>
                <a:spcPts val="0"/>
              </a:spcAft>
              <a:buClr>
                <a:srgbClr val="000000"/>
              </a:buClr>
              <a:buSzPts val="2000"/>
              <a:buFont typeface="Arial"/>
              <a:buChar char="●"/>
            </a:pPr>
            <a:r>
              <a:rPr lang="en-GB" sz="1700" b="0" i="0" u="none" strike="noStrike" cap="none">
                <a:solidFill>
                  <a:srgbClr val="000000"/>
                </a:solidFill>
                <a:latin typeface="Arial"/>
                <a:ea typeface="Arial"/>
                <a:cs typeface="Arial"/>
                <a:sym typeface="Arial"/>
              </a:rPr>
              <a:t>DBSCAN</a:t>
            </a:r>
            <a:endParaRPr/>
          </a:p>
          <a:p>
            <a:pPr marL="457200" marR="0" lvl="0" indent="-355600" algn="l" rtl="0">
              <a:lnSpc>
                <a:spcPct val="100000"/>
              </a:lnSpc>
              <a:spcBef>
                <a:spcPts val="0"/>
              </a:spcBef>
              <a:spcAft>
                <a:spcPts val="0"/>
              </a:spcAft>
              <a:buClr>
                <a:srgbClr val="000000"/>
              </a:buClr>
              <a:buSzPts val="2000"/>
              <a:buFont typeface="Arial"/>
              <a:buChar char="●"/>
            </a:pPr>
            <a:r>
              <a:rPr lang="en-GB" sz="1700" b="0" i="0" u="none" strike="noStrike" cap="none">
                <a:solidFill>
                  <a:srgbClr val="000000"/>
                </a:solidFill>
                <a:latin typeface="Arial"/>
                <a:ea typeface="Arial"/>
                <a:cs typeface="Arial"/>
                <a:sym typeface="Arial"/>
              </a:rPr>
              <a:t>Hierarchical Clustering</a:t>
            </a:r>
            <a:endParaRPr/>
          </a:p>
          <a:p>
            <a:pPr marL="457200" marR="0" lvl="0" indent="-355600" algn="l" rtl="0">
              <a:lnSpc>
                <a:spcPct val="100000"/>
              </a:lnSpc>
              <a:spcBef>
                <a:spcPts val="0"/>
              </a:spcBef>
              <a:spcAft>
                <a:spcPts val="0"/>
              </a:spcAft>
              <a:buClr>
                <a:srgbClr val="000000"/>
              </a:buClr>
              <a:buSzPts val="2000"/>
              <a:buFont typeface="Arial"/>
              <a:buChar char="●"/>
            </a:pPr>
            <a:r>
              <a:rPr lang="en-GB" sz="1700" b="0" i="0" u="none" strike="noStrike" cap="none">
                <a:solidFill>
                  <a:srgbClr val="000000"/>
                </a:solidFill>
                <a:latin typeface="Arial"/>
                <a:ea typeface="Arial"/>
                <a:cs typeface="Arial"/>
                <a:sym typeface="Arial"/>
              </a:rPr>
              <a:t>Agglomerative Clustering</a:t>
            </a:r>
            <a:endParaRPr/>
          </a:p>
          <a:p>
            <a:pPr marL="457200" marR="0" lvl="0" indent="-355600" algn="l" rtl="0">
              <a:lnSpc>
                <a:spcPct val="100000"/>
              </a:lnSpc>
              <a:spcBef>
                <a:spcPts val="0"/>
              </a:spcBef>
              <a:spcAft>
                <a:spcPts val="0"/>
              </a:spcAft>
              <a:buClr>
                <a:srgbClr val="000000"/>
              </a:buClr>
              <a:buSzPts val="2000"/>
              <a:buFont typeface="Arial"/>
              <a:buChar char="●"/>
            </a:pPr>
            <a:r>
              <a:rPr lang="en-GB" sz="1700" b="0" i="0" u="none" strike="noStrike" cap="none">
                <a:solidFill>
                  <a:srgbClr val="000000"/>
                </a:solidFill>
                <a:latin typeface="Arial"/>
                <a:ea typeface="Arial"/>
                <a:cs typeface="Arial"/>
                <a:sym typeface="Arial"/>
              </a:rPr>
              <a:t>Principal Component Analysis</a:t>
            </a:r>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3" name="Google Shape;193;p15"/>
          <p:cNvPicPr preferRelativeResize="0"/>
          <p:nvPr/>
        </p:nvPicPr>
        <p:blipFill rotWithShape="1">
          <a:blip r:embed="rId3">
            <a:alphaModFix/>
          </a:blip>
          <a:srcRect/>
          <a:stretch/>
        </p:blipFill>
        <p:spPr>
          <a:xfrm>
            <a:off x="5860600" y="1305950"/>
            <a:ext cx="2511600" cy="290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6"/>
          <p:cNvSpPr txBox="1">
            <a:spLocks noGrp="1"/>
          </p:cNvSpPr>
          <p:nvPr>
            <p:ph type="ctrTitle"/>
          </p:nvPr>
        </p:nvSpPr>
        <p:spPr>
          <a:xfrm>
            <a:off x="2620600" y="647525"/>
            <a:ext cx="5012700" cy="693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4200" b="1"/>
              <a:t>Challenges Faced</a:t>
            </a:r>
            <a:endParaRPr sz="4200" b="1"/>
          </a:p>
        </p:txBody>
      </p:sp>
      <p:sp>
        <p:nvSpPr>
          <p:cNvPr id="199" name="Google Shape;19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t>● Comprehending the problem statement, and understanding the  </a:t>
            </a:r>
            <a:endParaRPr/>
          </a:p>
        </p:txBody>
      </p:sp>
      <p:sp>
        <p:nvSpPr>
          <p:cNvPr id="200" name="Google Shape;200;p16"/>
          <p:cNvSpPr txBox="1"/>
          <p:nvPr/>
        </p:nvSpPr>
        <p:spPr>
          <a:xfrm>
            <a:off x="228300" y="2400975"/>
            <a:ext cx="8694000" cy="201590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Arial"/>
                <a:ea typeface="Arial"/>
                <a:cs typeface="Arial"/>
                <a:sym typeface="Arial"/>
              </a:rPr>
              <a:t>● Comprehending the problem statement, and understanding the  business implications.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Arial"/>
                <a:ea typeface="Arial"/>
                <a:cs typeface="Arial"/>
                <a:sym typeface="Arial"/>
              </a:rPr>
              <a:t>● Feature engineering – deciding on which features to be dropped /  kept / transformed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Arial"/>
                <a:ea typeface="Arial"/>
                <a:cs typeface="Arial"/>
                <a:sym typeface="Arial"/>
              </a:rPr>
              <a:t>● Choosing the best visualization to show the trends among different features clearly in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Arial"/>
                <a:ea typeface="Arial"/>
                <a:cs typeface="Arial"/>
                <a:sym typeface="Arial"/>
              </a:rPr>
              <a:t>   the EDA phase</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Arial"/>
                <a:ea typeface="Arial"/>
                <a:cs typeface="Arial"/>
                <a:sym typeface="Arial"/>
              </a:rPr>
              <a:t>● Choosing the ML models to make Cluster for recommendation</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Arial"/>
                <a:ea typeface="Arial"/>
                <a:cs typeface="Arial"/>
                <a:sym typeface="Arial"/>
              </a:rPr>
              <a:t>● Choosing the best hyperparameters, which prevents overfitting</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p:txBody>
      </p:sp>
      <p:pic>
        <p:nvPicPr>
          <p:cNvPr id="201" name="Google Shape;201;p16"/>
          <p:cNvPicPr preferRelativeResize="0"/>
          <p:nvPr/>
        </p:nvPicPr>
        <p:blipFill rotWithShape="1">
          <a:blip r:embed="rId3">
            <a:alphaModFix/>
          </a:blip>
          <a:srcRect b="7148"/>
          <a:stretch/>
        </p:blipFill>
        <p:spPr>
          <a:xfrm>
            <a:off x="311700" y="109775"/>
            <a:ext cx="2400300" cy="176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7"/>
          <p:cNvSpPr txBox="1">
            <a:spLocks noGrp="1"/>
          </p:cNvSpPr>
          <p:nvPr>
            <p:ph type="subTitle" idx="1"/>
          </p:nvPr>
        </p:nvSpPr>
        <p:spPr>
          <a:xfrm>
            <a:off x="311700" y="1521912"/>
            <a:ext cx="8520600" cy="2104813"/>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2800"/>
              <a:buNone/>
            </a:pPr>
            <a:r>
              <a:rPr lang="en-GB" sz="1600" b="0" i="0">
                <a:solidFill>
                  <a:srgbClr val="212121"/>
                </a:solidFill>
                <a:latin typeface="Roboto"/>
                <a:ea typeface="Roboto"/>
                <a:cs typeface="Roboto"/>
                <a:sym typeface="Roboto"/>
              </a:rPr>
              <a:t>1.  The dataset contains 7787 rows and 12 columns, cast and director columns have a lot   of missing values so we dropped them and we have 10 features for the further analysis.</a:t>
            </a:r>
            <a:endParaRPr/>
          </a:p>
          <a:p>
            <a:pPr marL="114300" lvl="0" indent="0" algn="l" rtl="0">
              <a:lnSpc>
                <a:spcPct val="100000"/>
              </a:lnSpc>
              <a:spcBef>
                <a:spcPts val="0"/>
              </a:spcBef>
              <a:spcAft>
                <a:spcPts val="0"/>
              </a:spcAft>
              <a:buSzPts val="2800"/>
              <a:buNone/>
            </a:pPr>
            <a:r>
              <a:rPr lang="en-GB" sz="1600" b="0" i="0">
                <a:solidFill>
                  <a:srgbClr val="212121"/>
                </a:solidFill>
                <a:latin typeface="Roboto"/>
                <a:ea typeface="Roboto"/>
                <a:cs typeface="Roboto"/>
                <a:sym typeface="Roboto"/>
              </a:rPr>
              <a:t>2.  We have two types of content movies and TV shows.</a:t>
            </a:r>
            <a:endParaRPr/>
          </a:p>
          <a:p>
            <a:pPr marL="114300" lvl="0" indent="0" algn="l" rtl="0">
              <a:lnSpc>
                <a:spcPct val="100000"/>
              </a:lnSpc>
              <a:spcBef>
                <a:spcPts val="0"/>
              </a:spcBef>
              <a:spcAft>
                <a:spcPts val="0"/>
              </a:spcAft>
              <a:buSzPts val="2800"/>
              <a:buNone/>
            </a:pPr>
            <a:r>
              <a:rPr lang="en-GB" sz="1600">
                <a:solidFill>
                  <a:srgbClr val="212121"/>
                </a:solidFill>
                <a:latin typeface="Roboto"/>
                <a:ea typeface="Roboto"/>
                <a:cs typeface="Roboto"/>
                <a:sym typeface="Roboto"/>
              </a:rPr>
              <a:t>3.   </a:t>
            </a:r>
            <a:r>
              <a:rPr lang="en-GB" sz="1600" b="0" i="0">
                <a:solidFill>
                  <a:srgbClr val="212121"/>
                </a:solidFill>
                <a:latin typeface="Roboto"/>
                <a:ea typeface="Roboto"/>
                <a:cs typeface="Roboto"/>
                <a:sym typeface="Roboto"/>
              </a:rPr>
              <a:t>Netflix has 69% of its content as movies, so we can say that movies are clearly more popular on Netflix than TV shows.</a:t>
            </a:r>
            <a:endParaRPr/>
          </a:p>
          <a:p>
            <a:pPr marL="114300" lvl="0" indent="0" algn="l" rtl="0">
              <a:lnSpc>
                <a:spcPct val="100000"/>
              </a:lnSpc>
              <a:spcBef>
                <a:spcPts val="0"/>
              </a:spcBef>
              <a:spcAft>
                <a:spcPts val="0"/>
              </a:spcAft>
              <a:buSzPts val="2800"/>
              <a:buNone/>
            </a:pPr>
            <a:r>
              <a:rPr lang="en-GB" sz="1600" b="0" i="0">
                <a:solidFill>
                  <a:srgbClr val="212121"/>
                </a:solidFill>
                <a:latin typeface="Roboto"/>
                <a:ea typeface="Roboto"/>
                <a:cs typeface="Roboto"/>
                <a:sym typeface="Roboto"/>
              </a:rPr>
              <a:t>4.   For mature audience, there is much more movie content than TV shows. However, for the younger audience (under the age of 17),there are more TV shows than movies.</a:t>
            </a:r>
            <a:endParaRPr/>
          </a:p>
          <a:p>
            <a:pPr marL="114300" lvl="0" indent="0" algn="l" rtl="0">
              <a:lnSpc>
                <a:spcPct val="100000"/>
              </a:lnSpc>
              <a:spcBef>
                <a:spcPts val="0"/>
              </a:spcBef>
              <a:spcAft>
                <a:spcPts val="0"/>
              </a:spcAft>
              <a:buSzPts val="2800"/>
              <a:buNone/>
            </a:pPr>
            <a:r>
              <a:rPr lang="en-GB" sz="1600" b="0" i="0">
                <a:solidFill>
                  <a:srgbClr val="212121"/>
                </a:solidFill>
                <a:latin typeface="Roboto"/>
                <a:ea typeface="Roboto"/>
                <a:cs typeface="Roboto"/>
                <a:sym typeface="Roboto"/>
              </a:rPr>
              <a:t>5.   Netflix has started adding content since 2014,highest number of movies and tv shows added in the year 2019,there is consistent content addition to netflix across the year.</a:t>
            </a:r>
            <a:endParaRPr/>
          </a:p>
          <a:p>
            <a:pPr marL="114300" lvl="0" indent="0" algn="l" rtl="0">
              <a:lnSpc>
                <a:spcPct val="100000"/>
              </a:lnSpc>
              <a:spcBef>
                <a:spcPts val="0"/>
              </a:spcBef>
              <a:spcAft>
                <a:spcPts val="0"/>
              </a:spcAft>
              <a:buSzPts val="2800"/>
              <a:buNone/>
            </a:pPr>
            <a:r>
              <a:rPr lang="en-GB" sz="1600" b="0" i="0">
                <a:solidFill>
                  <a:srgbClr val="212121"/>
                </a:solidFill>
                <a:latin typeface="Roboto"/>
                <a:ea typeface="Roboto"/>
                <a:cs typeface="Roboto"/>
                <a:sym typeface="Roboto"/>
              </a:rPr>
              <a:t>6.   The average duration of a movie on netflix is 90 minutes.</a:t>
            </a:r>
            <a:endParaRPr/>
          </a:p>
          <a:p>
            <a:pPr marL="457200" lvl="0" indent="-342900" algn="l" rtl="0">
              <a:lnSpc>
                <a:spcPct val="100000"/>
              </a:lnSpc>
              <a:spcBef>
                <a:spcPts val="0"/>
              </a:spcBef>
              <a:spcAft>
                <a:spcPts val="0"/>
              </a:spcAft>
              <a:buSzPts val="2800"/>
              <a:buFont typeface="Arial"/>
              <a:buAutoNum type="arabicPeriod"/>
            </a:pPr>
            <a:r>
              <a:rPr lang="en-GB" sz="1600" b="0" i="0">
                <a:solidFill>
                  <a:srgbClr val="212121"/>
                </a:solidFill>
                <a:latin typeface="Roboto"/>
                <a:ea typeface="Roboto"/>
                <a:cs typeface="Roboto"/>
                <a:sym typeface="Roboto"/>
              </a:rPr>
              <a:t>With respect to available content,the United States is on the top.India is at second followed by the UK and Canada. China is not even close to the top.</a:t>
            </a:r>
            <a:endParaRPr/>
          </a:p>
          <a:p>
            <a:pPr marL="457200" lvl="0" indent="-165100" algn="l" rtl="0">
              <a:lnSpc>
                <a:spcPct val="100000"/>
              </a:lnSpc>
              <a:spcBef>
                <a:spcPts val="0"/>
              </a:spcBef>
              <a:spcAft>
                <a:spcPts val="0"/>
              </a:spcAft>
              <a:buSzPts val="2800"/>
              <a:buFont typeface="Arial"/>
              <a:buNone/>
            </a:pPr>
            <a:endParaRPr sz="1600">
              <a:solidFill>
                <a:srgbClr val="212121"/>
              </a:solidFill>
              <a:latin typeface="Roboto"/>
              <a:ea typeface="Roboto"/>
              <a:cs typeface="Roboto"/>
              <a:sym typeface="Roboto"/>
            </a:endParaRPr>
          </a:p>
          <a:p>
            <a:pPr marL="457200" lvl="0" indent="-165100" algn="l" rtl="0">
              <a:lnSpc>
                <a:spcPct val="100000"/>
              </a:lnSpc>
              <a:spcBef>
                <a:spcPts val="0"/>
              </a:spcBef>
              <a:spcAft>
                <a:spcPts val="0"/>
              </a:spcAft>
              <a:buSzPts val="2800"/>
              <a:buFont typeface="Arial"/>
              <a:buNone/>
            </a:pPr>
            <a:endParaRPr sz="1600" b="0" i="0">
              <a:solidFill>
                <a:srgbClr val="212121"/>
              </a:solidFill>
              <a:latin typeface="Roboto"/>
              <a:ea typeface="Roboto"/>
              <a:cs typeface="Roboto"/>
              <a:sym typeface="Roboto"/>
            </a:endParaRPr>
          </a:p>
          <a:p>
            <a:pPr marL="0" lvl="0" indent="0" algn="ctr" rtl="0">
              <a:lnSpc>
                <a:spcPct val="100000"/>
              </a:lnSpc>
              <a:spcBef>
                <a:spcPts val="0"/>
              </a:spcBef>
              <a:spcAft>
                <a:spcPts val="0"/>
              </a:spcAft>
              <a:buSzPts val="2800"/>
              <a:buNone/>
            </a:pPr>
            <a:endParaRPr/>
          </a:p>
        </p:txBody>
      </p:sp>
      <p:pic>
        <p:nvPicPr>
          <p:cNvPr id="207" name="Google Shape;207;p17"/>
          <p:cNvPicPr preferRelativeResize="0"/>
          <p:nvPr/>
        </p:nvPicPr>
        <p:blipFill rotWithShape="1">
          <a:blip r:embed="rId3">
            <a:alphaModFix/>
          </a:blip>
          <a:srcRect/>
          <a:stretch/>
        </p:blipFill>
        <p:spPr>
          <a:xfrm>
            <a:off x="2895675" y="120175"/>
            <a:ext cx="2857500" cy="123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Cont…</a:t>
            </a:r>
            <a:endParaRPr/>
          </a:p>
        </p:txBody>
      </p:sp>
      <p:sp>
        <p:nvSpPr>
          <p:cNvPr id="213" name="Google Shape;213;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GB" sz="1600">
                <a:solidFill>
                  <a:srgbClr val="212121"/>
                </a:solidFill>
                <a:latin typeface="Roboto"/>
                <a:ea typeface="Roboto"/>
                <a:cs typeface="Roboto"/>
                <a:sym typeface="Roboto"/>
              </a:rPr>
              <a:t>7. </a:t>
            </a:r>
            <a:r>
              <a:rPr lang="en-GB" sz="1800" b="0" i="0">
                <a:solidFill>
                  <a:srgbClr val="212121"/>
                </a:solidFill>
                <a:latin typeface="Roboto"/>
                <a:ea typeface="Roboto"/>
                <a:cs typeface="Roboto"/>
                <a:sym typeface="Roboto"/>
              </a:rPr>
              <a:t>In terms of genres, Dramas is on the top followed by Comedies and Documentaries.</a:t>
            </a:r>
            <a:endParaRPr/>
          </a:p>
          <a:p>
            <a:pPr marL="114300" lvl="0" indent="0" algn="l" rtl="0">
              <a:lnSpc>
                <a:spcPct val="115000"/>
              </a:lnSpc>
              <a:spcBef>
                <a:spcPts val="0"/>
              </a:spcBef>
              <a:spcAft>
                <a:spcPts val="0"/>
              </a:spcAft>
              <a:buSzPts val="1800"/>
              <a:buNone/>
            </a:pPr>
            <a:r>
              <a:rPr lang="en-GB" sz="1800" b="0" i="0">
                <a:solidFill>
                  <a:srgbClr val="212121"/>
                </a:solidFill>
                <a:latin typeface="Roboto"/>
                <a:ea typeface="Roboto"/>
                <a:cs typeface="Roboto"/>
                <a:sym typeface="Roboto"/>
              </a:rPr>
              <a:t>8. Number of movies added to netflix is higher than that of TV shows. In 2019,     netflix added 1497 movies and 656 TV shows. So there we cannot conclude that  netflix has switched focus from movies to TV shows.</a:t>
            </a:r>
            <a:endParaRPr/>
          </a:p>
          <a:p>
            <a:pPr marL="114300" lvl="0" indent="0" algn="l" rtl="0">
              <a:lnSpc>
                <a:spcPct val="115000"/>
              </a:lnSpc>
              <a:spcBef>
                <a:spcPts val="0"/>
              </a:spcBef>
              <a:spcAft>
                <a:spcPts val="0"/>
              </a:spcAft>
              <a:buSzPts val="1800"/>
              <a:buNone/>
            </a:pPr>
            <a:r>
              <a:rPr lang="en-GB" b="0" i="0">
                <a:solidFill>
                  <a:srgbClr val="212121"/>
                </a:solidFill>
                <a:latin typeface="Roboto"/>
                <a:ea typeface="Roboto"/>
                <a:cs typeface="Roboto"/>
                <a:sym typeface="Roboto"/>
              </a:rPr>
              <a:t>9. Principal component analysis was performed inorder to reduce the higher dimensionality which improved the silhouette coefficient to 0.34118.         Clusters are identified for each of the record in the dataset.</a:t>
            </a:r>
            <a:endParaRPr/>
          </a:p>
          <a:p>
            <a:pPr marL="114300" lvl="0" indent="0" algn="l" rtl="0">
              <a:lnSpc>
                <a:spcPct val="115000"/>
              </a:lnSpc>
              <a:spcBef>
                <a:spcPts val="0"/>
              </a:spcBef>
              <a:spcAft>
                <a:spcPts val="0"/>
              </a:spcAft>
              <a:buSzPts val="1800"/>
              <a:buNone/>
            </a:pPr>
            <a:r>
              <a:rPr lang="en-GB" b="0" i="0">
                <a:solidFill>
                  <a:srgbClr val="212121"/>
                </a:solidFill>
                <a:latin typeface="Roboto"/>
                <a:ea typeface="Roboto"/>
                <a:cs typeface="Roboto"/>
                <a:sym typeface="Roboto"/>
              </a:rPr>
              <a:t>10. Recommendation based on cosine similiarity is done.</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pic>
        <p:nvPicPr>
          <p:cNvPr id="219" name="Google Shape;219;p19"/>
          <p:cNvPicPr preferRelativeResize="0"/>
          <p:nvPr/>
        </p:nvPicPr>
        <p:blipFill rotWithShape="1">
          <a:blip r:embed="rId3">
            <a:alphaModFix/>
          </a:blip>
          <a:srcRect/>
          <a:stretch/>
        </p:blipFill>
        <p:spPr>
          <a:xfrm>
            <a:off x="152400" y="152400"/>
            <a:ext cx="8416750" cy="4834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1"/>
        <p:cNvGrpSpPr/>
        <p:nvPr/>
      </p:nvGrpSpPr>
      <p:grpSpPr>
        <a:xfrm>
          <a:off x="0" y="0"/>
          <a:ext cx="0" cy="0"/>
          <a:chOff x="0" y="0"/>
          <a:chExt cx="0" cy="0"/>
        </a:xfrm>
      </p:grpSpPr>
      <p:sp>
        <p:nvSpPr>
          <p:cNvPr id="62" name="Google Shape;62;p2"/>
          <p:cNvSpPr txBox="1">
            <a:spLocks noGrp="1"/>
          </p:cNvSpPr>
          <p:nvPr>
            <p:ph type="ctrTitle"/>
          </p:nvPr>
        </p:nvSpPr>
        <p:spPr>
          <a:xfrm>
            <a:off x="311700" y="67150"/>
            <a:ext cx="8520600" cy="4942200"/>
          </a:xfrm>
          <a:prstGeom prst="rect">
            <a:avLst/>
          </a:prstGeom>
          <a:noFill/>
          <a:ln>
            <a:noFill/>
          </a:ln>
        </p:spPr>
        <p:txBody>
          <a:bodyPr spcFirstLastPara="1" wrap="square" lIns="91425" tIns="91425" rIns="91425" bIns="91425" anchor="b" anchorCtr="0">
            <a:noAutofit/>
          </a:bodyPr>
          <a:lstStyle/>
          <a:p>
            <a:pPr marL="457200" lvl="0" indent="0" algn="l" rtl="0">
              <a:lnSpc>
                <a:spcPct val="100000"/>
              </a:lnSpc>
              <a:spcBef>
                <a:spcPts val="0"/>
              </a:spcBef>
              <a:spcAft>
                <a:spcPts val="0"/>
              </a:spcAft>
              <a:buSzPts val="5200"/>
              <a:buNone/>
            </a:pPr>
            <a:endParaRPr sz="1600">
              <a:solidFill>
                <a:srgbClr val="0000FF"/>
              </a:solidFill>
            </a:endParaRPr>
          </a:p>
          <a:p>
            <a:pPr marL="0" lvl="0" indent="0" algn="ctr" rtl="0">
              <a:lnSpc>
                <a:spcPct val="100000"/>
              </a:lnSpc>
              <a:spcBef>
                <a:spcPts val="0"/>
              </a:spcBef>
              <a:spcAft>
                <a:spcPts val="0"/>
              </a:spcAft>
              <a:buSzPts val="5200"/>
              <a:buNone/>
            </a:pPr>
            <a:endParaRPr/>
          </a:p>
          <a:p>
            <a:pPr marL="0" lvl="0" indent="0" algn="ctr" rtl="0">
              <a:lnSpc>
                <a:spcPct val="100000"/>
              </a:lnSpc>
              <a:spcBef>
                <a:spcPts val="0"/>
              </a:spcBef>
              <a:spcAft>
                <a:spcPts val="0"/>
              </a:spcAft>
              <a:buSzPts val="5200"/>
              <a:buNone/>
            </a:pPr>
            <a:endParaRPr/>
          </a:p>
          <a:p>
            <a:pPr marL="0" lvl="0" indent="0" algn="ctr" rtl="0">
              <a:lnSpc>
                <a:spcPct val="100000"/>
              </a:lnSpc>
              <a:spcBef>
                <a:spcPts val="0"/>
              </a:spcBef>
              <a:spcAft>
                <a:spcPts val="0"/>
              </a:spcAft>
              <a:buSzPts val="5200"/>
              <a:buNone/>
            </a:pPr>
            <a:endParaRPr/>
          </a:p>
          <a:p>
            <a:pPr marL="0" lvl="0" indent="0" algn="ctr" rtl="0">
              <a:lnSpc>
                <a:spcPct val="100000"/>
              </a:lnSpc>
              <a:spcBef>
                <a:spcPts val="0"/>
              </a:spcBef>
              <a:spcAft>
                <a:spcPts val="0"/>
              </a:spcAft>
              <a:buSzPts val="5200"/>
              <a:buNone/>
            </a:pPr>
            <a:endParaRPr/>
          </a:p>
          <a:p>
            <a:pPr marL="0" lvl="0" indent="0" algn="ctr" rtl="0">
              <a:lnSpc>
                <a:spcPct val="100000"/>
              </a:lnSpc>
              <a:spcBef>
                <a:spcPts val="0"/>
              </a:spcBef>
              <a:spcAft>
                <a:spcPts val="0"/>
              </a:spcAft>
              <a:buSzPts val="5200"/>
              <a:buNone/>
            </a:pPr>
            <a:endParaRPr/>
          </a:p>
        </p:txBody>
      </p:sp>
      <p:sp>
        <p:nvSpPr>
          <p:cNvPr id="63" name="Google Shape;63;p2"/>
          <p:cNvSpPr txBox="1">
            <a:spLocks noGrp="1"/>
          </p:cNvSpPr>
          <p:nvPr>
            <p:ph type="subTitle" idx="1"/>
          </p:nvPr>
        </p:nvSpPr>
        <p:spPr>
          <a:xfrm>
            <a:off x="0" y="-122717"/>
            <a:ext cx="9144000" cy="5427017"/>
          </a:xfrm>
          <a:prstGeom prst="rect">
            <a:avLst/>
          </a:prstGeom>
          <a:solidFill>
            <a:srgbClr val="FFFBFB"/>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3000" b="1">
              <a:solidFill>
                <a:schemeClr val="dk1"/>
              </a:solidFill>
            </a:endParaRPr>
          </a:p>
          <a:p>
            <a:pPr marL="0" lvl="0" indent="0" algn="ctr" rtl="0">
              <a:lnSpc>
                <a:spcPct val="100000"/>
              </a:lnSpc>
              <a:spcBef>
                <a:spcPts val="0"/>
              </a:spcBef>
              <a:spcAft>
                <a:spcPts val="0"/>
              </a:spcAft>
              <a:buSzPts val="2800"/>
              <a:buNone/>
            </a:pPr>
            <a:r>
              <a:rPr lang="en-GB" sz="2500" b="1">
                <a:solidFill>
                  <a:schemeClr val="dk1"/>
                </a:solidFill>
              </a:rPr>
              <a:t>  </a:t>
            </a:r>
            <a:r>
              <a:rPr lang="en-GB" sz="2700" b="1">
                <a:solidFill>
                  <a:schemeClr val="dk1"/>
                </a:solidFill>
              </a:rPr>
              <a:t>  </a:t>
            </a:r>
            <a:r>
              <a:rPr lang="en-GB" sz="3200" b="1">
                <a:solidFill>
                  <a:schemeClr val="dk1"/>
                </a:solidFill>
              </a:rPr>
              <a:t>Problem Statement</a:t>
            </a:r>
            <a:endParaRPr sz="2700">
              <a:solidFill>
                <a:schemeClr val="dk1"/>
              </a:solidFill>
            </a:endParaRPr>
          </a:p>
          <a:p>
            <a:pPr marL="0" lvl="0" indent="0" algn="l" rtl="0">
              <a:lnSpc>
                <a:spcPct val="100000"/>
              </a:lnSpc>
              <a:spcBef>
                <a:spcPts val="0"/>
              </a:spcBef>
              <a:spcAft>
                <a:spcPts val="0"/>
              </a:spcAft>
              <a:buSzPts val="2800"/>
              <a:buNone/>
            </a:pPr>
            <a:endParaRPr sz="2500">
              <a:solidFill>
                <a:schemeClr val="dk1"/>
              </a:solidFill>
            </a:endParaRPr>
          </a:p>
          <a:p>
            <a:pPr marL="0" lvl="0" indent="0" algn="l" rtl="0">
              <a:lnSpc>
                <a:spcPct val="100000"/>
              </a:lnSpc>
              <a:spcBef>
                <a:spcPts val="0"/>
              </a:spcBef>
              <a:spcAft>
                <a:spcPts val="0"/>
              </a:spcAft>
              <a:buSzPts val="2800"/>
              <a:buNone/>
            </a:pPr>
            <a:endParaRPr sz="2500">
              <a:solidFill>
                <a:schemeClr val="dk1"/>
              </a:solidFill>
            </a:endParaRPr>
          </a:p>
          <a:p>
            <a:pPr marL="0" lvl="0" indent="0" algn="just" rtl="0">
              <a:lnSpc>
                <a:spcPct val="100000"/>
              </a:lnSpc>
              <a:spcBef>
                <a:spcPts val="0"/>
              </a:spcBef>
              <a:spcAft>
                <a:spcPts val="0"/>
              </a:spcAft>
              <a:buSzPts val="2800"/>
              <a:buNone/>
            </a:pPr>
            <a:r>
              <a:rPr lang="en-GB" sz="1600" b="1">
                <a:solidFill>
                  <a:srgbClr val="212121"/>
                </a:solidFill>
                <a:latin typeface="Roboto"/>
                <a:ea typeface="Roboto"/>
                <a:cs typeface="Roboto"/>
                <a:sym typeface="Roboto"/>
              </a:rPr>
              <a:t>          In2018 NETFLIX released </a:t>
            </a:r>
            <a:r>
              <a:rPr lang="en-GB" sz="1600" b="1" i="0">
                <a:solidFill>
                  <a:srgbClr val="212121"/>
                </a:solidFill>
                <a:latin typeface="Roboto"/>
                <a:ea typeface="Roboto"/>
                <a:cs typeface="Roboto"/>
                <a:sym typeface="Roboto"/>
              </a:rPr>
              <a:t>an interesting report which shows that the number of TV     </a:t>
            </a:r>
            <a:endParaRPr/>
          </a:p>
          <a:p>
            <a:pPr marL="0" lvl="0" indent="0" algn="just" rtl="0">
              <a:lnSpc>
                <a:spcPct val="100000"/>
              </a:lnSpc>
              <a:spcBef>
                <a:spcPts val="0"/>
              </a:spcBef>
              <a:spcAft>
                <a:spcPts val="0"/>
              </a:spcAft>
              <a:buSzPts val="2800"/>
              <a:buNone/>
            </a:pPr>
            <a:r>
              <a:rPr lang="en-GB" sz="1600" b="1">
                <a:solidFill>
                  <a:srgbClr val="212121"/>
                </a:solidFill>
                <a:latin typeface="Roboto"/>
                <a:ea typeface="Roboto"/>
                <a:cs typeface="Roboto"/>
                <a:sym typeface="Roboto"/>
              </a:rPr>
              <a:t>          </a:t>
            </a:r>
            <a:r>
              <a:rPr lang="en-GB" sz="1600" b="1" i="0">
                <a:solidFill>
                  <a:srgbClr val="212121"/>
                </a:solidFill>
                <a:latin typeface="Roboto"/>
                <a:ea typeface="Roboto"/>
                <a:cs typeface="Roboto"/>
                <a:sym typeface="Roboto"/>
              </a:rPr>
              <a:t>shows on  Netflix has nearly tripled since 2010. The streaming service’s number of </a:t>
            </a:r>
            <a:endParaRPr/>
          </a:p>
          <a:p>
            <a:pPr marL="0" lvl="0" indent="0" algn="just" rtl="0">
              <a:lnSpc>
                <a:spcPct val="100000"/>
              </a:lnSpc>
              <a:spcBef>
                <a:spcPts val="0"/>
              </a:spcBef>
              <a:spcAft>
                <a:spcPts val="0"/>
              </a:spcAft>
              <a:buSzPts val="2800"/>
              <a:buNone/>
            </a:pPr>
            <a:r>
              <a:rPr lang="en-GB" sz="1600" b="1">
                <a:solidFill>
                  <a:srgbClr val="212121"/>
                </a:solidFill>
                <a:latin typeface="Roboto"/>
                <a:ea typeface="Roboto"/>
                <a:cs typeface="Roboto"/>
                <a:sym typeface="Roboto"/>
              </a:rPr>
              <a:t>          </a:t>
            </a:r>
            <a:r>
              <a:rPr lang="en-GB" sz="1600" b="1" i="0">
                <a:solidFill>
                  <a:srgbClr val="212121"/>
                </a:solidFill>
                <a:latin typeface="Roboto"/>
                <a:ea typeface="Roboto"/>
                <a:cs typeface="Roboto"/>
                <a:sym typeface="Roboto"/>
              </a:rPr>
              <a:t>movies has decreased by more than 2,000 titles  since 2010, while its number of</a:t>
            </a:r>
            <a:endParaRPr/>
          </a:p>
          <a:p>
            <a:pPr marL="0" lvl="0" indent="0" algn="just" rtl="0">
              <a:lnSpc>
                <a:spcPct val="100000"/>
              </a:lnSpc>
              <a:spcBef>
                <a:spcPts val="0"/>
              </a:spcBef>
              <a:spcAft>
                <a:spcPts val="0"/>
              </a:spcAft>
              <a:buSzPts val="2800"/>
              <a:buNone/>
            </a:pPr>
            <a:r>
              <a:rPr lang="en-GB" sz="1600" b="1">
                <a:solidFill>
                  <a:srgbClr val="212121"/>
                </a:solidFill>
                <a:latin typeface="Roboto"/>
                <a:ea typeface="Roboto"/>
                <a:cs typeface="Roboto"/>
                <a:sym typeface="Roboto"/>
              </a:rPr>
              <a:t>         </a:t>
            </a:r>
            <a:r>
              <a:rPr lang="en-GB" sz="1600" b="1" i="0">
                <a:solidFill>
                  <a:srgbClr val="212121"/>
                </a:solidFill>
                <a:latin typeface="Roboto"/>
                <a:ea typeface="Roboto"/>
                <a:cs typeface="Roboto"/>
                <a:sym typeface="Roboto"/>
              </a:rPr>
              <a:t> TV shows  has nearly tripled. It will be  interestingly to explore what all other insights </a:t>
            </a:r>
            <a:endParaRPr/>
          </a:p>
          <a:p>
            <a:pPr marL="0" lvl="0" indent="0" algn="just" rtl="0">
              <a:lnSpc>
                <a:spcPct val="100000"/>
              </a:lnSpc>
              <a:spcBef>
                <a:spcPts val="0"/>
              </a:spcBef>
              <a:spcAft>
                <a:spcPts val="0"/>
              </a:spcAft>
              <a:buSzPts val="2800"/>
              <a:buNone/>
            </a:pPr>
            <a:r>
              <a:rPr lang="en-GB" sz="1600" b="1">
                <a:solidFill>
                  <a:srgbClr val="212121"/>
                </a:solidFill>
                <a:latin typeface="Roboto"/>
                <a:ea typeface="Roboto"/>
                <a:cs typeface="Roboto"/>
                <a:sym typeface="Roboto"/>
              </a:rPr>
              <a:t>          </a:t>
            </a:r>
            <a:r>
              <a:rPr lang="en-GB" sz="1600" b="1" i="0">
                <a:solidFill>
                  <a:srgbClr val="212121"/>
                </a:solidFill>
                <a:latin typeface="Roboto"/>
                <a:ea typeface="Roboto"/>
                <a:cs typeface="Roboto"/>
                <a:sym typeface="Roboto"/>
              </a:rPr>
              <a:t>can be obtained from the same dataset</a:t>
            </a:r>
            <a:r>
              <a:rPr lang="en-GB" sz="1400" b="1" i="0">
                <a:solidFill>
                  <a:srgbClr val="212121"/>
                </a:solidFill>
                <a:latin typeface="Roboto"/>
                <a:ea typeface="Roboto"/>
                <a:cs typeface="Roboto"/>
                <a:sym typeface="Roboto"/>
              </a:rPr>
              <a:t>.</a:t>
            </a:r>
            <a:endParaRPr sz="1400" b="1">
              <a:solidFill>
                <a:srgbClr val="1E1E1E"/>
              </a:solidFill>
            </a:endParaRPr>
          </a:p>
          <a:p>
            <a:pPr marL="133350" marR="38100" lvl="0" indent="0" algn="l" rtl="0">
              <a:lnSpc>
                <a:spcPct val="160000"/>
              </a:lnSpc>
              <a:spcBef>
                <a:spcPts val="600"/>
              </a:spcBef>
              <a:spcAft>
                <a:spcPts val="0"/>
              </a:spcAft>
              <a:buClr>
                <a:srgbClr val="1E1E1E"/>
              </a:buClr>
              <a:buSzPts val="1500"/>
              <a:buNone/>
            </a:pPr>
            <a:r>
              <a:rPr lang="en-GB" sz="1500" b="1">
                <a:solidFill>
                  <a:srgbClr val="1E1E1E"/>
                </a:solidFill>
                <a:latin typeface="Roboto"/>
                <a:ea typeface="Roboto"/>
                <a:cs typeface="Roboto"/>
                <a:sym typeface="Roboto"/>
              </a:rPr>
              <a:t>       Main Purpose of this project is to do EDA, NETFLIX’s recent year focus , understanding what</a:t>
            </a:r>
            <a:endParaRPr/>
          </a:p>
          <a:p>
            <a:pPr marL="133350" marR="38100" lvl="0" indent="0" algn="l" rtl="0">
              <a:lnSpc>
                <a:spcPct val="160000"/>
              </a:lnSpc>
              <a:spcBef>
                <a:spcPts val="600"/>
              </a:spcBef>
              <a:spcAft>
                <a:spcPts val="0"/>
              </a:spcAft>
              <a:buClr>
                <a:srgbClr val="1E1E1E"/>
              </a:buClr>
              <a:buSzPts val="1500"/>
              <a:buNone/>
            </a:pPr>
            <a:r>
              <a:rPr lang="en-GB" sz="1500" b="1">
                <a:solidFill>
                  <a:srgbClr val="1E1E1E"/>
                </a:solidFill>
                <a:latin typeface="Roboto"/>
                <a:ea typeface="Roboto"/>
                <a:cs typeface="Roboto"/>
                <a:sym typeface="Roboto"/>
              </a:rPr>
              <a:t>      type of content available on NETFLIX and Clustering similar content by using text based features.</a:t>
            </a:r>
            <a:endParaRPr/>
          </a:p>
          <a:p>
            <a:pPr marL="133350" marR="38100" lvl="0" indent="0" algn="l" rtl="0">
              <a:lnSpc>
                <a:spcPct val="160000"/>
              </a:lnSpc>
              <a:spcBef>
                <a:spcPts val="600"/>
              </a:spcBef>
              <a:spcAft>
                <a:spcPts val="0"/>
              </a:spcAft>
              <a:buClr>
                <a:srgbClr val="1E1E1E"/>
              </a:buClr>
              <a:buSzPts val="1500"/>
              <a:buNone/>
            </a:pPr>
            <a:endParaRPr sz="1500" b="1">
              <a:solidFill>
                <a:srgbClr val="1E1E1E"/>
              </a:solidFill>
              <a:latin typeface="Roboto"/>
              <a:ea typeface="Roboto"/>
              <a:cs typeface="Roboto"/>
              <a:sym typeface="Roboto"/>
            </a:endParaRPr>
          </a:p>
          <a:p>
            <a:pPr marL="133350" marR="38100" lvl="0" indent="0" algn="l" rtl="0">
              <a:lnSpc>
                <a:spcPct val="160000"/>
              </a:lnSpc>
              <a:spcBef>
                <a:spcPts val="600"/>
              </a:spcBef>
              <a:spcAft>
                <a:spcPts val="0"/>
              </a:spcAft>
              <a:buClr>
                <a:srgbClr val="1E1E1E"/>
              </a:buClr>
              <a:buSzPts val="1500"/>
              <a:buNone/>
            </a:pPr>
            <a:r>
              <a:rPr lang="en-GB" sz="1500" b="1">
                <a:solidFill>
                  <a:srgbClr val="1E1E1E"/>
                </a:solidFill>
                <a:latin typeface="Roboto"/>
                <a:ea typeface="Roboto"/>
                <a:cs typeface="Roboto"/>
                <a:sym typeface="Roboto"/>
              </a:rPr>
              <a:t> </a:t>
            </a:r>
            <a:endParaRPr sz="1500" b="1">
              <a:solidFill>
                <a:srgbClr val="1E1E1E"/>
              </a:solidFill>
              <a:latin typeface="Roboto"/>
              <a:ea typeface="Roboto"/>
              <a:cs typeface="Roboto"/>
              <a:sym typeface="Roboto"/>
            </a:endParaRPr>
          </a:p>
          <a:p>
            <a:pPr marL="457200" marR="38100" lvl="0" indent="0" algn="l" rtl="0">
              <a:lnSpc>
                <a:spcPct val="160000"/>
              </a:lnSpc>
              <a:spcBef>
                <a:spcPts val="600"/>
              </a:spcBef>
              <a:spcAft>
                <a:spcPts val="0"/>
              </a:spcAft>
              <a:buSzPts val="2800"/>
              <a:buNone/>
            </a:pPr>
            <a:endParaRPr sz="1500">
              <a:solidFill>
                <a:srgbClr val="FF0000"/>
              </a:solidFill>
              <a:latin typeface="Roboto"/>
              <a:ea typeface="Roboto"/>
              <a:cs typeface="Roboto"/>
              <a:sym typeface="Roboto"/>
            </a:endParaRPr>
          </a:p>
          <a:p>
            <a:pPr marL="0" marR="38100" lvl="0" indent="0" algn="l" rtl="0">
              <a:lnSpc>
                <a:spcPct val="160000"/>
              </a:lnSpc>
              <a:spcBef>
                <a:spcPts val="600"/>
              </a:spcBef>
              <a:spcAft>
                <a:spcPts val="0"/>
              </a:spcAft>
              <a:buSzPts val="2800"/>
              <a:buNone/>
            </a:pPr>
            <a:endParaRPr sz="1500" b="1">
              <a:solidFill>
                <a:srgbClr val="FF0000"/>
              </a:solidFill>
              <a:latin typeface="Roboto"/>
              <a:ea typeface="Roboto"/>
              <a:cs typeface="Roboto"/>
              <a:sym typeface="Roboto"/>
            </a:endParaRPr>
          </a:p>
          <a:p>
            <a:pPr marL="457200" marR="38100" lvl="0" indent="0" algn="l" rtl="0">
              <a:lnSpc>
                <a:spcPct val="160000"/>
              </a:lnSpc>
              <a:spcBef>
                <a:spcPts val="600"/>
              </a:spcBef>
              <a:spcAft>
                <a:spcPts val="0"/>
              </a:spcAft>
              <a:buSzPts val="2800"/>
              <a:buNone/>
            </a:pPr>
            <a:endParaRPr sz="1500" b="1">
              <a:solidFill>
                <a:srgbClr val="FF0000"/>
              </a:solidFill>
              <a:latin typeface="Roboto"/>
              <a:ea typeface="Roboto"/>
              <a:cs typeface="Roboto"/>
              <a:sym typeface="Roboto"/>
            </a:endParaRPr>
          </a:p>
          <a:p>
            <a:pPr marL="457200" marR="177800" lvl="0" indent="0" algn="l" rtl="0">
              <a:lnSpc>
                <a:spcPct val="115000"/>
              </a:lnSpc>
              <a:spcBef>
                <a:spcPts val="500"/>
              </a:spcBef>
              <a:spcAft>
                <a:spcPts val="0"/>
              </a:spcAft>
              <a:buSzPts val="2800"/>
              <a:buNone/>
            </a:pPr>
            <a:endParaRPr sz="2100" b="1">
              <a:solidFill>
                <a:schemeClr val="dk1"/>
              </a:solidFill>
            </a:endParaRPr>
          </a:p>
        </p:txBody>
      </p:sp>
      <p:pic>
        <p:nvPicPr>
          <p:cNvPr id="64" name="Google Shape;64;p2"/>
          <p:cNvPicPr preferRelativeResize="0"/>
          <p:nvPr/>
        </p:nvPicPr>
        <p:blipFill rotWithShape="1">
          <a:blip r:embed="rId3">
            <a:alphaModFix/>
          </a:blip>
          <a:srcRect/>
          <a:stretch/>
        </p:blipFill>
        <p:spPr>
          <a:xfrm>
            <a:off x="7018175" y="120875"/>
            <a:ext cx="1670701" cy="1488720"/>
          </a:xfrm>
          <a:prstGeom prst="rect">
            <a:avLst/>
          </a:prstGeom>
          <a:noFill/>
          <a:ln>
            <a:noFill/>
          </a:ln>
        </p:spPr>
      </p:pic>
      <p:pic>
        <p:nvPicPr>
          <p:cNvPr id="65" name="Google Shape;65;p2"/>
          <p:cNvPicPr preferRelativeResize="0"/>
          <p:nvPr/>
        </p:nvPicPr>
        <p:blipFill rotWithShape="1">
          <a:blip r:embed="rId4">
            <a:alphaModFix/>
          </a:blip>
          <a:srcRect/>
          <a:stretch/>
        </p:blipFill>
        <p:spPr>
          <a:xfrm>
            <a:off x="444673" y="3782388"/>
            <a:ext cx="2229633" cy="15219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
          <p:cNvSpPr txBox="1">
            <a:spLocks noGrp="1"/>
          </p:cNvSpPr>
          <p:nvPr>
            <p:ph type="ctrTitle"/>
          </p:nvPr>
        </p:nvSpPr>
        <p:spPr>
          <a:xfrm>
            <a:off x="3133350" y="830313"/>
            <a:ext cx="4761900" cy="632700"/>
          </a:xfrm>
          <a:prstGeom prst="rect">
            <a:avLst/>
          </a:prstGeom>
          <a:noFill/>
          <a:ln>
            <a:noFill/>
          </a:ln>
        </p:spPr>
        <p:txBody>
          <a:bodyPr spcFirstLastPara="1" wrap="square" lIns="91425" tIns="91425" rIns="91425" bIns="91425" anchor="b" anchorCtr="0">
            <a:noAutofit/>
          </a:bodyPr>
          <a:lstStyle/>
          <a:p>
            <a:pPr marL="457200" lvl="0" indent="0" algn="ctr" rtl="0">
              <a:lnSpc>
                <a:spcPct val="100000"/>
              </a:lnSpc>
              <a:spcBef>
                <a:spcPts val="0"/>
              </a:spcBef>
              <a:spcAft>
                <a:spcPts val="0"/>
              </a:spcAft>
              <a:buSzPts val="5200"/>
              <a:buNone/>
            </a:pPr>
            <a:endParaRPr sz="4000"/>
          </a:p>
          <a:p>
            <a:pPr marL="457200" lvl="0" indent="0" algn="ctr" rtl="0">
              <a:lnSpc>
                <a:spcPct val="100000"/>
              </a:lnSpc>
              <a:spcBef>
                <a:spcPts val="0"/>
              </a:spcBef>
              <a:spcAft>
                <a:spcPts val="0"/>
              </a:spcAft>
              <a:buSzPts val="5200"/>
              <a:buNone/>
            </a:pPr>
            <a:r>
              <a:rPr lang="en-GB" sz="4000" b="1"/>
              <a:t>Objectives</a:t>
            </a:r>
            <a:endParaRPr b="1"/>
          </a:p>
        </p:txBody>
      </p:sp>
      <p:sp>
        <p:nvSpPr>
          <p:cNvPr id="71" name="Google Shape;71;p3"/>
          <p:cNvSpPr txBox="1">
            <a:spLocks noGrp="1"/>
          </p:cNvSpPr>
          <p:nvPr>
            <p:ph type="subTitle" idx="1"/>
          </p:nvPr>
        </p:nvSpPr>
        <p:spPr>
          <a:xfrm>
            <a:off x="723608" y="4538336"/>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
        <p:nvSpPr>
          <p:cNvPr id="72" name="Google Shape;72;p3"/>
          <p:cNvSpPr txBox="1"/>
          <p:nvPr/>
        </p:nvSpPr>
        <p:spPr>
          <a:xfrm>
            <a:off x="803675" y="2702350"/>
            <a:ext cx="7203000" cy="1661963"/>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1E1E1E"/>
              </a:buClr>
              <a:buSzPts val="1600"/>
              <a:buFont typeface="Arial"/>
              <a:buAutoNum type="arabicParenR"/>
            </a:pPr>
            <a:r>
              <a:rPr lang="en-GB" sz="1600" b="0" i="0" u="none" strike="noStrike" cap="none">
                <a:solidFill>
                  <a:srgbClr val="1E1E1E"/>
                </a:solidFill>
                <a:latin typeface="Arial"/>
                <a:ea typeface="Arial"/>
                <a:cs typeface="Arial"/>
                <a:sym typeface="Arial"/>
              </a:rPr>
              <a:t>To learn how real time data is represented in dataset</a:t>
            </a:r>
            <a:endParaRPr sz="1600" b="0" i="0" u="none" strike="noStrike" cap="none">
              <a:solidFill>
                <a:srgbClr val="1E1E1E"/>
              </a:solidFill>
              <a:latin typeface="Arial"/>
              <a:ea typeface="Arial"/>
              <a:cs typeface="Arial"/>
              <a:sym typeface="Arial"/>
            </a:endParaRPr>
          </a:p>
          <a:p>
            <a:pPr marL="457200" marR="0" lvl="0" indent="-330200" algn="l" rtl="0">
              <a:lnSpc>
                <a:spcPct val="100000"/>
              </a:lnSpc>
              <a:spcBef>
                <a:spcPts val="0"/>
              </a:spcBef>
              <a:spcAft>
                <a:spcPts val="0"/>
              </a:spcAft>
              <a:buClr>
                <a:srgbClr val="1E1E1E"/>
              </a:buClr>
              <a:buSzPts val="1600"/>
              <a:buFont typeface="Arial"/>
              <a:buAutoNum type="arabicParenR"/>
            </a:pPr>
            <a:r>
              <a:rPr lang="en-GB" sz="1600" b="0" i="0" u="none" strike="noStrike" cap="none">
                <a:solidFill>
                  <a:srgbClr val="1E1E1E"/>
                </a:solidFill>
                <a:latin typeface="Arial"/>
                <a:ea typeface="Arial"/>
                <a:cs typeface="Arial"/>
                <a:sym typeface="Arial"/>
              </a:rPr>
              <a:t>To understand how to preprocess such data</a:t>
            </a:r>
            <a:endParaRPr sz="1600" b="0" i="0" u="none" strike="noStrike" cap="none">
              <a:solidFill>
                <a:srgbClr val="1E1E1E"/>
              </a:solidFill>
              <a:latin typeface="Arial"/>
              <a:ea typeface="Arial"/>
              <a:cs typeface="Arial"/>
              <a:sym typeface="Arial"/>
            </a:endParaRPr>
          </a:p>
          <a:p>
            <a:pPr marL="457200" marR="0" lvl="0" indent="-330200" algn="l" rtl="0">
              <a:lnSpc>
                <a:spcPct val="100000"/>
              </a:lnSpc>
              <a:spcBef>
                <a:spcPts val="0"/>
              </a:spcBef>
              <a:spcAft>
                <a:spcPts val="0"/>
              </a:spcAft>
              <a:buClr>
                <a:srgbClr val="1E1E1E"/>
              </a:buClr>
              <a:buSzPts val="1600"/>
              <a:buFont typeface="Arial"/>
              <a:buAutoNum type="arabicParenR"/>
            </a:pPr>
            <a:r>
              <a:rPr lang="en-GB" sz="1600" b="0" i="0" u="none" strike="noStrike" cap="none">
                <a:solidFill>
                  <a:srgbClr val="1E1E1E"/>
                </a:solidFill>
                <a:latin typeface="Arial"/>
                <a:ea typeface="Arial"/>
                <a:cs typeface="Arial"/>
                <a:sym typeface="Arial"/>
              </a:rPr>
              <a:t>To fit various models such as Kmeans(Silhouette score, Elbow Method,</a:t>
            </a:r>
            <a:endParaRPr/>
          </a:p>
          <a:p>
            <a:pPr marL="127000" marR="0" lvl="0" indent="0" algn="l" rtl="0">
              <a:lnSpc>
                <a:spcPct val="100000"/>
              </a:lnSpc>
              <a:spcBef>
                <a:spcPts val="0"/>
              </a:spcBef>
              <a:spcAft>
                <a:spcPts val="0"/>
              </a:spcAft>
              <a:buNone/>
            </a:pPr>
            <a:r>
              <a:rPr lang="en-GB" sz="1600" b="0" i="0" u="none" strike="noStrike" cap="none">
                <a:solidFill>
                  <a:srgbClr val="1E1E1E"/>
                </a:solidFill>
                <a:latin typeface="Arial"/>
                <a:ea typeface="Arial"/>
                <a:cs typeface="Arial"/>
                <a:sym typeface="Arial"/>
              </a:rPr>
              <a:t>Hierarchical Clustering, Agglomerative Cluster,Principal Component Cluster</a:t>
            </a:r>
            <a:endParaRPr/>
          </a:p>
          <a:p>
            <a:pPr marL="127000" marR="0" lvl="0" indent="0" algn="l" rtl="0">
              <a:lnSpc>
                <a:spcPct val="100000"/>
              </a:lnSpc>
              <a:spcBef>
                <a:spcPts val="0"/>
              </a:spcBef>
              <a:spcAft>
                <a:spcPts val="0"/>
              </a:spcAft>
              <a:buNone/>
            </a:pPr>
            <a:endParaRPr sz="1600" b="0" i="0" u="none" strike="noStrike" cap="none">
              <a:solidFill>
                <a:srgbClr val="1E1E1E"/>
              </a:solidFill>
              <a:latin typeface="Arial"/>
              <a:ea typeface="Arial"/>
              <a:cs typeface="Arial"/>
              <a:sym typeface="Arial"/>
            </a:endParaRPr>
          </a:p>
          <a:p>
            <a:pPr marL="457200" marR="0" lvl="0" indent="-228600" algn="l" rtl="0">
              <a:lnSpc>
                <a:spcPct val="100000"/>
              </a:lnSpc>
              <a:spcBef>
                <a:spcPts val="0"/>
              </a:spcBef>
              <a:spcAft>
                <a:spcPts val="0"/>
              </a:spcAft>
              <a:buClr>
                <a:srgbClr val="1E1E1E"/>
              </a:buClr>
              <a:buSzPts val="1600"/>
              <a:buFont typeface="Arial"/>
              <a:buNone/>
            </a:pPr>
            <a:endParaRPr sz="1600" b="0" i="0" u="none" strike="noStrike" cap="none">
              <a:solidFill>
                <a:srgbClr val="1E1E1E"/>
              </a:solidFill>
              <a:latin typeface="Arial"/>
              <a:ea typeface="Arial"/>
              <a:cs typeface="Arial"/>
              <a:sym typeface="Arial"/>
            </a:endParaRPr>
          </a:p>
        </p:txBody>
      </p:sp>
      <p:pic>
        <p:nvPicPr>
          <p:cNvPr id="73" name="Google Shape;73;p3"/>
          <p:cNvPicPr preferRelativeResize="0"/>
          <p:nvPr/>
        </p:nvPicPr>
        <p:blipFill rotWithShape="1">
          <a:blip r:embed="rId3">
            <a:alphaModFix/>
          </a:blip>
          <a:srcRect/>
          <a:stretch/>
        </p:blipFill>
        <p:spPr>
          <a:xfrm>
            <a:off x="803675" y="361675"/>
            <a:ext cx="2842976" cy="2212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ctrTitle"/>
          </p:nvPr>
        </p:nvSpPr>
        <p:spPr>
          <a:xfrm>
            <a:off x="1657575" y="255150"/>
            <a:ext cx="6771000" cy="644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000" b="1"/>
              <a:t>Proposed Methodology</a:t>
            </a:r>
            <a:endParaRPr sz="4000" b="1"/>
          </a:p>
        </p:txBody>
      </p:sp>
      <p:pic>
        <p:nvPicPr>
          <p:cNvPr id="79" name="Google Shape;79;p4"/>
          <p:cNvPicPr preferRelativeResize="0"/>
          <p:nvPr/>
        </p:nvPicPr>
        <p:blipFill rotWithShape="1">
          <a:blip r:embed="rId3">
            <a:alphaModFix/>
          </a:blip>
          <a:srcRect/>
          <a:stretch/>
        </p:blipFill>
        <p:spPr>
          <a:xfrm>
            <a:off x="1932025" y="1052250"/>
            <a:ext cx="1629475" cy="1629475"/>
          </a:xfrm>
          <a:prstGeom prst="rect">
            <a:avLst/>
          </a:prstGeom>
          <a:noFill/>
          <a:ln>
            <a:noFill/>
          </a:ln>
        </p:spPr>
      </p:pic>
      <p:sp>
        <p:nvSpPr>
          <p:cNvPr id="80" name="Google Shape;80;p4"/>
          <p:cNvSpPr/>
          <p:nvPr/>
        </p:nvSpPr>
        <p:spPr>
          <a:xfrm>
            <a:off x="180375" y="1934425"/>
            <a:ext cx="1404300" cy="899700"/>
          </a:xfrm>
          <a:prstGeom prst="flowChartAlternateProcess">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202124"/>
                </a:solidFill>
                <a:highlight>
                  <a:srgbClr val="6D9EEB"/>
                </a:highlight>
                <a:latin typeface="Arial"/>
                <a:ea typeface="Arial"/>
                <a:cs typeface="Arial"/>
                <a:sym typeface="Arial"/>
              </a:rPr>
              <a:t>Fetch and analyzed data</a:t>
            </a:r>
            <a:endParaRPr sz="1400" b="1" i="0" u="none" strike="noStrike" cap="none">
              <a:solidFill>
                <a:srgbClr val="202124"/>
              </a:solidFill>
              <a:highlight>
                <a:srgbClr val="6D9EEB"/>
              </a:highlight>
              <a:latin typeface="Arial"/>
              <a:ea typeface="Arial"/>
              <a:cs typeface="Arial"/>
              <a:sym typeface="Arial"/>
            </a:endParaRPr>
          </a:p>
        </p:txBody>
      </p:sp>
      <p:sp>
        <p:nvSpPr>
          <p:cNvPr id="81" name="Google Shape;81;p4"/>
          <p:cNvSpPr/>
          <p:nvPr/>
        </p:nvSpPr>
        <p:spPr>
          <a:xfrm>
            <a:off x="1657575" y="1052250"/>
            <a:ext cx="1477200" cy="36126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
          <p:cNvSpPr/>
          <p:nvPr/>
        </p:nvSpPr>
        <p:spPr>
          <a:xfrm>
            <a:off x="3449088" y="1934425"/>
            <a:ext cx="1544400" cy="1007100"/>
          </a:xfrm>
          <a:prstGeom prst="roundRect">
            <a:avLst>
              <a:gd name="adj" fmla="val 16667"/>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Building a cluster model</a:t>
            </a:r>
            <a:endParaRPr sz="1400" b="0" i="0" u="none" strike="noStrike" cap="none">
              <a:solidFill>
                <a:srgbClr val="000000"/>
              </a:solidFill>
              <a:latin typeface="Arial"/>
              <a:ea typeface="Arial"/>
              <a:cs typeface="Arial"/>
              <a:sym typeface="Arial"/>
            </a:endParaRPr>
          </a:p>
        </p:txBody>
      </p:sp>
      <p:sp>
        <p:nvSpPr>
          <p:cNvPr id="83" name="Google Shape;83;p4"/>
          <p:cNvSpPr/>
          <p:nvPr/>
        </p:nvSpPr>
        <p:spPr>
          <a:xfrm>
            <a:off x="5369250" y="1904175"/>
            <a:ext cx="1477200" cy="9939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Validate the model</a:t>
            </a:r>
            <a:endParaRPr sz="1400" b="0" i="0" u="none" strike="noStrike" cap="none">
              <a:solidFill>
                <a:srgbClr val="000000"/>
              </a:solidFill>
              <a:latin typeface="Arial"/>
              <a:ea typeface="Arial"/>
              <a:cs typeface="Arial"/>
              <a:sym typeface="Arial"/>
            </a:endParaRPr>
          </a:p>
        </p:txBody>
      </p:sp>
      <p:sp>
        <p:nvSpPr>
          <p:cNvPr id="84" name="Google Shape;84;p4"/>
          <p:cNvSpPr/>
          <p:nvPr/>
        </p:nvSpPr>
        <p:spPr>
          <a:xfrm>
            <a:off x="7222200" y="1934425"/>
            <a:ext cx="1329600" cy="10071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Predict values for the test data</a:t>
            </a:r>
            <a:endParaRPr sz="1400" b="0" i="0" u="none" strike="noStrike" cap="none">
              <a:solidFill>
                <a:srgbClr val="000000"/>
              </a:solidFill>
              <a:latin typeface="Arial"/>
              <a:ea typeface="Arial"/>
              <a:cs typeface="Arial"/>
              <a:sym typeface="Arial"/>
            </a:endParaRPr>
          </a:p>
        </p:txBody>
      </p:sp>
      <p:sp>
        <p:nvSpPr>
          <p:cNvPr id="85" name="Google Shape;85;p4"/>
          <p:cNvSpPr/>
          <p:nvPr/>
        </p:nvSpPr>
        <p:spPr>
          <a:xfrm>
            <a:off x="1852275" y="1310700"/>
            <a:ext cx="1087800" cy="550500"/>
          </a:xfrm>
          <a:prstGeom prst="rect">
            <a:avLst/>
          </a:prstGeom>
          <a:solidFill>
            <a:srgbClr val="6D9E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Clean data</a:t>
            </a:r>
            <a:endParaRPr sz="1400" b="0" i="0" u="none" strike="noStrike" cap="none">
              <a:solidFill>
                <a:srgbClr val="000000"/>
              </a:solidFill>
              <a:latin typeface="Arial"/>
              <a:ea typeface="Arial"/>
              <a:cs typeface="Arial"/>
              <a:sym typeface="Arial"/>
            </a:endParaRPr>
          </a:p>
        </p:txBody>
      </p:sp>
      <p:sp>
        <p:nvSpPr>
          <p:cNvPr id="86" name="Google Shape;86;p4"/>
          <p:cNvSpPr/>
          <p:nvPr/>
        </p:nvSpPr>
        <p:spPr>
          <a:xfrm>
            <a:off x="1852275" y="2078775"/>
            <a:ext cx="1087800" cy="644700"/>
          </a:xfrm>
          <a:prstGeom prst="rect">
            <a:avLst/>
          </a:prstGeom>
          <a:solidFill>
            <a:srgbClr val="6D9E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Remove Missing Data</a:t>
            </a:r>
            <a:endParaRPr sz="1400" b="0" i="0" u="none" strike="noStrike" cap="none">
              <a:solidFill>
                <a:srgbClr val="000000"/>
              </a:solidFill>
              <a:latin typeface="Arial"/>
              <a:ea typeface="Arial"/>
              <a:cs typeface="Arial"/>
              <a:sym typeface="Arial"/>
            </a:endParaRPr>
          </a:p>
        </p:txBody>
      </p:sp>
      <p:sp>
        <p:nvSpPr>
          <p:cNvPr id="87" name="Google Shape;87;p4"/>
          <p:cNvSpPr/>
          <p:nvPr/>
        </p:nvSpPr>
        <p:spPr>
          <a:xfrm>
            <a:off x="1880175" y="2941050"/>
            <a:ext cx="1059900" cy="644700"/>
          </a:xfrm>
          <a:prstGeom prst="rect">
            <a:avLst/>
          </a:prstGeom>
          <a:solidFill>
            <a:srgbClr val="6D9E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Create new features</a:t>
            </a:r>
            <a:endParaRPr sz="1400" b="0" i="0" u="none" strike="noStrike" cap="none">
              <a:solidFill>
                <a:srgbClr val="000000"/>
              </a:solidFill>
              <a:latin typeface="Arial"/>
              <a:ea typeface="Arial"/>
              <a:cs typeface="Arial"/>
              <a:sym typeface="Arial"/>
            </a:endParaRPr>
          </a:p>
        </p:txBody>
      </p:sp>
      <p:sp>
        <p:nvSpPr>
          <p:cNvPr id="88" name="Google Shape;88;p4"/>
          <p:cNvSpPr/>
          <p:nvPr/>
        </p:nvSpPr>
        <p:spPr>
          <a:xfrm>
            <a:off x="1866225" y="3803325"/>
            <a:ext cx="1087800" cy="644700"/>
          </a:xfrm>
          <a:prstGeom prst="rect">
            <a:avLst/>
          </a:prstGeom>
          <a:solidFill>
            <a:srgbClr val="6D9EEB"/>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Split Data</a:t>
            </a: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1584675" y="2272050"/>
            <a:ext cx="295500" cy="2412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
          <p:cNvSpPr/>
          <p:nvPr/>
        </p:nvSpPr>
        <p:spPr>
          <a:xfrm>
            <a:off x="5000037" y="2280525"/>
            <a:ext cx="362700" cy="2412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4"/>
          <p:cNvSpPr/>
          <p:nvPr/>
        </p:nvSpPr>
        <p:spPr>
          <a:xfrm>
            <a:off x="6852977" y="2272050"/>
            <a:ext cx="362700" cy="2412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
          <p:cNvSpPr/>
          <p:nvPr/>
        </p:nvSpPr>
        <p:spPr>
          <a:xfrm>
            <a:off x="2299563" y="1873538"/>
            <a:ext cx="221100" cy="192900"/>
          </a:xfrm>
          <a:prstGeom prst="down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
          <p:cNvSpPr/>
          <p:nvPr/>
        </p:nvSpPr>
        <p:spPr>
          <a:xfrm>
            <a:off x="2285625" y="2728300"/>
            <a:ext cx="221100" cy="241200"/>
          </a:xfrm>
          <a:prstGeom prst="down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
          <p:cNvSpPr/>
          <p:nvPr/>
        </p:nvSpPr>
        <p:spPr>
          <a:xfrm>
            <a:off x="2285625" y="3585751"/>
            <a:ext cx="221100" cy="241200"/>
          </a:xfrm>
          <a:prstGeom prst="down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
          <p:cNvSpPr/>
          <p:nvPr/>
        </p:nvSpPr>
        <p:spPr>
          <a:xfrm>
            <a:off x="3435700" y="4128875"/>
            <a:ext cx="1544400" cy="16800"/>
          </a:xfrm>
          <a:prstGeom prst="curvedUpArrow">
            <a:avLst>
              <a:gd name="adj1" fmla="val 25000"/>
              <a:gd name="adj2" fmla="val 82128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
          <p:cNvSpPr/>
          <p:nvPr/>
        </p:nvSpPr>
        <p:spPr>
          <a:xfrm>
            <a:off x="3134775" y="3651175"/>
            <a:ext cx="1216800" cy="550500"/>
          </a:xfrm>
          <a:prstGeom prst="bentUpArrow">
            <a:avLst>
              <a:gd name="adj1" fmla="val 25000"/>
              <a:gd name="adj2" fmla="val 25000"/>
              <a:gd name="adj3" fmla="val 25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7" name="Google Shape;97;p4"/>
          <p:cNvCxnSpPr/>
          <p:nvPr/>
        </p:nvCxnSpPr>
        <p:spPr>
          <a:xfrm rot="10800000" flipH="1">
            <a:off x="3144375" y="3787450"/>
            <a:ext cx="1617300" cy="99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5"/>
          <p:cNvSpPr txBox="1">
            <a:spLocks noGrp="1"/>
          </p:cNvSpPr>
          <p:nvPr>
            <p:ph type="subTitle" idx="1"/>
          </p:nvPr>
        </p:nvSpPr>
        <p:spPr>
          <a:xfrm>
            <a:off x="814000" y="28124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pic>
        <p:nvPicPr>
          <p:cNvPr id="103" name="Google Shape;103;p5"/>
          <p:cNvPicPr preferRelativeResize="0"/>
          <p:nvPr/>
        </p:nvPicPr>
        <p:blipFill rotWithShape="1">
          <a:blip r:embed="rId3">
            <a:alphaModFix/>
          </a:blip>
          <a:srcRect/>
          <a:stretch/>
        </p:blipFill>
        <p:spPr>
          <a:xfrm>
            <a:off x="146950" y="362575"/>
            <a:ext cx="873701" cy="792600"/>
          </a:xfrm>
          <a:prstGeom prst="rect">
            <a:avLst/>
          </a:prstGeom>
          <a:noFill/>
          <a:ln>
            <a:noFill/>
          </a:ln>
        </p:spPr>
      </p:pic>
      <p:pic>
        <p:nvPicPr>
          <p:cNvPr id="104" name="Google Shape;104;p5"/>
          <p:cNvPicPr preferRelativeResize="0"/>
          <p:nvPr/>
        </p:nvPicPr>
        <p:blipFill rotWithShape="1">
          <a:blip r:embed="rId4">
            <a:alphaModFix/>
          </a:blip>
          <a:srcRect/>
          <a:stretch/>
        </p:blipFill>
        <p:spPr>
          <a:xfrm>
            <a:off x="8514950" y="53935"/>
            <a:ext cx="482100" cy="482100"/>
          </a:xfrm>
          <a:prstGeom prst="rect">
            <a:avLst/>
          </a:prstGeom>
          <a:noFill/>
          <a:ln>
            <a:noFill/>
          </a:ln>
        </p:spPr>
      </p:pic>
      <p:sp>
        <p:nvSpPr>
          <p:cNvPr id="105" name="Google Shape;105;p5"/>
          <p:cNvSpPr txBox="1"/>
          <p:nvPr/>
        </p:nvSpPr>
        <p:spPr>
          <a:xfrm>
            <a:off x="2762625" y="208600"/>
            <a:ext cx="44604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GB" sz="3300" b="1" i="0" u="none" strike="noStrike" cap="none">
                <a:solidFill>
                  <a:srgbClr val="FF0000"/>
                </a:solidFill>
                <a:latin typeface="Arial"/>
                <a:ea typeface="Arial"/>
                <a:cs typeface="Arial"/>
                <a:sym typeface="Arial"/>
              </a:rPr>
              <a:t>Data Description</a:t>
            </a:r>
            <a:endParaRPr sz="3300" b="1" i="0" u="none" strike="noStrike" cap="none">
              <a:solidFill>
                <a:srgbClr val="FF0000"/>
              </a:solidFill>
              <a:latin typeface="Arial"/>
              <a:ea typeface="Arial"/>
              <a:cs typeface="Arial"/>
              <a:sym typeface="Arial"/>
            </a:endParaRPr>
          </a:p>
        </p:txBody>
      </p:sp>
      <p:sp>
        <p:nvSpPr>
          <p:cNvPr id="106" name="Google Shape;106;p5"/>
          <p:cNvSpPr txBox="1"/>
          <p:nvPr/>
        </p:nvSpPr>
        <p:spPr>
          <a:xfrm>
            <a:off x="1567150" y="849875"/>
            <a:ext cx="5786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The dataset contains 7787 rows and 12 columns , below are the features details:</a:t>
            </a:r>
            <a:endParaRPr sz="1400" b="0" i="0" u="none" strike="noStrike" cap="none">
              <a:solidFill>
                <a:srgbClr val="000000"/>
              </a:solidFill>
              <a:latin typeface="Arial"/>
              <a:ea typeface="Arial"/>
              <a:cs typeface="Arial"/>
              <a:sym typeface="Arial"/>
            </a:endParaRPr>
          </a:p>
        </p:txBody>
      </p:sp>
      <p:cxnSp>
        <p:nvCxnSpPr>
          <p:cNvPr id="107" name="Google Shape;107;p5"/>
          <p:cNvCxnSpPr/>
          <p:nvPr/>
        </p:nvCxnSpPr>
        <p:spPr>
          <a:xfrm>
            <a:off x="180825" y="-120550"/>
            <a:ext cx="2340600" cy="2089500"/>
          </a:xfrm>
          <a:prstGeom prst="straightConnector1">
            <a:avLst/>
          </a:prstGeom>
          <a:noFill/>
          <a:ln w="9525" cap="flat" cmpd="sng">
            <a:solidFill>
              <a:schemeClr val="dk2"/>
            </a:solidFill>
            <a:prstDash val="solid"/>
            <a:round/>
            <a:headEnd type="none" w="sm" len="sm"/>
            <a:tailEnd type="none" w="sm" len="sm"/>
          </a:ln>
        </p:spPr>
      </p:cxnSp>
      <p:sp>
        <p:nvSpPr>
          <p:cNvPr id="108" name="Google Shape;108;p5"/>
          <p:cNvSpPr txBox="1"/>
          <p:nvPr/>
        </p:nvSpPr>
        <p:spPr>
          <a:xfrm>
            <a:off x="1366250" y="1938850"/>
            <a:ext cx="5786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9" name="Google Shape;109;p5"/>
          <p:cNvCxnSpPr/>
          <p:nvPr/>
        </p:nvCxnSpPr>
        <p:spPr>
          <a:xfrm rot="10800000" flipH="1">
            <a:off x="2601900" y="1848425"/>
            <a:ext cx="5414700" cy="20100"/>
          </a:xfrm>
          <a:prstGeom prst="straightConnector1">
            <a:avLst/>
          </a:prstGeom>
          <a:noFill/>
          <a:ln w="9525" cap="flat" cmpd="sng">
            <a:solidFill>
              <a:schemeClr val="dk2"/>
            </a:solidFill>
            <a:prstDash val="solid"/>
            <a:round/>
            <a:headEnd type="none" w="sm" len="sm"/>
            <a:tailEnd type="none" w="sm" len="sm"/>
          </a:ln>
        </p:spPr>
      </p:cxnSp>
      <p:graphicFrame>
        <p:nvGraphicFramePr>
          <p:cNvPr id="110" name="Google Shape;110;p5"/>
          <p:cNvGraphicFramePr/>
          <p:nvPr/>
        </p:nvGraphicFramePr>
        <p:xfrm>
          <a:off x="89550" y="1465475"/>
          <a:ext cx="8520600" cy="3383040"/>
        </p:xfrm>
        <a:graphic>
          <a:graphicData uri="http://schemas.openxmlformats.org/drawingml/2006/table">
            <a:tbl>
              <a:tblPr>
                <a:noFill/>
                <a:tableStyleId>{DF8FC643-AD8E-4110-8849-6AB8A53D287C}</a:tableStyleId>
              </a:tblPr>
              <a:tblGrid>
                <a:gridCol w="2354350">
                  <a:extLst>
                    <a:ext uri="{9D8B030D-6E8A-4147-A177-3AD203B41FA5}">
                      <a16:colId xmlns:a16="http://schemas.microsoft.com/office/drawing/2014/main" val="20000"/>
                    </a:ext>
                  </a:extLst>
                </a:gridCol>
                <a:gridCol w="874875">
                  <a:extLst>
                    <a:ext uri="{9D8B030D-6E8A-4147-A177-3AD203B41FA5}">
                      <a16:colId xmlns:a16="http://schemas.microsoft.com/office/drawing/2014/main" val="20001"/>
                    </a:ext>
                  </a:extLst>
                </a:gridCol>
                <a:gridCol w="5291375">
                  <a:extLst>
                    <a:ext uri="{9D8B030D-6E8A-4147-A177-3AD203B41FA5}">
                      <a16:colId xmlns:a16="http://schemas.microsoft.com/office/drawing/2014/main" val="20002"/>
                    </a:ext>
                  </a:extLst>
                </a:gridCol>
              </a:tblGrid>
              <a:tr h="47337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202124"/>
                          </a:solidFill>
                          <a:highlight>
                            <a:schemeClr val="dk1"/>
                          </a:highlight>
                        </a:rPr>
                        <a:t>Data</a:t>
                      </a:r>
                      <a:endParaRPr sz="1400" u="none" strike="noStrike" cap="none">
                        <a:solidFill>
                          <a:srgbClr val="202124"/>
                        </a:solidFill>
                        <a:highlight>
                          <a:schemeClr val="dk1"/>
                        </a:highlight>
                      </a:endParaRPr>
                    </a:p>
                  </a:txBody>
                  <a:tcPr marL="91425" marR="91425" marT="91425" marB="91425">
                    <a:solidFill>
                      <a:schemeClr val="dk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highlight>
                            <a:schemeClr val="dk1"/>
                          </a:highlight>
                        </a:rPr>
                        <a:t>Data Type</a:t>
                      </a:r>
                      <a:endParaRPr sz="1400" u="none" strike="noStrike" cap="none">
                        <a:highlight>
                          <a:schemeClr val="dk1"/>
                        </a:highlight>
                      </a:endParaRPr>
                    </a:p>
                  </a:txBody>
                  <a:tcPr marL="91425" marR="91425" marT="91425" marB="91425">
                    <a:solidFill>
                      <a:schemeClr val="dk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highlight>
                            <a:schemeClr val="dk1"/>
                          </a:highlight>
                        </a:rPr>
                        <a:t>Description</a:t>
                      </a:r>
                      <a:endParaRPr sz="1400" u="none" strike="noStrike" cap="none">
                        <a:highlight>
                          <a:schemeClr val="dk1"/>
                        </a:highlight>
                      </a:endParaRPr>
                    </a:p>
                  </a:txBody>
                  <a:tcPr marL="91425" marR="91425" marT="91425" marB="91425">
                    <a:solidFill>
                      <a:schemeClr val="dk1"/>
                    </a:solidFill>
                  </a:tcPr>
                </a:tc>
                <a:extLst>
                  <a:ext uri="{0D108BD9-81ED-4DB2-BD59-A6C34878D82A}">
                    <a16:rowId xmlns:a16="http://schemas.microsoft.com/office/drawing/2014/main" val="10000"/>
                  </a:ext>
                </a:extLst>
              </a:tr>
              <a:tr h="3383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Show_id</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Unique ID for every Movie/TV Show</a:t>
                      </a:r>
                      <a:endParaRPr sz="1400" u="none" strike="noStrike" cap="none"/>
                    </a:p>
                  </a:txBody>
                  <a:tcPr marL="91425" marR="91425" marT="91425" marB="91425"/>
                </a:tc>
                <a:extLst>
                  <a:ext uri="{0D108BD9-81ED-4DB2-BD59-A6C34878D82A}">
                    <a16:rowId xmlns:a16="http://schemas.microsoft.com/office/drawing/2014/main" val="10001"/>
                  </a:ext>
                </a:extLst>
              </a:tr>
              <a:tr h="3138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Type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a:t>
                      </a:r>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Identifier a Movie or a TV Show</a:t>
                      </a:r>
                      <a:endParaRPr sz="1400" u="none" strike="noStrike" cap="none"/>
                    </a:p>
                  </a:txBody>
                  <a:tcPr marL="91425" marR="91425" marT="91425" marB="91425"/>
                </a:tc>
                <a:extLst>
                  <a:ext uri="{0D108BD9-81ED-4DB2-BD59-A6C34878D82A}">
                    <a16:rowId xmlns:a16="http://schemas.microsoft.com/office/drawing/2014/main" val="10002"/>
                  </a:ext>
                </a:extLst>
              </a:tr>
              <a:tr h="3138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Title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a:t>
                      </a:r>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Title of the Movie or a TV Show</a:t>
                      </a:r>
                      <a:endParaRPr sz="1400" u="none" strike="noStrike" cap="none"/>
                    </a:p>
                  </a:txBody>
                  <a:tcPr marL="91425" marR="91425" marT="91425" marB="91425"/>
                </a:tc>
                <a:extLst>
                  <a:ext uri="{0D108BD9-81ED-4DB2-BD59-A6C34878D82A}">
                    <a16:rowId xmlns:a16="http://schemas.microsoft.com/office/drawing/2014/main" val="10003"/>
                  </a:ext>
                </a:extLst>
              </a:tr>
              <a:tr h="3138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director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a:t>
                      </a:r>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Director of the show</a:t>
                      </a:r>
                      <a:endParaRPr sz="1400" u="none" strike="noStrike" cap="none"/>
                    </a:p>
                  </a:txBody>
                  <a:tcPr marL="91425" marR="91425" marT="91425" marB="91425"/>
                </a:tc>
                <a:extLst>
                  <a:ext uri="{0D108BD9-81ED-4DB2-BD59-A6C34878D82A}">
                    <a16:rowId xmlns:a16="http://schemas.microsoft.com/office/drawing/2014/main" val="10004"/>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Cast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a:t>
                      </a:r>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 Actor involved</a:t>
                      </a:r>
                      <a:endParaRPr sz="1400" u="none" strike="noStrike" cap="none"/>
                    </a:p>
                  </a:txBody>
                  <a:tcPr marL="91425" marR="91425" marT="91425" marB="91425"/>
                </a:tc>
                <a:extLst>
                  <a:ext uri="{0D108BD9-81ED-4DB2-BD59-A6C34878D82A}">
                    <a16:rowId xmlns:a16="http://schemas.microsoft.com/office/drawing/2014/main" val="10005"/>
                  </a:ext>
                </a:extLst>
              </a:tr>
              <a:tr h="3138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country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a:t>
                      </a:r>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Country of prediction</a:t>
                      </a:r>
                      <a:endParaRPr sz="1400" u="none" strike="noStrike" cap="none"/>
                    </a:p>
                  </a:txBody>
                  <a:tcPr marL="91425" marR="91425" marT="91425" marB="91425"/>
                </a:tc>
                <a:extLst>
                  <a:ext uri="{0D108BD9-81ED-4DB2-BD59-A6C34878D82A}">
                    <a16:rowId xmlns:a16="http://schemas.microsoft.com/office/drawing/2014/main" val="10006"/>
                  </a:ext>
                </a:extLst>
              </a:tr>
              <a:tr h="3138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Date_added</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a:t>
                      </a:r>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Date it was added on NETFLIX</a:t>
                      </a:r>
                      <a:endParaRPr sz="1400" u="none" strike="noStrike" cap="none"/>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subTitle" idx="1"/>
          </p:nvPr>
        </p:nvSpPr>
        <p:spPr>
          <a:xfrm>
            <a:off x="395386" y="4066789"/>
            <a:ext cx="8307061"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pic>
        <p:nvPicPr>
          <p:cNvPr id="116" name="Google Shape;116;p6"/>
          <p:cNvPicPr preferRelativeResize="0"/>
          <p:nvPr/>
        </p:nvPicPr>
        <p:blipFill rotWithShape="1">
          <a:blip r:embed="rId3">
            <a:alphaModFix/>
          </a:blip>
          <a:srcRect/>
          <a:stretch/>
        </p:blipFill>
        <p:spPr>
          <a:xfrm>
            <a:off x="146950" y="362575"/>
            <a:ext cx="873701" cy="792600"/>
          </a:xfrm>
          <a:prstGeom prst="rect">
            <a:avLst/>
          </a:prstGeom>
          <a:noFill/>
          <a:ln>
            <a:noFill/>
          </a:ln>
        </p:spPr>
      </p:pic>
      <p:pic>
        <p:nvPicPr>
          <p:cNvPr id="117" name="Google Shape;117;p6"/>
          <p:cNvPicPr preferRelativeResize="0"/>
          <p:nvPr/>
        </p:nvPicPr>
        <p:blipFill rotWithShape="1">
          <a:blip r:embed="rId4">
            <a:alphaModFix/>
          </a:blip>
          <a:srcRect/>
          <a:stretch/>
        </p:blipFill>
        <p:spPr>
          <a:xfrm>
            <a:off x="8560962" y="-834"/>
            <a:ext cx="482100" cy="482100"/>
          </a:xfrm>
          <a:prstGeom prst="rect">
            <a:avLst/>
          </a:prstGeom>
          <a:noFill/>
          <a:ln>
            <a:noFill/>
          </a:ln>
        </p:spPr>
      </p:pic>
      <p:sp>
        <p:nvSpPr>
          <p:cNvPr id="118" name="Google Shape;118;p6"/>
          <p:cNvSpPr txBox="1"/>
          <p:nvPr/>
        </p:nvSpPr>
        <p:spPr>
          <a:xfrm>
            <a:off x="1552075" y="412525"/>
            <a:ext cx="62385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GB" sz="3300" b="1" i="0" u="none" strike="noStrike" cap="none">
                <a:solidFill>
                  <a:srgbClr val="FF0000"/>
                </a:solidFill>
                <a:latin typeface="Arial"/>
                <a:ea typeface="Arial"/>
                <a:cs typeface="Arial"/>
                <a:sym typeface="Arial"/>
              </a:rPr>
              <a:t>Data Description (Contd.)</a:t>
            </a:r>
            <a:endParaRPr sz="3300" b="1" i="0" u="none" strike="noStrike" cap="none">
              <a:solidFill>
                <a:srgbClr val="FF0000"/>
              </a:solidFill>
              <a:latin typeface="Arial"/>
              <a:ea typeface="Arial"/>
              <a:cs typeface="Arial"/>
              <a:sym typeface="Arial"/>
            </a:endParaRPr>
          </a:p>
        </p:txBody>
      </p:sp>
      <p:cxnSp>
        <p:nvCxnSpPr>
          <p:cNvPr id="119" name="Google Shape;119;p6"/>
          <p:cNvCxnSpPr/>
          <p:nvPr/>
        </p:nvCxnSpPr>
        <p:spPr>
          <a:xfrm>
            <a:off x="180825" y="-120550"/>
            <a:ext cx="2340600" cy="2089500"/>
          </a:xfrm>
          <a:prstGeom prst="straightConnector1">
            <a:avLst/>
          </a:prstGeom>
          <a:noFill/>
          <a:ln w="9525" cap="flat" cmpd="sng">
            <a:solidFill>
              <a:schemeClr val="dk2"/>
            </a:solidFill>
            <a:prstDash val="solid"/>
            <a:round/>
            <a:headEnd type="none" w="sm" len="sm"/>
            <a:tailEnd type="none" w="sm" len="sm"/>
          </a:ln>
        </p:spPr>
      </p:cxnSp>
      <p:sp>
        <p:nvSpPr>
          <p:cNvPr id="120" name="Google Shape;120;p6"/>
          <p:cNvSpPr txBox="1"/>
          <p:nvPr/>
        </p:nvSpPr>
        <p:spPr>
          <a:xfrm>
            <a:off x="1366250" y="1938850"/>
            <a:ext cx="5786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1" name="Google Shape;121;p6"/>
          <p:cNvCxnSpPr/>
          <p:nvPr/>
        </p:nvCxnSpPr>
        <p:spPr>
          <a:xfrm rot="10800000" flipH="1">
            <a:off x="2601900" y="1848425"/>
            <a:ext cx="5414700" cy="20100"/>
          </a:xfrm>
          <a:prstGeom prst="straightConnector1">
            <a:avLst/>
          </a:prstGeom>
          <a:noFill/>
          <a:ln w="9525" cap="flat" cmpd="sng">
            <a:solidFill>
              <a:schemeClr val="dk2"/>
            </a:solidFill>
            <a:prstDash val="solid"/>
            <a:round/>
            <a:headEnd type="none" w="sm" len="sm"/>
            <a:tailEnd type="none" w="sm" len="sm"/>
          </a:ln>
        </p:spPr>
      </p:cxnSp>
      <p:graphicFrame>
        <p:nvGraphicFramePr>
          <p:cNvPr id="122" name="Google Shape;122;p6"/>
          <p:cNvGraphicFramePr/>
          <p:nvPr/>
        </p:nvGraphicFramePr>
        <p:xfrm>
          <a:off x="395387" y="1476349"/>
          <a:ext cx="8353225" cy="3383040"/>
        </p:xfrm>
        <a:graphic>
          <a:graphicData uri="http://schemas.openxmlformats.org/drawingml/2006/table">
            <a:tbl>
              <a:tblPr>
                <a:noFill/>
                <a:tableStyleId>{DF8FC643-AD8E-4110-8849-6AB8A53D287C}</a:tableStyleId>
              </a:tblPr>
              <a:tblGrid>
                <a:gridCol w="2188325">
                  <a:extLst>
                    <a:ext uri="{9D8B030D-6E8A-4147-A177-3AD203B41FA5}">
                      <a16:colId xmlns:a16="http://schemas.microsoft.com/office/drawing/2014/main" val="20000"/>
                    </a:ext>
                  </a:extLst>
                </a:gridCol>
                <a:gridCol w="874675">
                  <a:extLst>
                    <a:ext uri="{9D8B030D-6E8A-4147-A177-3AD203B41FA5}">
                      <a16:colId xmlns:a16="http://schemas.microsoft.com/office/drawing/2014/main" val="20001"/>
                    </a:ext>
                  </a:extLst>
                </a:gridCol>
                <a:gridCol w="5290225">
                  <a:extLst>
                    <a:ext uri="{9D8B030D-6E8A-4147-A177-3AD203B41FA5}">
                      <a16:colId xmlns:a16="http://schemas.microsoft.com/office/drawing/2014/main" val="20002"/>
                    </a:ext>
                  </a:extLst>
                </a:gridCol>
              </a:tblGrid>
              <a:tr h="487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Data</a:t>
                      </a:r>
                      <a:endParaRPr sz="1400" u="none" strike="noStrike" cap="none"/>
                    </a:p>
                  </a:txBody>
                  <a:tcPr marL="91425" marR="91425" marT="91425" marB="91425">
                    <a:solidFill>
                      <a:schemeClr val="dk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Data Type</a:t>
                      </a:r>
                      <a:endParaRPr sz="1400" u="none" strike="noStrike" cap="none"/>
                    </a:p>
                  </a:txBody>
                  <a:tcPr marL="91425" marR="91425" marT="91425" marB="91425">
                    <a:solidFill>
                      <a:schemeClr val="dk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Description</a:t>
                      </a:r>
                      <a:endParaRPr sz="1400" u="none" strike="noStrike" cap="none"/>
                    </a:p>
                  </a:txBody>
                  <a:tcPr marL="91425" marR="91425" marT="91425" marB="91425">
                    <a:solidFill>
                      <a:schemeClr val="dk1"/>
                    </a:solidFill>
                  </a:tcPr>
                </a:tc>
                <a:extLst>
                  <a:ext uri="{0D108BD9-81ED-4DB2-BD59-A6C34878D82A}">
                    <a16:rowId xmlns:a16="http://schemas.microsoft.com/office/drawing/2014/main" val="10000"/>
                  </a:ext>
                </a:extLst>
              </a:tr>
              <a:tr h="3165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release_year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int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Actual release year of the show</a:t>
                      </a:r>
                      <a:endParaRPr sz="1400" u="none" strike="noStrike" cap="none"/>
                    </a:p>
                  </a:txBody>
                  <a:tcPr marL="91425" marR="91425" marT="91425" marB="91425"/>
                </a:tc>
                <a:extLst>
                  <a:ext uri="{0D108BD9-81ED-4DB2-BD59-A6C34878D82A}">
                    <a16:rowId xmlns:a16="http://schemas.microsoft.com/office/drawing/2014/main" val="10001"/>
                  </a:ext>
                </a:extLst>
              </a:tr>
              <a:tr h="3165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Rating </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a:t>
                      </a:r>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TV rating of the Show</a:t>
                      </a:r>
                      <a:endParaRPr sz="1400" u="none" strike="noStrike" cap="none"/>
                    </a:p>
                  </a:txBody>
                  <a:tcPr marL="91425" marR="91425" marT="91425" marB="91425"/>
                </a:tc>
                <a:extLst>
                  <a:ext uri="{0D108BD9-81ED-4DB2-BD59-A6C34878D82A}">
                    <a16:rowId xmlns:a16="http://schemas.microsoft.com/office/drawing/2014/main" val="10002"/>
                  </a:ext>
                </a:extLst>
              </a:tr>
              <a:tr h="3165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Duration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a:t>
                      </a:r>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a:t>Total duration in minute or a season in TV show</a:t>
                      </a:r>
                      <a:endParaRPr sz="1400" u="none" strike="noStrike" cap="none" dirty="0"/>
                    </a:p>
                  </a:txBody>
                  <a:tcPr marL="91425" marR="91425" marT="91425" marB="91425"/>
                </a:tc>
                <a:extLst>
                  <a:ext uri="{0D108BD9-81ED-4DB2-BD59-A6C34878D82A}">
                    <a16:rowId xmlns:a16="http://schemas.microsoft.com/office/drawing/2014/main" val="10003"/>
                  </a:ext>
                </a:extLst>
              </a:tr>
              <a:tr h="3165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Listed_in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a:t>
                      </a:r>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Genre</a:t>
                      </a:r>
                      <a:endParaRPr sz="1400" u="none" strike="noStrike" cap="none"/>
                    </a:p>
                  </a:txBody>
                  <a:tcPr marL="91425" marR="91425" marT="91425" marB="91425"/>
                </a:tc>
                <a:extLst>
                  <a:ext uri="{0D108BD9-81ED-4DB2-BD59-A6C34878D82A}">
                    <a16:rowId xmlns:a16="http://schemas.microsoft.com/office/drawing/2014/main" val="10004"/>
                  </a:ext>
                </a:extLst>
              </a:tr>
              <a:tr h="3165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Description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a:t>
                      </a:r>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The summary description</a:t>
                      </a:r>
                      <a:endParaRPr/>
                    </a:p>
                  </a:txBody>
                  <a:tcPr marL="91425" marR="91425" marT="91425" marB="91425"/>
                </a:tc>
                <a:extLst>
                  <a:ext uri="{0D108BD9-81ED-4DB2-BD59-A6C34878D82A}">
                    <a16:rowId xmlns:a16="http://schemas.microsoft.com/office/drawing/2014/main" val="10005"/>
                  </a:ext>
                </a:extLst>
              </a:tr>
              <a:tr h="316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6"/>
                  </a:ext>
                </a:extLst>
              </a:tr>
              <a:tr h="316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7"/>
          <p:cNvPicPr preferRelativeResize="0"/>
          <p:nvPr/>
        </p:nvPicPr>
        <p:blipFill rotWithShape="1">
          <a:blip r:embed="rId3">
            <a:alphaModFix/>
          </a:blip>
          <a:srcRect/>
          <a:stretch/>
        </p:blipFill>
        <p:spPr>
          <a:xfrm>
            <a:off x="0" y="0"/>
            <a:ext cx="550599" cy="550599"/>
          </a:xfrm>
          <a:prstGeom prst="rect">
            <a:avLst/>
          </a:prstGeom>
          <a:noFill/>
          <a:ln>
            <a:noFill/>
          </a:ln>
        </p:spPr>
      </p:pic>
      <p:sp>
        <p:nvSpPr>
          <p:cNvPr id="128" name="Google Shape;128;p7"/>
          <p:cNvSpPr txBox="1"/>
          <p:nvPr/>
        </p:nvSpPr>
        <p:spPr>
          <a:xfrm>
            <a:off x="1125150" y="974450"/>
            <a:ext cx="48723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Arial"/>
                <a:ea typeface="Arial"/>
                <a:cs typeface="Arial"/>
                <a:sym typeface="Arial"/>
              </a:rPr>
              <a:t>Pre Processing and Data Cleaning</a:t>
            </a:r>
            <a:endParaRPr sz="2400" b="1" i="0" u="none" strike="noStrike" cap="none">
              <a:solidFill>
                <a:schemeClr val="dk1"/>
              </a:solidFill>
              <a:latin typeface="Arial"/>
              <a:ea typeface="Arial"/>
              <a:cs typeface="Arial"/>
              <a:sym typeface="Arial"/>
            </a:endParaRPr>
          </a:p>
        </p:txBody>
      </p:sp>
      <p:sp>
        <p:nvSpPr>
          <p:cNvPr id="129" name="Google Shape;129;p7"/>
          <p:cNvSpPr txBox="1"/>
          <p:nvPr/>
        </p:nvSpPr>
        <p:spPr>
          <a:xfrm>
            <a:off x="517500" y="2206375"/>
            <a:ext cx="8109000" cy="2015906"/>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0000"/>
              </a:buClr>
              <a:buSzPts val="1700"/>
              <a:buFont typeface="Arial"/>
              <a:buAutoNum type="arabicPeriod"/>
            </a:pPr>
            <a:r>
              <a:rPr lang="en-GB" sz="1700" b="1" i="0" u="none" strike="noStrike" cap="none">
                <a:solidFill>
                  <a:srgbClr val="1E1E1E"/>
                </a:solidFill>
                <a:latin typeface="Arial"/>
                <a:ea typeface="Arial"/>
                <a:cs typeface="Arial"/>
                <a:sym typeface="Arial"/>
              </a:rPr>
              <a:t>Duplicates Value: </a:t>
            </a:r>
            <a:r>
              <a:rPr lang="en-GB" sz="1700" b="0" i="0" u="none" strike="noStrike" cap="none">
                <a:solidFill>
                  <a:srgbClr val="000000"/>
                </a:solidFill>
                <a:latin typeface="Arial"/>
                <a:ea typeface="Arial"/>
                <a:cs typeface="Arial"/>
                <a:sym typeface="Arial"/>
              </a:rPr>
              <a:t>We searched for duplicates value but there were none duplicates in dataset.</a:t>
            </a:r>
            <a:endParaRPr sz="1700" b="0"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AutoNum type="arabicPeriod"/>
            </a:pPr>
            <a:r>
              <a:rPr lang="en-GB" sz="1700" b="1" i="0" u="none" strike="noStrike" cap="none">
                <a:solidFill>
                  <a:srgbClr val="1E1E1E"/>
                </a:solidFill>
                <a:latin typeface="Arial"/>
                <a:ea typeface="Arial"/>
                <a:cs typeface="Arial"/>
                <a:sym typeface="Arial"/>
              </a:rPr>
              <a:t>Null Values: </a:t>
            </a:r>
            <a:r>
              <a:rPr lang="en-GB" sz="1700" b="0" i="0" u="none" strike="noStrike" cap="none">
                <a:solidFill>
                  <a:srgbClr val="383838"/>
                </a:solidFill>
                <a:latin typeface="Arial"/>
                <a:ea typeface="Arial"/>
                <a:cs typeface="Arial"/>
                <a:sym typeface="Arial"/>
              </a:rPr>
              <a:t>There were some null values in dataset</a:t>
            </a:r>
            <a:endParaRPr sz="1700" b="0" i="0" u="none" strike="noStrike" cap="none">
              <a:solidFill>
                <a:srgbClr val="383838"/>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AutoNum type="arabicPeriod"/>
            </a:pPr>
            <a:r>
              <a:rPr lang="en-GB" sz="1700" b="1" i="0" u="none" strike="noStrike" cap="none">
                <a:solidFill>
                  <a:srgbClr val="1E1E1E"/>
                </a:solidFill>
                <a:latin typeface="Arial"/>
                <a:ea typeface="Arial"/>
                <a:cs typeface="Arial"/>
                <a:sym typeface="Arial"/>
              </a:rPr>
              <a:t>Extract new columns:</a:t>
            </a:r>
            <a:r>
              <a:rPr lang="en-GB" sz="1700" b="1" i="0" u="none" strike="noStrike" cap="none">
                <a:solidFill>
                  <a:srgbClr val="000000"/>
                </a:solidFill>
                <a:latin typeface="Arial"/>
                <a:ea typeface="Arial"/>
                <a:cs typeface="Arial"/>
                <a:sym typeface="Arial"/>
              </a:rPr>
              <a:t> </a:t>
            </a:r>
            <a:r>
              <a:rPr lang="en-GB" sz="1700" b="0" i="0" u="none" strike="noStrike" cap="none">
                <a:solidFill>
                  <a:srgbClr val="000000"/>
                </a:solidFill>
                <a:latin typeface="Arial"/>
                <a:ea typeface="Arial"/>
                <a:cs typeface="Arial"/>
                <a:sym typeface="Arial"/>
              </a:rPr>
              <a:t>Extracted rating_clean, international etc</a:t>
            </a:r>
            <a:endParaRPr/>
          </a:p>
          <a:p>
            <a:pPr marL="457200" marR="0" lvl="0" indent="-336550" algn="l" rtl="0">
              <a:lnSpc>
                <a:spcPct val="100000"/>
              </a:lnSpc>
              <a:spcBef>
                <a:spcPts val="0"/>
              </a:spcBef>
              <a:spcAft>
                <a:spcPts val="0"/>
              </a:spcAft>
              <a:buClr>
                <a:srgbClr val="000000"/>
              </a:buClr>
              <a:buSzPts val="1700"/>
              <a:buFont typeface="Arial"/>
              <a:buAutoNum type="arabicPeriod"/>
            </a:pPr>
            <a:r>
              <a:rPr lang="en-GB" sz="1700" b="1" i="0" u="none" strike="noStrike" cap="none">
                <a:solidFill>
                  <a:srgbClr val="000000"/>
                </a:solidFill>
                <a:latin typeface="Arial"/>
                <a:ea typeface="Arial"/>
                <a:cs typeface="Arial"/>
                <a:sym typeface="Arial"/>
              </a:rPr>
              <a:t>Text Classification: </a:t>
            </a:r>
            <a:r>
              <a:rPr lang="en-GB" sz="1700" b="0" i="0" u="none" strike="noStrike" cap="none">
                <a:solidFill>
                  <a:srgbClr val="000000"/>
                </a:solidFill>
                <a:latin typeface="Arial"/>
                <a:ea typeface="Arial"/>
                <a:cs typeface="Arial"/>
                <a:sym typeface="Arial"/>
              </a:rPr>
              <a:t>remove punctuation, lower case, remove Stopwords,</a:t>
            </a:r>
            <a:endParaRPr/>
          </a:p>
          <a:p>
            <a:pPr marL="120650" marR="0" lvl="0" indent="0" algn="l" rtl="0">
              <a:lnSpc>
                <a:spcPct val="100000"/>
              </a:lnSpc>
              <a:spcBef>
                <a:spcPts val="0"/>
              </a:spcBef>
              <a:spcAft>
                <a:spcPts val="0"/>
              </a:spcAft>
              <a:buNone/>
            </a:pPr>
            <a:r>
              <a:rPr lang="en-GB" sz="1700" b="0" i="0" u="none" strike="noStrike" cap="none">
                <a:solidFill>
                  <a:srgbClr val="000000"/>
                </a:solidFill>
                <a:latin typeface="Arial"/>
                <a:ea typeface="Arial"/>
                <a:cs typeface="Arial"/>
                <a:sym typeface="Arial"/>
              </a:rPr>
              <a:t>Stemming, Tf-idf vectorization.</a:t>
            </a:r>
            <a:endParaRPr/>
          </a:p>
          <a:p>
            <a:pPr marL="120650" marR="0" lvl="0" indent="0" algn="l" rtl="0">
              <a:lnSpc>
                <a:spcPct val="100000"/>
              </a:lnSpc>
              <a:spcBef>
                <a:spcPts val="0"/>
              </a:spcBef>
              <a:spcAft>
                <a:spcPts val="0"/>
              </a:spcAft>
              <a:buNone/>
            </a:pPr>
            <a:endParaRPr sz="1700" b="1" i="0" u="none" strike="noStrike" cap="none">
              <a:solidFill>
                <a:srgbClr val="000000"/>
              </a:solidFill>
              <a:latin typeface="Arial"/>
              <a:ea typeface="Arial"/>
              <a:cs typeface="Arial"/>
              <a:sym typeface="Arial"/>
            </a:endParaRPr>
          </a:p>
        </p:txBody>
      </p:sp>
      <p:pic>
        <p:nvPicPr>
          <p:cNvPr id="130" name="Google Shape;130;p7"/>
          <p:cNvPicPr preferRelativeResize="0"/>
          <p:nvPr/>
        </p:nvPicPr>
        <p:blipFill rotWithShape="1">
          <a:blip r:embed="rId4">
            <a:alphaModFix/>
          </a:blip>
          <a:srcRect/>
          <a:stretch/>
        </p:blipFill>
        <p:spPr>
          <a:xfrm>
            <a:off x="5831750" y="226513"/>
            <a:ext cx="2514600" cy="181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ctrTitle"/>
          </p:nvPr>
        </p:nvSpPr>
        <p:spPr>
          <a:xfrm>
            <a:off x="925500" y="472150"/>
            <a:ext cx="7293000" cy="713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3700"/>
              <a:t>Exploratory Data Analysis</a:t>
            </a:r>
            <a:endParaRPr sz="3700"/>
          </a:p>
        </p:txBody>
      </p:sp>
      <p:sp>
        <p:nvSpPr>
          <p:cNvPr id="136" name="Google Shape;136;p8"/>
          <p:cNvSpPr txBox="1">
            <a:spLocks noGrp="1"/>
          </p:cNvSpPr>
          <p:nvPr>
            <p:ph type="subTitle" idx="1"/>
          </p:nvPr>
        </p:nvSpPr>
        <p:spPr>
          <a:xfrm>
            <a:off x="311700" y="1371600"/>
            <a:ext cx="8520600" cy="355044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solidFill>
                  <a:schemeClr val="lt1"/>
                </a:solidFill>
              </a:rPr>
              <a:t>Value Count of Movies and TV Show</a:t>
            </a:r>
            <a:endParaRPr/>
          </a:p>
          <a:p>
            <a:pPr marL="0" lvl="0" indent="0" algn="ctr" rtl="0">
              <a:lnSpc>
                <a:spcPct val="100000"/>
              </a:lnSpc>
              <a:spcBef>
                <a:spcPts val="0"/>
              </a:spcBef>
              <a:spcAft>
                <a:spcPts val="0"/>
              </a:spcAft>
              <a:buSzPts val="2800"/>
              <a:buNone/>
            </a:pPr>
            <a:endParaRPr>
              <a:solidFill>
                <a:schemeClr val="lt1"/>
              </a:solidFill>
            </a:endParaRPr>
          </a:p>
          <a:p>
            <a:pPr marL="457200" lvl="0" indent="-457200" algn="ctr" rtl="0">
              <a:lnSpc>
                <a:spcPct val="100000"/>
              </a:lnSpc>
              <a:spcBef>
                <a:spcPts val="0"/>
              </a:spcBef>
              <a:spcAft>
                <a:spcPts val="0"/>
              </a:spcAft>
              <a:buSzPts val="2800"/>
              <a:buFont typeface="Arial"/>
              <a:buChar char="•"/>
            </a:pPr>
            <a:r>
              <a:rPr lang="en-GB">
                <a:solidFill>
                  <a:schemeClr val="lt1"/>
                </a:solidFill>
              </a:rPr>
              <a:t>                                      </a:t>
            </a:r>
            <a:r>
              <a:rPr lang="en-GB" sz="2000">
                <a:solidFill>
                  <a:schemeClr val="lt1"/>
                </a:solidFill>
              </a:rPr>
              <a:t>Netflix has 69% content of Movies</a:t>
            </a:r>
            <a:endParaRPr/>
          </a:p>
          <a:p>
            <a:pPr marL="342900" lvl="0" indent="-342900" algn="ctr" rtl="0">
              <a:lnSpc>
                <a:spcPct val="100000"/>
              </a:lnSpc>
              <a:spcBef>
                <a:spcPts val="0"/>
              </a:spcBef>
              <a:spcAft>
                <a:spcPts val="0"/>
              </a:spcAft>
              <a:buSzPts val="2800"/>
              <a:buFont typeface="Arial"/>
              <a:buChar char="•"/>
            </a:pPr>
            <a:r>
              <a:rPr lang="en-GB" sz="2000">
                <a:solidFill>
                  <a:schemeClr val="lt1"/>
                </a:solidFill>
              </a:rPr>
              <a:t>                                and 31% TV Shows.</a:t>
            </a:r>
            <a:endParaRPr/>
          </a:p>
          <a:p>
            <a:pPr marL="342900" lvl="0" indent="-165100" algn="ctr" rtl="0">
              <a:lnSpc>
                <a:spcPct val="100000"/>
              </a:lnSpc>
              <a:spcBef>
                <a:spcPts val="0"/>
              </a:spcBef>
              <a:spcAft>
                <a:spcPts val="0"/>
              </a:spcAft>
              <a:buSzPts val="2800"/>
              <a:buFont typeface="Arial"/>
              <a:buNone/>
            </a:pPr>
            <a:endParaRPr sz="2000">
              <a:solidFill>
                <a:schemeClr val="lt1"/>
              </a:solidFill>
            </a:endParaRPr>
          </a:p>
          <a:p>
            <a:pPr marL="342900" lvl="0" indent="-342900" algn="ctr" rtl="0">
              <a:lnSpc>
                <a:spcPct val="100000"/>
              </a:lnSpc>
              <a:spcBef>
                <a:spcPts val="0"/>
              </a:spcBef>
              <a:spcAft>
                <a:spcPts val="0"/>
              </a:spcAft>
              <a:buSzPts val="2800"/>
              <a:buFont typeface="Arial"/>
              <a:buChar char="•"/>
            </a:pPr>
            <a:r>
              <a:rPr lang="en-GB" sz="2000">
                <a:solidFill>
                  <a:schemeClr val="lt1"/>
                </a:solidFill>
              </a:rPr>
              <a:t>                                                      It means Movie are popular rather </a:t>
            </a:r>
            <a:endParaRPr/>
          </a:p>
          <a:p>
            <a:pPr marL="342900" lvl="0" indent="-342900" algn="ctr" rtl="0">
              <a:lnSpc>
                <a:spcPct val="100000"/>
              </a:lnSpc>
              <a:spcBef>
                <a:spcPts val="0"/>
              </a:spcBef>
              <a:spcAft>
                <a:spcPts val="0"/>
              </a:spcAft>
              <a:buSzPts val="2800"/>
              <a:buFont typeface="Arial"/>
              <a:buChar char="•"/>
            </a:pPr>
            <a:r>
              <a:rPr lang="en-GB" sz="2000">
                <a:solidFill>
                  <a:schemeClr val="lt1"/>
                </a:solidFill>
              </a:rPr>
              <a:t>                         than TV Shows</a:t>
            </a:r>
            <a:endParaRPr/>
          </a:p>
          <a:p>
            <a:pPr marL="0" lvl="0" indent="0" algn="ctr" rtl="0">
              <a:lnSpc>
                <a:spcPct val="100000"/>
              </a:lnSpc>
              <a:spcBef>
                <a:spcPts val="0"/>
              </a:spcBef>
              <a:spcAft>
                <a:spcPts val="0"/>
              </a:spcAft>
              <a:buSzPts val="2800"/>
              <a:buNone/>
            </a:pPr>
            <a:endParaRPr sz="2000">
              <a:solidFill>
                <a:schemeClr val="lt1"/>
              </a:solidFill>
            </a:endParaRPr>
          </a:p>
          <a:p>
            <a:pPr marL="0" lvl="0" indent="0" algn="ctr" rtl="0">
              <a:lnSpc>
                <a:spcPct val="100000"/>
              </a:lnSpc>
              <a:spcBef>
                <a:spcPts val="0"/>
              </a:spcBef>
              <a:spcAft>
                <a:spcPts val="0"/>
              </a:spcAft>
              <a:buSzPts val="2800"/>
              <a:buNone/>
            </a:pPr>
            <a:endParaRPr sz="2000">
              <a:solidFill>
                <a:schemeClr val="lt1"/>
              </a:solidFill>
            </a:endParaRPr>
          </a:p>
          <a:p>
            <a:pPr marL="0" lvl="0" indent="0" algn="ctr" rtl="0">
              <a:lnSpc>
                <a:spcPct val="100000"/>
              </a:lnSpc>
              <a:spcBef>
                <a:spcPts val="0"/>
              </a:spcBef>
              <a:spcAft>
                <a:spcPts val="0"/>
              </a:spcAft>
              <a:buSzPts val="2800"/>
              <a:buNone/>
            </a:pPr>
            <a:endParaRPr>
              <a:solidFill>
                <a:schemeClr val="lt1"/>
              </a:solidFill>
            </a:endParaRPr>
          </a:p>
        </p:txBody>
      </p:sp>
      <p:pic>
        <p:nvPicPr>
          <p:cNvPr id="137" name="Google Shape;137;p8"/>
          <p:cNvPicPr preferRelativeResize="0"/>
          <p:nvPr/>
        </p:nvPicPr>
        <p:blipFill rotWithShape="1">
          <a:blip r:embed="rId3">
            <a:alphaModFix/>
          </a:blip>
          <a:srcRect/>
          <a:stretch/>
        </p:blipFill>
        <p:spPr>
          <a:xfrm>
            <a:off x="366225" y="1983577"/>
            <a:ext cx="4093569" cy="24455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ctrTitle"/>
          </p:nvPr>
        </p:nvSpPr>
        <p:spPr>
          <a:xfrm>
            <a:off x="311700" y="351600"/>
            <a:ext cx="8520600" cy="125173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a:t>Rating of Movies and TV Shows by the Viewers</a:t>
            </a:r>
            <a:endParaRPr sz="4200"/>
          </a:p>
        </p:txBody>
      </p:sp>
      <p:sp>
        <p:nvSpPr>
          <p:cNvPr id="143" name="Google Shape;143;p9"/>
          <p:cNvSpPr txBox="1"/>
          <p:nvPr/>
        </p:nvSpPr>
        <p:spPr>
          <a:xfrm>
            <a:off x="469800" y="1665250"/>
            <a:ext cx="2837071" cy="2123628"/>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TV-MA is the most given rating then TV-14. That means most of the shows are for Adult.</a:t>
            </a:r>
            <a:endParaRPr/>
          </a:p>
          <a:p>
            <a:pPr marL="13970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After that movies content available for Teenager.</a:t>
            </a:r>
            <a:endParaRPr/>
          </a:p>
          <a:p>
            <a:pPr marL="457200" marR="0" lvl="0" indent="-2286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4" name="Google Shape;144;p9"/>
          <p:cNvPicPr preferRelativeResize="0"/>
          <p:nvPr/>
        </p:nvPicPr>
        <p:blipFill rotWithShape="1">
          <a:blip r:embed="rId3">
            <a:alphaModFix/>
          </a:blip>
          <a:srcRect/>
          <a:stretch/>
        </p:blipFill>
        <p:spPr>
          <a:xfrm>
            <a:off x="5962389" y="1860115"/>
            <a:ext cx="3093929" cy="3183178"/>
          </a:xfrm>
          <a:prstGeom prst="rect">
            <a:avLst/>
          </a:prstGeom>
          <a:noFill/>
          <a:ln>
            <a:noFill/>
          </a:ln>
        </p:spPr>
      </p:pic>
      <p:pic>
        <p:nvPicPr>
          <p:cNvPr id="145" name="Google Shape;145;p9"/>
          <p:cNvPicPr preferRelativeResize="0"/>
          <p:nvPr/>
        </p:nvPicPr>
        <p:blipFill rotWithShape="1">
          <a:blip r:embed="rId4">
            <a:alphaModFix/>
          </a:blip>
          <a:srcRect/>
          <a:stretch/>
        </p:blipFill>
        <p:spPr>
          <a:xfrm>
            <a:off x="3388290" y="1860115"/>
            <a:ext cx="2429688" cy="303331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1000</Words>
  <Application>Microsoft Office PowerPoint</Application>
  <PresentationFormat>On-screen Show (16:9)</PresentationFormat>
  <Paragraphs>147</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Courier New</vt:lpstr>
      <vt:lpstr>Roboto</vt:lpstr>
      <vt:lpstr>Simple Light</vt:lpstr>
      <vt:lpstr>PowerPoint Presentation</vt:lpstr>
      <vt:lpstr>     </vt:lpstr>
      <vt:lpstr> Objectives</vt:lpstr>
      <vt:lpstr>Proposed Methodology</vt:lpstr>
      <vt:lpstr>PowerPoint Presentation</vt:lpstr>
      <vt:lpstr>PowerPoint Presentation</vt:lpstr>
      <vt:lpstr>PowerPoint Presentation</vt:lpstr>
      <vt:lpstr>Exploratory Data Analysis</vt:lpstr>
      <vt:lpstr>Rating of Movies and TV Shows by the Viewers</vt:lpstr>
      <vt:lpstr>Movies and TV Shows releases year</vt:lpstr>
      <vt:lpstr>Top 10 Genre of Movies/TV Show on NETFLIX</vt:lpstr>
      <vt:lpstr>Top 20 actor with most number of Movies/Shows on Netflix</vt:lpstr>
      <vt:lpstr>Which Country has most number of content</vt:lpstr>
      <vt:lpstr>    Content added over the year </vt:lpstr>
      <vt:lpstr>Fitting various model</vt:lpstr>
      <vt:lpstr>Challenges Faced</vt:lpstr>
      <vt:lpstr>PowerPoint Presentation</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Jeet Singh</dc:creator>
  <cp:lastModifiedBy>somya.jain211999@gmail.com</cp:lastModifiedBy>
  <cp:revision>1</cp:revision>
  <dcterms:modified xsi:type="dcterms:W3CDTF">2023-05-17T12:10:36Z</dcterms:modified>
</cp:coreProperties>
</file>