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12"/>
  </p:notesMasterIdLst>
  <p:sldIdLst>
    <p:sldId id="256" r:id="rId3"/>
    <p:sldId id="257" r:id="rId4"/>
    <p:sldId id="258" r:id="rId5"/>
    <p:sldId id="261" r:id="rId6"/>
    <p:sldId id="262" r:id="rId7"/>
    <p:sldId id="266"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0A15C55-8517-42AA-B614-E9B94910E39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6" autoAdjust="0"/>
    <p:restoredTop sz="94619"/>
  </p:normalViewPr>
  <p:slideViewPr>
    <p:cSldViewPr snapToGrid="0" snapToObjects="1">
      <p:cViewPr varScale="1">
        <p:scale>
          <a:sx n="69" d="100"/>
          <a:sy n="69"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595D9-17D1-AE4E-9005-BF571A8655BD}" type="datetimeFigureOut">
              <a:rPr lang="en-US" smtClean="0"/>
              <a:t>5/12/2023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8766BF-9D8B-354E-B71F-7EBD9F63ABA2}" type="slidenum">
              <a:rPr lang="en-US" smtClean="0"/>
              <a:t>‹#›</a:t>
            </a:fld>
            <a:endParaRPr lang="en-US"/>
          </a:p>
        </p:txBody>
      </p:sp>
    </p:spTree>
    <p:extLst>
      <p:ext uri="{BB962C8B-B14F-4D97-AF65-F5344CB8AC3E}">
        <p14:creationId xmlns:p14="http://schemas.microsoft.com/office/powerpoint/2010/main" val="119050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8766BF-9D8B-354E-B71F-7EBD9F63ABA2}" type="slidenum">
              <a:rPr lang="en-US" smtClean="0"/>
              <a:t>2</a:t>
            </a:fld>
            <a:endParaRPr lang="en-US"/>
          </a:p>
        </p:txBody>
      </p:sp>
    </p:spTree>
    <p:extLst>
      <p:ext uri="{BB962C8B-B14F-4D97-AF65-F5344CB8AC3E}">
        <p14:creationId xmlns:p14="http://schemas.microsoft.com/office/powerpoint/2010/main" val="666294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0081" y="6244982"/>
            <a:ext cx="2057400" cy="365125"/>
          </a:xfrm>
        </p:spPr>
        <p:txBody>
          <a:bodyPr/>
          <a:lstStyle/>
          <a:p>
            <a:fld id="{CCCCE547-CD5F-FE4E-9410-E8C301433F3D}" type="datetime1">
              <a:rPr lang="en-US" smtClean="0"/>
              <a:t>5/12/2023</a:t>
            </a:fld>
            <a:endParaRPr lang="en-US"/>
          </a:p>
        </p:txBody>
      </p:sp>
      <p:sp>
        <p:nvSpPr>
          <p:cNvPr id="6" name="Slide Number Placeholder 5"/>
          <p:cNvSpPr>
            <a:spLocks noGrp="1"/>
          </p:cNvSpPr>
          <p:nvPr>
            <p:ph type="sldNum" sz="quarter" idx="12"/>
          </p:nvPr>
        </p:nvSpPr>
        <p:spPr>
          <a:xfrm>
            <a:off x="6972300" y="6244982"/>
            <a:ext cx="2057400" cy="365125"/>
          </a:xfrm>
        </p:spPr>
        <p:txBody>
          <a:bodyPr/>
          <a:lstStyle/>
          <a:p>
            <a:fld id="{01977278-7687-3448-A6B0-227CFE0C97B6}" type="slidenum">
              <a:rPr lang="en-US" smtClean="0"/>
              <a:t>‹#›</a:t>
            </a:fld>
            <a:endParaRPr lang="en-US"/>
          </a:p>
        </p:txBody>
      </p:sp>
      <p:pic>
        <p:nvPicPr>
          <p:cNvPr id="11" name="Picture 10">
            <a:extLst>
              <a:ext uri="{FF2B5EF4-FFF2-40B4-BE49-F238E27FC236}">
                <a16:creationId xmlns:a16="http://schemas.microsoft.com/office/drawing/2014/main" id="{CD39C166-2D6D-4472-BD2A-84AC66866AC2}"/>
              </a:ext>
            </a:extLst>
          </p:cNvPr>
          <p:cNvPicPr>
            <a:picLocks noChangeAspect="1"/>
          </p:cNvPicPr>
          <p:nvPr userDrawn="1"/>
        </p:nvPicPr>
        <p:blipFill>
          <a:blip r:embed="rId2"/>
          <a:stretch>
            <a:fillRect/>
          </a:stretch>
        </p:blipFill>
        <p:spPr>
          <a:xfrm>
            <a:off x="6962775" y="76200"/>
            <a:ext cx="2181225" cy="1524000"/>
          </a:xfrm>
          <a:prstGeom prst="rect">
            <a:avLst/>
          </a:prstGeom>
        </p:spPr>
      </p:pic>
      <p:sp>
        <p:nvSpPr>
          <p:cNvPr id="2" name="Title 1"/>
          <p:cNvSpPr>
            <a:spLocks noGrp="1"/>
          </p:cNvSpPr>
          <p:nvPr>
            <p:ph type="ctrTitle"/>
          </p:nvPr>
        </p:nvSpPr>
        <p:spPr>
          <a:xfrm>
            <a:off x="714375" y="952500"/>
            <a:ext cx="7848600" cy="2557463"/>
          </a:xfrm>
        </p:spPr>
        <p:txBody>
          <a:bodyPr anchor="b"/>
          <a:lstStyle>
            <a:lvl1pPr algn="ctr">
              <a:defRPr sz="6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0885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1565031"/>
            <a:ext cx="2949178" cy="803030"/>
          </a:xfrm>
        </p:spPr>
        <p:txBody>
          <a:bodyPr anchor="b">
            <a:noAutofit/>
          </a:bodyPr>
          <a:lstStyle>
            <a:lvl1pPr>
              <a:defRPr sz="280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565031"/>
            <a:ext cx="4629150" cy="4296020"/>
          </a:xfrm>
          <a:no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491154"/>
            <a:ext cx="2949178" cy="33778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B75F8B-2A68-7348-8556-D6503424ED23}" type="datetime1">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15173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9CCA4C-802C-2349-901A-DDF38BEE0FE1}"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406762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5706" y="1652952"/>
            <a:ext cx="1971675" cy="4524010"/>
          </a:xfrm>
        </p:spPr>
        <p:txBody>
          <a:bodyPr vert="eaVert"/>
          <a:lstStyle>
            <a:lvl1pPr>
              <a:defRPr>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652953"/>
            <a:ext cx="6164873" cy="452400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0A70E0-EA7A-584E-9A8C-36F848DD2E04}"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94298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4D41-ADF8-3724-E477-0CFA23D6D25C}"/>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7A7026E-97F7-484A-9B18-59E977F4CF7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5E613DC-F9B0-6F0C-A12D-ABB6C43F160C}"/>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5" name="Footer Placeholder 4">
            <a:extLst>
              <a:ext uri="{FF2B5EF4-FFF2-40B4-BE49-F238E27FC236}">
                <a16:creationId xmlns:a16="http://schemas.microsoft.com/office/drawing/2014/main" id="{2C1BA965-7351-CF43-DEE1-D69F8D2739F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2AF9B7-A784-0CB4-1658-CCDBAEEBC426}"/>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54162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8AA4-87A4-2076-C8FC-263E7BE5CE8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CADF19-867C-4DD5-D5C8-AED8757CF7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BC83676-5052-5B5A-12FF-D66F41207F47}"/>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5" name="Footer Placeholder 4">
            <a:extLst>
              <a:ext uri="{FF2B5EF4-FFF2-40B4-BE49-F238E27FC236}">
                <a16:creationId xmlns:a16="http://schemas.microsoft.com/office/drawing/2014/main" id="{EC3D4385-41EE-775A-D109-E86DF997CA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18B121-6D97-C091-DDE1-99F604D6BED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59910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85493-F81D-8FF1-E7C0-8BAAD2BC413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D21E2B3-6FD8-A601-7C81-F8699EDE6574}"/>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F01A9-3A3B-C49B-8D15-9F3C792FDBC7}"/>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5" name="Footer Placeholder 4">
            <a:extLst>
              <a:ext uri="{FF2B5EF4-FFF2-40B4-BE49-F238E27FC236}">
                <a16:creationId xmlns:a16="http://schemas.microsoft.com/office/drawing/2014/main" id="{91D98631-3C3E-81BF-53EC-EDE844BB24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641E6D-1411-0128-F3AC-58628A36B62B}"/>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76996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1738-26CE-ABFF-10B6-6647CB7FC7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E6C8021-F055-3719-6A8B-55963C3834B3}"/>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7803E00-6EC2-8AB3-2416-E3A957F06212}"/>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0229395-CC3D-E2A2-1EFA-114F84FB40C2}"/>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6" name="Footer Placeholder 5">
            <a:extLst>
              <a:ext uri="{FF2B5EF4-FFF2-40B4-BE49-F238E27FC236}">
                <a16:creationId xmlns:a16="http://schemas.microsoft.com/office/drawing/2014/main" id="{0BA0361C-FA91-0D6C-22A0-DB3CD8862EE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92246F4-B4C0-0D5C-3905-6E713F039871}"/>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444755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7A06-A96F-F80A-BB5E-D8BAB03E764D}"/>
              </a:ext>
            </a:extLst>
          </p:cNvPr>
          <p:cNvSpPr>
            <a:spLocks noGrp="1"/>
          </p:cNvSpPr>
          <p:nvPr>
            <p:ph type="title"/>
          </p:nvPr>
        </p:nvSpPr>
        <p:spPr>
          <a:xfrm>
            <a:off x="630238" y="365125"/>
            <a:ext cx="78867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4B866EE-9271-8CA8-5D1C-287D703035B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FA008-6F73-030B-12B1-F7BFB543B92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B7EFFEA-0B09-7B48-17BF-C6AF6522299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692AE4-0590-0740-E361-1BBE43A806C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AC384E9-5A71-65D7-A066-58AE7241D378}"/>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8" name="Footer Placeholder 7">
            <a:extLst>
              <a:ext uri="{FF2B5EF4-FFF2-40B4-BE49-F238E27FC236}">
                <a16:creationId xmlns:a16="http://schemas.microsoft.com/office/drawing/2014/main" id="{87945B52-676E-926E-31B5-ECC9F87BB94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C9DE06A-2499-BB6C-915E-E502A251BD2B}"/>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810796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556A-4E37-6C04-3A06-B22428FBEAD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1B0D942-1058-85ED-D42B-04482512335F}"/>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4" name="Footer Placeholder 3">
            <a:extLst>
              <a:ext uri="{FF2B5EF4-FFF2-40B4-BE49-F238E27FC236}">
                <a16:creationId xmlns:a16="http://schemas.microsoft.com/office/drawing/2014/main" id="{161266E4-2F6B-29F5-B1A7-A0A11C52BDE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C62B46-E744-3B12-4559-46A4D8F1087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889746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43B50-FF4D-8922-5962-C73A4FA9292C}"/>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3" name="Footer Placeholder 2">
            <a:extLst>
              <a:ext uri="{FF2B5EF4-FFF2-40B4-BE49-F238E27FC236}">
                <a16:creationId xmlns:a16="http://schemas.microsoft.com/office/drawing/2014/main" id="{2DB84F2C-610D-AB34-1BC5-3507545C120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B9634F8-A277-C8EC-B3B8-2148BBBF615D}"/>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74399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D126-ADCC-4628-A588-FA24DA7084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24915-01B2-4BBC-9813-DF3AC26E132C}"/>
              </a:ext>
            </a:extLst>
          </p:cNvPr>
          <p:cNvSpPr>
            <a:spLocks noGrp="1"/>
          </p:cNvSpPr>
          <p:nvPr>
            <p:ph type="dt" sz="half" idx="10"/>
          </p:nvPr>
        </p:nvSpPr>
        <p:spPr/>
        <p:txBody>
          <a:bodyPr/>
          <a:lstStyle/>
          <a:p>
            <a:fld id="{0F070275-9735-8D48-A4F7-4B722041E22B}" type="datetime1">
              <a:rPr lang="en-US" smtClean="0"/>
              <a:t>5/12/2023</a:t>
            </a:fld>
            <a:endParaRPr lang="en-US"/>
          </a:p>
        </p:txBody>
      </p:sp>
      <p:sp>
        <p:nvSpPr>
          <p:cNvPr id="4" name="Footer Placeholder 3">
            <a:extLst>
              <a:ext uri="{FF2B5EF4-FFF2-40B4-BE49-F238E27FC236}">
                <a16:creationId xmlns:a16="http://schemas.microsoft.com/office/drawing/2014/main" id="{84828612-6FFF-4267-889A-C3D668D9F4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8B30C1-CE6B-417E-925A-806FF502E60D}"/>
              </a:ext>
            </a:extLst>
          </p:cNvPr>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21497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5F72-686A-C6BC-002C-7298B52CEE3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46F0148-3C30-188F-A0AF-D80AC7A51CF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B33A8AD-8FF2-7E92-2C27-07F29A2A074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7E021-F9E1-7E27-D5B4-1A78D6D83CEB}"/>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6" name="Footer Placeholder 5">
            <a:extLst>
              <a:ext uri="{FF2B5EF4-FFF2-40B4-BE49-F238E27FC236}">
                <a16:creationId xmlns:a16="http://schemas.microsoft.com/office/drawing/2014/main" id="{91D244F1-A353-FDA7-4CCC-9464E619120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5FCE28C-4BEA-407E-A22C-29A40A58F164}"/>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10469711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5AB7-72D5-CF30-1B03-D4C20044481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A81DC2C-E274-9551-F8E4-97C12CBDD6C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0FAB5AD-59D0-4748-5C82-3827D9BA7E1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BC177-394F-D4D2-609B-4E9D43BA9658}"/>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6" name="Footer Placeholder 5">
            <a:extLst>
              <a:ext uri="{FF2B5EF4-FFF2-40B4-BE49-F238E27FC236}">
                <a16:creationId xmlns:a16="http://schemas.microsoft.com/office/drawing/2014/main" id="{FE705EC5-DBC1-940E-119D-C602739651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E9C0F8-C5BD-2166-ABED-55D041FEA716}"/>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471332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F8F1-15F5-F817-2F9F-23CE5C2FBB9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FCC61AF-F9F6-7ED2-4B34-7429C2724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8CD23D-6DA9-5853-CA87-D0BDFF7E3E87}"/>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5" name="Footer Placeholder 4">
            <a:extLst>
              <a:ext uri="{FF2B5EF4-FFF2-40B4-BE49-F238E27FC236}">
                <a16:creationId xmlns:a16="http://schemas.microsoft.com/office/drawing/2014/main" id="{354C0A12-8CAE-588F-4563-9F4BE97209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E6ABC06-05F1-0032-5165-DFFF4D2800ED}"/>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788278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4EE8D-C813-2F0A-A25D-67ED673CB5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3750438-8D13-EC4B-2DB6-B198196A5AE5}"/>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9524FB-0925-FB91-91EB-8D2AE2BC99EB}"/>
              </a:ext>
            </a:extLst>
          </p:cNvPr>
          <p:cNvSpPr>
            <a:spLocks noGrp="1"/>
          </p:cNvSpPr>
          <p:nvPr>
            <p:ph type="dt" sz="half" idx="10"/>
          </p:nvPr>
        </p:nvSpPr>
        <p:spPr/>
        <p:txBody>
          <a:bodyPr/>
          <a:lstStyle/>
          <a:p>
            <a:fld id="{B9A676A7-79E5-4E0F-A270-EF421B83E6DC}" type="datetimeFigureOut">
              <a:rPr lang="en-AU" smtClean="0"/>
              <a:t>12/05/2023</a:t>
            </a:fld>
            <a:endParaRPr lang="en-AU"/>
          </a:p>
        </p:txBody>
      </p:sp>
      <p:sp>
        <p:nvSpPr>
          <p:cNvPr id="5" name="Footer Placeholder 4">
            <a:extLst>
              <a:ext uri="{FF2B5EF4-FFF2-40B4-BE49-F238E27FC236}">
                <a16:creationId xmlns:a16="http://schemas.microsoft.com/office/drawing/2014/main" id="{0AE03E5F-9630-85B3-4C07-E4389DB932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9C4BCD1-998B-9462-88AB-AD663D1D5B41}"/>
              </a:ext>
            </a:extLst>
          </p:cNvPr>
          <p:cNvSpPr>
            <a:spLocks noGrp="1"/>
          </p:cNvSpPr>
          <p:nvPr>
            <p:ph type="sldNum" sz="quarter" idx="12"/>
          </p:nvPr>
        </p:nvSpPr>
        <p:spPr/>
        <p:txBody>
          <a:bodyPr/>
          <a:lstStyle/>
          <a:p>
            <a:fld id="{F0930A8F-6F04-48BB-A7C3-E1AF6D2A07C6}" type="slidenum">
              <a:rPr lang="en-AU" smtClean="0"/>
              <a:t>‹#›</a:t>
            </a:fld>
            <a:endParaRPr lang="en-AU"/>
          </a:p>
        </p:txBody>
      </p:sp>
    </p:spTree>
    <p:extLst>
      <p:ext uri="{BB962C8B-B14F-4D97-AF65-F5344CB8AC3E}">
        <p14:creationId xmlns:p14="http://schemas.microsoft.com/office/powerpoint/2010/main" val="341794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868A2F-68F5-CB43-A185-DE86886D23B9}"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11417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D857B5-BC93-AE46-9517-7143CFC6EB83}" type="datetime1">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842149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9DC449-89B1-E242-97AB-AE36EF8508B9}" type="datetime1">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1980392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252046"/>
            <a:ext cx="7977279" cy="11158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67DF5-5C7D-0741-9DE4-1610A6ECD20B}" type="datetime1">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012796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BD08E-61A3-D343-9E65-14E7255CD38A}" type="datetime1">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27710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92CE7-1FF8-7D4A-820B-CFF902F3610F}" type="datetime1">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312974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1565030"/>
            <a:ext cx="2949178" cy="973015"/>
          </a:xfrm>
        </p:spPr>
        <p:txBody>
          <a:bodyPr anchor="b">
            <a:normAutofit/>
          </a:bodyPr>
          <a:lstStyle>
            <a:lvl1pPr>
              <a:defRPr sz="28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3887391" y="1565030"/>
            <a:ext cx="4629150" cy="42960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637692"/>
            <a:ext cx="2949178" cy="323129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64B0C5-E22B-F940-B369-6BB9609A4EDF}" type="datetime1">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77278-7687-3448-A6B0-227CFE0C97B6}" type="slidenum">
              <a:rPr lang="en-US" smtClean="0"/>
              <a:t>‹#›</a:t>
            </a:fld>
            <a:endParaRPr lang="en-US"/>
          </a:p>
        </p:txBody>
      </p:sp>
    </p:spTree>
    <p:extLst>
      <p:ext uri="{BB962C8B-B14F-4D97-AF65-F5344CB8AC3E}">
        <p14:creationId xmlns:p14="http://schemas.microsoft.com/office/powerpoint/2010/main" val="253991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48604"/>
            <a:ext cx="6168520" cy="1243418"/>
          </a:xfrm>
          <a:prstGeom prst="rect">
            <a:avLst/>
          </a:prstGeom>
        </p:spPr>
        <p:txBody>
          <a:bodyPr vert="horz" lIns="91440" tIns="45720" rIns="91440" bIns="45720" rtlCol="0" anchor="b">
            <a:normAutofit/>
          </a:bodyPr>
          <a:lstStyle/>
          <a:p>
            <a:r>
              <a:rPr lang="en-US" dirty="0"/>
              <a:t>Click to edit Master </a:t>
            </a:r>
            <a:br>
              <a:rPr lang="en-US" dirty="0"/>
            </a:br>
            <a:r>
              <a:rPr lang="en-US" dirty="0"/>
              <a:t>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112BD-5968-1F4D-B1E4-B6CB3D5BDAF2}" type="datetime1">
              <a:rPr lang="en-US" smtClean="0"/>
              <a:t>5/12/2023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77278-7687-3448-A6B0-227CFE0C97B6}" type="slidenum">
              <a:rPr lang="en-US" smtClean="0"/>
              <a:t>‹#›</a:t>
            </a:fld>
            <a:endParaRPr lang="en-US"/>
          </a:p>
        </p:txBody>
      </p:sp>
      <p:pic>
        <p:nvPicPr>
          <p:cNvPr id="12" name="Picture 11">
            <a:extLst>
              <a:ext uri="{FF2B5EF4-FFF2-40B4-BE49-F238E27FC236}">
                <a16:creationId xmlns:a16="http://schemas.microsoft.com/office/drawing/2014/main" id="{36A77845-9B08-4D10-A9B0-E4FF1606A638}"/>
              </a:ext>
            </a:extLst>
          </p:cNvPr>
          <p:cNvPicPr>
            <a:picLocks noChangeAspect="1"/>
          </p:cNvPicPr>
          <p:nvPr userDrawn="1"/>
        </p:nvPicPr>
        <p:blipFill>
          <a:blip r:embed="rId15"/>
          <a:stretch>
            <a:fillRect/>
          </a:stretch>
        </p:blipFill>
        <p:spPr>
          <a:xfrm>
            <a:off x="7149493" y="676272"/>
            <a:ext cx="1822862" cy="615749"/>
          </a:xfrm>
          <a:prstGeom prst="rect">
            <a:avLst/>
          </a:prstGeom>
        </p:spPr>
      </p:pic>
    </p:spTree>
    <p:extLst>
      <p:ext uri="{BB962C8B-B14F-4D97-AF65-F5344CB8AC3E}">
        <p14:creationId xmlns:p14="http://schemas.microsoft.com/office/powerpoint/2010/main" val="389695520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lvl1pPr algn="l" defTabSz="914400" rtl="0" eaLnBrk="1" latinLnBrk="0" hangingPunct="1">
        <a:lnSpc>
          <a:spcPct val="90000"/>
        </a:lnSpc>
        <a:spcBef>
          <a:spcPct val="0"/>
        </a:spcBef>
        <a:buNone/>
        <a:defRPr sz="4000" kern="1200">
          <a:solidFill>
            <a:schemeClr val="tx1"/>
          </a:solidFill>
          <a:latin typeface="Proxima Nova"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Proxima Nova"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Proxima Nova"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Proxima Nova"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roxima Nova"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Proxima Nova"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9B6F6-26AB-D73E-80F2-4F9F2AF8ACB3}"/>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2293E63-A340-7DA5-D378-0F26ED8CEF8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8D1246-CEE5-3C33-D9E7-A8C6B9193EC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676A7-79E5-4E0F-A270-EF421B83E6DC}" type="datetimeFigureOut">
              <a:rPr lang="en-AU" smtClean="0"/>
              <a:t>12/05/2023</a:t>
            </a:fld>
            <a:endParaRPr lang="en-AU"/>
          </a:p>
        </p:txBody>
      </p:sp>
      <p:sp>
        <p:nvSpPr>
          <p:cNvPr id="5" name="Footer Placeholder 4">
            <a:extLst>
              <a:ext uri="{FF2B5EF4-FFF2-40B4-BE49-F238E27FC236}">
                <a16:creationId xmlns:a16="http://schemas.microsoft.com/office/drawing/2014/main" id="{8BEDC475-87C0-C276-0B52-B337AB2EE47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FA3D4FB-D5CD-9807-9234-3FF58A9F08F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30A8F-6F04-48BB-A7C3-E1AF6D2A07C6}" type="slidenum">
              <a:rPr lang="en-AU" smtClean="0"/>
              <a:t>‹#›</a:t>
            </a:fld>
            <a:endParaRPr lang="en-AU"/>
          </a:p>
        </p:txBody>
      </p:sp>
    </p:spTree>
    <p:extLst>
      <p:ext uri="{BB962C8B-B14F-4D97-AF65-F5344CB8AC3E}">
        <p14:creationId xmlns:p14="http://schemas.microsoft.com/office/powerpoint/2010/main" val="16654855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projects.fivethirtyeight.com/2023-nba-predictions/"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C4E5DC-F785-3C44-8D74-72C83B9903DC}"/>
              </a:ext>
            </a:extLst>
          </p:cNvPr>
          <p:cNvSpPr>
            <a:spLocks noGrp="1"/>
          </p:cNvSpPr>
          <p:nvPr>
            <p:ph type="title"/>
          </p:nvPr>
        </p:nvSpPr>
        <p:spPr>
          <a:xfrm>
            <a:off x="113251" y="101424"/>
            <a:ext cx="8917497" cy="1333849"/>
          </a:xfrm>
        </p:spPr>
        <p:txBody>
          <a:bodyPr anchor="b">
            <a:normAutofit/>
          </a:bodyPr>
          <a:lstStyle/>
          <a:p>
            <a:pPr algn="ctr"/>
            <a:r>
              <a:rPr lang="en-US" sz="3600" dirty="0"/>
              <a:t>4483/8995 CAPSTONE PROJECT</a:t>
            </a:r>
            <a:br>
              <a:rPr lang="en-US" sz="3600" dirty="0"/>
            </a:br>
            <a:r>
              <a:rPr lang="en-US" sz="3600" dirty="0"/>
              <a:t>PRESENTATION</a:t>
            </a:r>
            <a:endParaRPr lang="en-US" sz="5600" dirty="0"/>
          </a:p>
        </p:txBody>
      </p:sp>
      <p:sp>
        <p:nvSpPr>
          <p:cNvPr id="5" name="Subtitle 2">
            <a:extLst>
              <a:ext uri="{FF2B5EF4-FFF2-40B4-BE49-F238E27FC236}">
                <a16:creationId xmlns:a16="http://schemas.microsoft.com/office/drawing/2014/main" id="{1103FB4D-68CC-6D49-9F8F-3A82CADE9490}"/>
              </a:ext>
            </a:extLst>
          </p:cNvPr>
          <p:cNvSpPr>
            <a:spLocks noGrp="1"/>
          </p:cNvSpPr>
          <p:nvPr>
            <p:ph type="body" idx="1"/>
          </p:nvPr>
        </p:nvSpPr>
        <p:spPr>
          <a:xfrm>
            <a:off x="699389" y="4055418"/>
            <a:ext cx="7886700" cy="1500187"/>
          </a:xfrm>
        </p:spPr>
        <p:txBody>
          <a:bodyPr>
            <a:normAutofit/>
          </a:bodyPr>
          <a:lstStyle/>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Somya Shukla, u3238876</a:t>
            </a:r>
          </a:p>
          <a:p>
            <a:r>
              <a:rPr lang="en-US" dirty="0" err="1">
                <a:latin typeface="Cascadia Code" panose="020B0609020000020004" pitchFamily="49" charset="0"/>
                <a:cs typeface="Cascadia Code" panose="020B0609020000020004" pitchFamily="49" charset="0"/>
              </a:rPr>
              <a:t>Pranva’s</a:t>
            </a:r>
            <a:r>
              <a:rPr lang="en-US" dirty="0">
                <a:latin typeface="Cascadia Code" panose="020B0609020000020004" pitchFamily="49" charset="0"/>
                <a:cs typeface="Cascadia Code" panose="020B0609020000020004" pitchFamily="49" charset="0"/>
              </a:rPr>
              <a:t> group, Friday 12-May-2023, 14:00</a:t>
            </a:r>
          </a:p>
        </p:txBody>
      </p:sp>
      <p:sp>
        <p:nvSpPr>
          <p:cNvPr id="2" name="Title 1">
            <a:extLst>
              <a:ext uri="{FF2B5EF4-FFF2-40B4-BE49-F238E27FC236}">
                <a16:creationId xmlns:a16="http://schemas.microsoft.com/office/drawing/2014/main" id="{CC6261A9-6DF5-F024-FD50-B0BF105AC34E}"/>
              </a:ext>
            </a:extLst>
          </p:cNvPr>
          <p:cNvSpPr txBox="1">
            <a:spLocks/>
          </p:cNvSpPr>
          <p:nvPr/>
        </p:nvSpPr>
        <p:spPr>
          <a:xfrm>
            <a:off x="499451" y="2256014"/>
            <a:ext cx="7886700" cy="1728757"/>
          </a:xfrm>
          <a:prstGeom prst="rect">
            <a:avLst/>
          </a:prstGeom>
        </p:spPr>
        <p:txBody>
          <a:bodyPr vert="horz" lIns="91440" tIns="45720" rIns="91440" bIns="45720" rtlCol="0" anchor="b">
            <a:normAutofit fontScale="90000" lnSpcReduction="20000"/>
          </a:bodyPr>
          <a:lstStyle>
            <a:lvl1pPr algn="l" defTabSz="914400" rtl="0" eaLnBrk="1" latinLnBrk="0" hangingPunct="1">
              <a:lnSpc>
                <a:spcPct val="90000"/>
              </a:lnSpc>
              <a:spcBef>
                <a:spcPct val="0"/>
              </a:spcBef>
              <a:buNone/>
              <a:defRPr sz="6000" kern="1200">
                <a:solidFill>
                  <a:schemeClr val="bg1"/>
                </a:solidFill>
                <a:latin typeface="Proxima Nova" panose="02000506030000020004" pitchFamily="2" charset="0"/>
                <a:ea typeface="+mj-ea"/>
                <a:cs typeface="+mj-cs"/>
              </a:defRPr>
            </a:lvl1pPr>
          </a:lstStyle>
          <a:p>
            <a:pPr algn="ctr"/>
            <a:r>
              <a:rPr lang="en-US" sz="5600" dirty="0" err="1">
                <a:latin typeface="Cascadia Code" panose="020B0609020000020004" pitchFamily="49" charset="0"/>
                <a:cs typeface="Cascadia Code" panose="020B0609020000020004" pitchFamily="49" charset="0"/>
              </a:rPr>
              <a:t>Nba</a:t>
            </a:r>
            <a:r>
              <a:rPr lang="en-US" sz="5600" dirty="0" err="1"/>
              <a:t>_forecast</a:t>
            </a:r>
            <a:endParaRPr lang="en-US" sz="5600" dirty="0"/>
          </a:p>
          <a:p>
            <a:pPr algn="ctr"/>
            <a:br>
              <a:rPr lang="en-US" sz="5600" dirty="0"/>
            </a:br>
            <a:endParaRPr lang="en-US" sz="5600" dirty="0"/>
          </a:p>
        </p:txBody>
      </p:sp>
    </p:spTree>
    <p:extLst>
      <p:ext uri="{BB962C8B-B14F-4D97-AF65-F5344CB8AC3E}">
        <p14:creationId xmlns:p14="http://schemas.microsoft.com/office/powerpoint/2010/main" val="165096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p:txBody>
          <a:bodyPr/>
          <a:lstStyle/>
          <a:p>
            <a:r>
              <a:rPr lang="en-US" dirty="0"/>
              <a:t>Table of Contents </a:t>
            </a:r>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normAutofit/>
          </a:bodyPr>
          <a:lstStyle/>
          <a:p>
            <a:pPr marL="514350" indent="-514350" algn="just">
              <a:buFont typeface="+mj-lt"/>
              <a:buAutoNum type="arabicPeriod"/>
            </a:pPr>
            <a:r>
              <a:rPr lang="en-US" dirty="0"/>
              <a:t>Introduction / Problem Statement</a:t>
            </a:r>
          </a:p>
          <a:p>
            <a:pPr marL="514350" indent="-514350" algn="just">
              <a:buFont typeface="+mj-lt"/>
              <a:buAutoNum type="arabicPeriod"/>
            </a:pPr>
            <a:r>
              <a:rPr lang="en-US" dirty="0"/>
              <a:t>Dataset Details</a:t>
            </a:r>
          </a:p>
          <a:p>
            <a:pPr marL="514350" indent="-514350" algn="just">
              <a:buFont typeface="+mj-lt"/>
              <a:buAutoNum type="arabicPeriod"/>
            </a:pPr>
            <a:r>
              <a:rPr lang="en-US" dirty="0"/>
              <a:t>EDA (Exploratory Data Analysis) Outcomes</a:t>
            </a:r>
          </a:p>
          <a:p>
            <a:pPr marL="514350" indent="-514350" algn="just">
              <a:buFont typeface="+mj-lt"/>
              <a:buAutoNum type="arabicPeriod"/>
            </a:pPr>
            <a:r>
              <a:rPr lang="en-US" dirty="0"/>
              <a:t>PDA (Predictive Data Analytics) Outcomes</a:t>
            </a:r>
          </a:p>
          <a:p>
            <a:pPr marL="514350" indent="-514350" algn="just">
              <a:buFont typeface="+mj-lt"/>
              <a:buAutoNum type="arabicPeriod"/>
            </a:pPr>
            <a:r>
              <a:rPr lang="en-US" dirty="0"/>
              <a:t>Implementation and Deployment (TkInter/Flask/Streamlit) Plan and Status Update</a:t>
            </a:r>
          </a:p>
          <a:p>
            <a:pPr marL="514350" indent="-514350" algn="just">
              <a:buFont typeface="+mj-lt"/>
              <a:buAutoNum type="arabicPeriod"/>
            </a:pPr>
            <a:r>
              <a:rPr lang="en-US" dirty="0"/>
              <a:t>References/Bibliography</a:t>
            </a:r>
          </a:p>
        </p:txBody>
      </p:sp>
    </p:spTree>
    <p:extLst>
      <p:ext uri="{BB962C8B-B14F-4D97-AF65-F5344CB8AC3E}">
        <p14:creationId xmlns:p14="http://schemas.microsoft.com/office/powerpoint/2010/main" val="415371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168520" cy="1243418"/>
          </a:xfrm>
        </p:spPr>
        <p:txBody>
          <a:bodyPr anchor="b">
            <a:normAutofit/>
          </a:bodyPr>
          <a:lstStyle/>
          <a:p>
            <a:pPr marL="514350" indent="-514350">
              <a:buFont typeface="+mj-lt"/>
              <a:buAutoNum type="arabicPeriod"/>
            </a:pPr>
            <a:r>
              <a:rPr lang="en-US" dirty="0"/>
              <a:t>Introduction / Problem Statement</a:t>
            </a:r>
            <a:endParaRPr lang="en-US"/>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sz="half" idx="1"/>
          </p:nvPr>
        </p:nvSpPr>
        <p:spPr>
          <a:xfrm>
            <a:off x="628650" y="1825625"/>
            <a:ext cx="3886200" cy="4351338"/>
          </a:xfrm>
        </p:spPr>
        <p:txBody>
          <a:bodyPr>
            <a:normAutofit/>
          </a:bodyPr>
          <a:lstStyle/>
          <a:p>
            <a:pPr algn="just"/>
            <a:r>
              <a:rPr lang="en-US" sz="1500" dirty="0">
                <a:latin typeface="Cascadia Code" panose="020B0609020000020004" pitchFamily="49" charset="0"/>
                <a:cs typeface="Cascadia Code" panose="020B0609020000020004" pitchFamily="49" charset="0"/>
              </a:rPr>
              <a:t>The dataset referred to as </a:t>
            </a:r>
            <a:r>
              <a:rPr lang="en-US" sz="1500" dirty="0" err="1">
                <a:latin typeface="Cascadia Code" panose="020B0609020000020004" pitchFamily="49" charset="0"/>
                <a:cs typeface="Cascadia Code" panose="020B0609020000020004" pitchFamily="49" charset="0"/>
              </a:rPr>
              <a:t>nba_forecast</a:t>
            </a:r>
            <a:r>
              <a:rPr lang="en-US" sz="1500" dirty="0">
                <a:latin typeface="Cascadia Code" panose="020B0609020000020004" pitchFamily="49" charset="0"/>
                <a:cs typeface="Cascadia Code" panose="020B0609020000020004" pitchFamily="49" charset="0"/>
              </a:rPr>
              <a:t> [1] is quite large, with over 1300 rows. However, it contains numerous null values which may impact its usefulness for analysis. Additionally, the dataset does not provide clear information about which team won each game, making it difficult to perform certain types of analysis. Furthermore, the description of the dataset is not very clear or informative, which could hinder efforts to work with the data effectively. As a result, some preprocessing and data cleaning may be necessary before conducting any meaningful analysis.</a:t>
            </a:r>
          </a:p>
        </p:txBody>
      </p:sp>
      <p:pic>
        <p:nvPicPr>
          <p:cNvPr id="3" name="Picture 2" descr="A picture containing text, screenshot, line, diagram&#10;&#10;Description automatically generated">
            <a:extLst>
              <a:ext uri="{FF2B5EF4-FFF2-40B4-BE49-F238E27FC236}">
                <a16:creationId xmlns:a16="http://schemas.microsoft.com/office/drawing/2014/main" id="{B00513AE-731E-5336-84D5-DD1BF2BDC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29150" y="2359374"/>
            <a:ext cx="3886200" cy="3283839"/>
          </a:xfrm>
          <a:prstGeom prst="rect">
            <a:avLst/>
          </a:prstGeom>
          <a:noFill/>
          <a:ln>
            <a:noFill/>
          </a:ln>
        </p:spPr>
      </p:pic>
    </p:spTree>
    <p:extLst>
      <p:ext uri="{BB962C8B-B14F-4D97-AF65-F5344CB8AC3E}">
        <p14:creationId xmlns:p14="http://schemas.microsoft.com/office/powerpoint/2010/main" val="150286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pPr algn="just"/>
            <a:r>
              <a:rPr lang="en-US" dirty="0"/>
              <a:t>2. Dataset Details</a:t>
            </a:r>
          </a:p>
        </p:txBody>
      </p:sp>
      <p:sp>
        <p:nvSpPr>
          <p:cNvPr id="5"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pPr marL="228600" algn="just">
              <a:lnSpc>
                <a:spcPct val="106000"/>
              </a:lnSpc>
              <a:spcAft>
                <a:spcPts val="800"/>
              </a:spcAft>
            </a:pPr>
            <a:r>
              <a:rPr lang="en-US" sz="1800" dirty="0">
                <a:effectLst/>
                <a:latin typeface="Cascadia Code" panose="020B0609020000020004" pitchFamily="49" charset="0"/>
                <a:ea typeface="Calibri" panose="020F0502020204030204" pitchFamily="34" charset="0"/>
                <a:cs typeface="Cascadia Code" panose="020B0609020000020004" pitchFamily="49" charset="0"/>
              </a:rPr>
              <a:t>The dataset contains information on NBA games from the 2023 season. Each row represents a game between two teams, with information such as the teams involved, their pre-game Elo ratings, the Elo probabilities of each team winning, and their post-game Elo ratings.</a:t>
            </a:r>
          </a:p>
          <a:p>
            <a:pPr marL="228600">
              <a:lnSpc>
                <a:spcPct val="106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Summary Statistics</a:t>
            </a:r>
          </a:p>
        </p:txBody>
      </p:sp>
      <p:pic>
        <p:nvPicPr>
          <p:cNvPr id="3" name="Picture 2" descr="A screenshot of a computer screen&#10;&#10;Description automatically generated with low confidence">
            <a:extLst>
              <a:ext uri="{FF2B5EF4-FFF2-40B4-BE49-F238E27FC236}">
                <a16:creationId xmlns:a16="http://schemas.microsoft.com/office/drawing/2014/main" id="{A3F48B72-7C04-9A07-AF9E-BA94BBD8F647}"/>
              </a:ext>
            </a:extLst>
          </p:cNvPr>
          <p:cNvPicPr>
            <a:picLocks noChangeAspect="1"/>
          </p:cNvPicPr>
          <p:nvPr/>
        </p:nvPicPr>
        <p:blipFill>
          <a:blip r:embed="rId2"/>
          <a:stretch>
            <a:fillRect/>
          </a:stretch>
        </p:blipFill>
        <p:spPr>
          <a:xfrm>
            <a:off x="495300" y="3588328"/>
            <a:ext cx="7886699" cy="2757054"/>
          </a:xfrm>
          <a:prstGeom prst="rect">
            <a:avLst/>
          </a:prstGeom>
        </p:spPr>
      </p:pic>
    </p:spTree>
    <p:extLst>
      <p:ext uri="{BB962C8B-B14F-4D97-AF65-F5344CB8AC3E}">
        <p14:creationId xmlns:p14="http://schemas.microsoft.com/office/powerpoint/2010/main" val="99361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r>
              <a:rPr lang="en-US" dirty="0"/>
              <a:t>3. EDA (Exploratory Data Analysis) Outcomes</a:t>
            </a:r>
          </a:p>
        </p:txBody>
      </p:sp>
      <p:sp>
        <p:nvSpPr>
          <p:cNvPr id="5"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noAutofit/>
          </a:bodyPr>
          <a:lstStyle/>
          <a:p>
            <a:pPr algn="just"/>
            <a:r>
              <a:rPr lang="en-US" sz="1600" dirty="0">
                <a:latin typeface="Cascadia Code" panose="020B0609020000020004" pitchFamily="49" charset="0"/>
                <a:cs typeface="Cascadia Code" panose="020B0609020000020004" pitchFamily="49" charset="0"/>
              </a:rPr>
              <a:t>Winning frequency for each team: This can be visualized using a bar chart or a table showing the total number of wins and losses for each team in the dataset.</a:t>
            </a:r>
          </a:p>
          <a:p>
            <a:pPr algn="just"/>
            <a:r>
              <a:rPr lang="en-US" sz="1600" dirty="0">
                <a:latin typeface="Cascadia Code" panose="020B0609020000020004" pitchFamily="49" charset="0"/>
                <a:cs typeface="Cascadia Code" panose="020B0609020000020004" pitchFamily="49" charset="0"/>
              </a:rPr>
              <a:t>Distribution of elo_prob1 for all games in the dataset: This can be visualized using a histogram or a density plot to show the frequency of elo_prob1 values in the dataset.</a:t>
            </a:r>
          </a:p>
          <a:p>
            <a:pPr algn="just"/>
            <a:r>
              <a:rPr lang="en-US" sz="1600" dirty="0">
                <a:latin typeface="Cascadia Code" panose="020B0609020000020004" pitchFamily="49" charset="0"/>
                <a:cs typeface="Cascadia Code" panose="020B0609020000020004" pitchFamily="49" charset="0"/>
              </a:rPr>
              <a:t>Distribution of elo_prob2 for all games in the dataset: This can also be visualized using a histogram or a density plot to show the frequency of elo_prob2 values in the dataset.</a:t>
            </a:r>
          </a:p>
          <a:p>
            <a:pPr algn="just"/>
            <a:r>
              <a:rPr lang="en-US" sz="1600" dirty="0">
                <a:latin typeface="Cascadia Code" panose="020B0609020000020004" pitchFamily="49" charset="0"/>
                <a:cs typeface="Cascadia Code" panose="020B0609020000020004" pitchFamily="49" charset="0"/>
              </a:rPr>
              <a:t>Correlation between the difference in elo1_pre ratings and final score difference: This can be analyzed using a scatter plot, where the x-axis shows the difference in elo1_pre ratings between the two teams and the y-axis shows the final score </a:t>
            </a:r>
            <a:r>
              <a:rPr lang="en-US" sz="1600" dirty="0" err="1">
                <a:latin typeface="Cascadia Code" panose="020B0609020000020004" pitchFamily="49" charset="0"/>
                <a:cs typeface="Cascadia Code" panose="020B0609020000020004" pitchFamily="49" charset="0"/>
              </a:rPr>
              <a:t>difference.Team</a:t>
            </a:r>
            <a:r>
              <a:rPr lang="en-US" sz="1600" dirty="0">
                <a:latin typeface="Cascadia Code" panose="020B0609020000020004" pitchFamily="49" charset="0"/>
                <a:cs typeface="Cascadia Code" panose="020B0609020000020004" pitchFamily="49" charset="0"/>
              </a:rPr>
              <a:t> with the highest average elo1_pre rating: This can be calculated by averaging the elo1_pre ratings for all games for each team and then selecting the team with the highest average. This information can be presented in a table or a bar chart.</a:t>
            </a:r>
          </a:p>
        </p:txBody>
      </p:sp>
    </p:spTree>
    <p:extLst>
      <p:ext uri="{BB962C8B-B14F-4D97-AF65-F5344CB8AC3E}">
        <p14:creationId xmlns:p14="http://schemas.microsoft.com/office/powerpoint/2010/main" val="31486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r>
              <a:rPr lang="en-US" dirty="0"/>
              <a:t>3. EDA (Exploratory Data Analysis) Outcomes</a:t>
            </a:r>
          </a:p>
        </p:txBody>
      </p:sp>
      <p:pic>
        <p:nvPicPr>
          <p:cNvPr id="4" name="Content Placeholder 3">
            <a:extLst>
              <a:ext uri="{FF2B5EF4-FFF2-40B4-BE49-F238E27FC236}">
                <a16:creationId xmlns:a16="http://schemas.microsoft.com/office/drawing/2014/main" id="{FC8A2C3E-7832-D805-90D3-0F6E1E1AB849}"/>
              </a:ext>
            </a:extLst>
          </p:cNvPr>
          <p:cNvPicPr>
            <a:picLocks noGrp="1" noChangeAspect="1"/>
          </p:cNvPicPr>
          <p:nvPr>
            <p:ph idx="1"/>
          </p:nvPr>
        </p:nvPicPr>
        <p:blipFill>
          <a:blip r:embed="rId2"/>
          <a:stretch>
            <a:fillRect/>
          </a:stretch>
        </p:blipFill>
        <p:spPr>
          <a:xfrm>
            <a:off x="180109" y="1853106"/>
            <a:ext cx="8607091" cy="4956290"/>
          </a:xfrm>
        </p:spPr>
      </p:pic>
    </p:spTree>
    <p:extLst>
      <p:ext uri="{BB962C8B-B14F-4D97-AF65-F5344CB8AC3E}">
        <p14:creationId xmlns:p14="http://schemas.microsoft.com/office/powerpoint/2010/main" val="143037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168520" cy="1243418"/>
          </a:xfrm>
        </p:spPr>
        <p:txBody>
          <a:bodyPr anchor="b">
            <a:normAutofit/>
          </a:bodyPr>
          <a:lstStyle/>
          <a:p>
            <a:r>
              <a:rPr lang="en-US"/>
              <a:t>4. PDA (Predictive Data Analysis) Outcomes</a:t>
            </a:r>
          </a:p>
        </p:txBody>
      </p:sp>
      <p:sp>
        <p:nvSpPr>
          <p:cNvPr id="5" name="Content Placeholder 3">
            <a:extLst>
              <a:ext uri="{FF2B5EF4-FFF2-40B4-BE49-F238E27FC236}">
                <a16:creationId xmlns:a16="http://schemas.microsoft.com/office/drawing/2014/main" id="{CBF41078-F088-49B3-A1AF-878989F41807}"/>
              </a:ext>
            </a:extLst>
          </p:cNvPr>
          <p:cNvSpPr>
            <a:spLocks noGrp="1"/>
          </p:cNvSpPr>
          <p:nvPr>
            <p:ph sz="half" idx="1"/>
          </p:nvPr>
        </p:nvSpPr>
        <p:spPr>
          <a:xfrm>
            <a:off x="628650" y="1825625"/>
            <a:ext cx="3886200" cy="4351338"/>
          </a:xfrm>
        </p:spPr>
        <p:txBody>
          <a:bodyPr>
            <a:normAutofit fontScale="92500" lnSpcReduction="20000"/>
          </a:bodyPr>
          <a:lstStyle/>
          <a:p>
            <a:pPr algn="just"/>
            <a:r>
              <a:rPr lang="en-US" sz="1400" dirty="0">
                <a:latin typeface="Cascadia Code" panose="020B0609020000020004" pitchFamily="49" charset="0"/>
                <a:cs typeface="Cascadia Code" panose="020B0609020000020004" pitchFamily="49" charset="0"/>
              </a:rPr>
              <a:t>According to the findings, it appears that the Random Forest algorithm has the highest accuracy of 0.1068. Following that, the SVM algorithm has an accuracy of 0.0916, and the Decision Tree algorithm has an accuracy of 0.0789.</a:t>
            </a:r>
          </a:p>
          <a:p>
            <a:pPr algn="just"/>
            <a:r>
              <a:rPr lang="en-US" sz="1400" dirty="0">
                <a:latin typeface="Cascadia Code" panose="020B0609020000020004" pitchFamily="49" charset="0"/>
                <a:cs typeface="Cascadia Code" panose="020B0609020000020004" pitchFamily="49" charset="0"/>
              </a:rPr>
              <a:t>The Random Forest model's accuracy did not greatly increase. Although significantly less than the initial accuracy of 0.1069, the greatest accuracy obtained with the modified settings is still 0.1043. It's likely that Random Forest is not the best model for this task, or that the hyperparameters we selected were not the best ones for this particular dataset.</a:t>
            </a:r>
          </a:p>
          <a:p>
            <a:pPr algn="just"/>
            <a:r>
              <a:rPr lang="en-US" sz="1400" dirty="0">
                <a:latin typeface="Cascadia Code" panose="020B0609020000020004" pitchFamily="49" charset="0"/>
                <a:cs typeface="Cascadia Code" panose="020B0609020000020004" pitchFamily="49" charset="0"/>
              </a:rPr>
              <a:t>The SVM model, on the other hand, had the highest accuracy, 0.0916, which is still not a very high accuracy but superior to the other two models. By experimenting with additional hyperparameters or feature engineering methods, we might try to further enhance the SVM model.</a:t>
            </a:r>
          </a:p>
        </p:txBody>
      </p:sp>
      <p:pic>
        <p:nvPicPr>
          <p:cNvPr id="8" name="Picture 7" descr="A picture containing text, screenshot, number, rectangle&#10;&#10;Description automatically generated">
            <a:extLst>
              <a:ext uri="{FF2B5EF4-FFF2-40B4-BE49-F238E27FC236}">
                <a16:creationId xmlns:a16="http://schemas.microsoft.com/office/drawing/2014/main" id="{35186AC8-ADCF-A23E-DC97-C6281D5BD984}"/>
              </a:ext>
            </a:extLst>
          </p:cNvPr>
          <p:cNvPicPr>
            <a:picLocks noChangeAspect="1"/>
          </p:cNvPicPr>
          <p:nvPr/>
        </p:nvPicPr>
        <p:blipFill>
          <a:blip r:embed="rId2"/>
          <a:stretch>
            <a:fillRect/>
          </a:stretch>
        </p:blipFill>
        <p:spPr>
          <a:xfrm>
            <a:off x="5095290" y="1825625"/>
            <a:ext cx="2926492" cy="2552411"/>
          </a:xfrm>
          <a:prstGeom prst="rect">
            <a:avLst/>
          </a:prstGeom>
        </p:spPr>
      </p:pic>
      <p:pic>
        <p:nvPicPr>
          <p:cNvPr id="9" name="Picture 8" descr="A picture containing text, screenshot, number&#10;&#10;Description automatically generated">
            <a:extLst>
              <a:ext uri="{FF2B5EF4-FFF2-40B4-BE49-F238E27FC236}">
                <a16:creationId xmlns:a16="http://schemas.microsoft.com/office/drawing/2014/main" id="{BEDE369D-B5E0-9C9A-59A3-DE163D1D877C}"/>
              </a:ext>
            </a:extLst>
          </p:cNvPr>
          <p:cNvPicPr>
            <a:picLocks noChangeAspect="1"/>
          </p:cNvPicPr>
          <p:nvPr/>
        </p:nvPicPr>
        <p:blipFill>
          <a:blip r:embed="rId3"/>
          <a:stretch>
            <a:fillRect/>
          </a:stretch>
        </p:blipFill>
        <p:spPr>
          <a:xfrm>
            <a:off x="4987113" y="4791154"/>
            <a:ext cx="3142846" cy="1835706"/>
          </a:xfrm>
          <a:prstGeom prst="rect">
            <a:avLst/>
          </a:prstGeom>
        </p:spPr>
      </p:pic>
    </p:spTree>
    <p:extLst>
      <p:ext uri="{BB962C8B-B14F-4D97-AF65-F5344CB8AC3E}">
        <p14:creationId xmlns:p14="http://schemas.microsoft.com/office/powerpoint/2010/main" val="163528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503338"/>
            <a:ext cx="6315488" cy="788683"/>
          </a:xfrm>
        </p:spPr>
        <p:txBody>
          <a:bodyPr>
            <a:normAutofit fontScale="90000"/>
          </a:bodyPr>
          <a:lstStyle/>
          <a:p>
            <a:pPr algn="ctr"/>
            <a:br>
              <a:rPr lang="en-US" sz="2700" dirty="0"/>
            </a:br>
            <a:br>
              <a:rPr lang="en-US" sz="2700" dirty="0"/>
            </a:br>
            <a:br>
              <a:rPr lang="en-US" sz="2700" dirty="0"/>
            </a:br>
            <a:r>
              <a:rPr lang="en-US" sz="2700" dirty="0"/>
              <a:t>5. </a:t>
            </a:r>
            <a:r>
              <a:rPr lang="en-AU" sz="2700" dirty="0"/>
              <a:t>Implementation and Deployment (</a:t>
            </a:r>
            <a:r>
              <a:rPr lang="en-AU" sz="2700" dirty="0" err="1"/>
              <a:t>TkInter</a:t>
            </a:r>
            <a:r>
              <a:rPr lang="en-AU" sz="2700" dirty="0"/>
              <a:t>/Flask/</a:t>
            </a:r>
            <a:r>
              <a:rPr lang="en-AU" sz="2700" dirty="0" err="1"/>
              <a:t>Streamlit</a:t>
            </a:r>
            <a:r>
              <a:rPr lang="en-AU" sz="2700" dirty="0"/>
              <a:t>) Plan and Status Update</a:t>
            </a:r>
            <a:endParaRPr lang="en-US" dirty="0"/>
          </a:p>
        </p:txBody>
      </p:sp>
      <p:sp>
        <p:nvSpPr>
          <p:cNvPr id="5"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normAutofit fontScale="77500" lnSpcReduction="20000"/>
          </a:bodyPr>
          <a:lstStyle/>
          <a:p>
            <a:pPr algn="just"/>
            <a:r>
              <a:rPr lang="en-US" dirty="0">
                <a:latin typeface="Cascadia Code" panose="020B0609020000020004" pitchFamily="49" charset="0"/>
                <a:cs typeface="Cascadia Code" panose="020B0609020000020004" pitchFamily="49" charset="0"/>
              </a:rPr>
              <a:t>Data Preparation: This stage involved the collection and cleaning of the data. The data was obtained from FiveThirtyEight, and then cleaned to remove any missing or duplicate values. </a:t>
            </a:r>
          </a:p>
          <a:p>
            <a:pPr algn="just"/>
            <a:r>
              <a:rPr lang="en-US" dirty="0">
                <a:latin typeface="Cascadia Code" panose="020B0609020000020004" pitchFamily="49" charset="0"/>
                <a:cs typeface="Cascadia Code" panose="020B0609020000020004" pitchFamily="49" charset="0"/>
              </a:rPr>
              <a:t>Algorithm Implementation: This stage involved the implementation and evaluation of three different algorithms: SVM, Decision Tree, and Random Forest.</a:t>
            </a:r>
          </a:p>
          <a:p>
            <a:pPr algn="just"/>
            <a:r>
              <a:rPr lang="en-US" dirty="0">
                <a:latin typeface="Cascadia Code" panose="020B0609020000020004" pitchFamily="49" charset="0"/>
                <a:cs typeface="Cascadia Code" panose="020B0609020000020004" pitchFamily="49" charset="0"/>
              </a:rPr>
              <a:t>The algorithms were evaluated using grid-search and the best algorithm was selected based on its accuracy score.</a:t>
            </a:r>
          </a:p>
          <a:p>
            <a:pPr algn="just"/>
            <a:r>
              <a:rPr lang="en-US" dirty="0">
                <a:latin typeface="Cascadia Code" panose="020B0609020000020004" pitchFamily="49" charset="0"/>
                <a:cs typeface="Cascadia Code" panose="020B0609020000020004" pitchFamily="49" charset="0"/>
              </a:rPr>
              <a:t>Software Deployment: The software was deployed using </a:t>
            </a:r>
            <a:r>
              <a:rPr lang="en-US" dirty="0" err="1">
                <a:latin typeface="Cascadia Code" panose="020B0609020000020004" pitchFamily="49" charset="0"/>
                <a:cs typeface="Cascadia Code" panose="020B0609020000020004" pitchFamily="49" charset="0"/>
              </a:rPr>
              <a:t>Streamlit</a:t>
            </a:r>
            <a:r>
              <a:rPr lang="en-US" dirty="0">
                <a:latin typeface="Cascadia Code" panose="020B0609020000020004" pitchFamily="49" charset="0"/>
                <a:cs typeface="Cascadia Code" panose="020B0609020000020004" pitchFamily="49" charset="0"/>
              </a:rPr>
              <a:t>, which allowed users to interact with the software through a user-friendly web interface.</a:t>
            </a:r>
          </a:p>
        </p:txBody>
      </p:sp>
    </p:spTree>
    <p:extLst>
      <p:ext uri="{BB962C8B-B14F-4D97-AF65-F5344CB8AC3E}">
        <p14:creationId xmlns:p14="http://schemas.microsoft.com/office/powerpoint/2010/main" val="35236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r>
              <a:rPr lang="en-US" dirty="0"/>
              <a:t>References /</a:t>
            </a:r>
            <a:r>
              <a:rPr lang="en-US" dirty="0" err="1"/>
              <a:t>Bibilography</a:t>
            </a:r>
            <a:endParaRPr lang="en-US" dirty="0"/>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pPr marL="0" indent="0">
              <a:buNone/>
            </a:pPr>
            <a:r>
              <a:rPr lang="en-AU" b="0" i="0" u="sng" dirty="0">
                <a:effectLst/>
                <a:latin typeface="Söhne"/>
                <a:hlinkClick r:id="rId2"/>
              </a:rPr>
              <a:t>[1] https://projects.fivethirtyeight.com/2023-nba-predictions/</a:t>
            </a:r>
            <a:endParaRPr lang="en-AU" b="0" i="0" u="sng" dirty="0">
              <a:effectLst/>
              <a:latin typeface="Söhne"/>
            </a:endParaRPr>
          </a:p>
          <a:p>
            <a:pPr marL="0" indent="0">
              <a:buNone/>
            </a:pPr>
            <a:endParaRPr lang="en-US" dirty="0"/>
          </a:p>
        </p:txBody>
      </p:sp>
    </p:spTree>
    <p:extLst>
      <p:ext uri="{BB962C8B-B14F-4D97-AF65-F5344CB8AC3E}">
        <p14:creationId xmlns:p14="http://schemas.microsoft.com/office/powerpoint/2010/main" val="221869466"/>
      </p:ext>
    </p:extLst>
  </p:cSld>
  <p:clrMapOvr>
    <a:masterClrMapping/>
  </p:clrMapOvr>
</p:sld>
</file>

<file path=ppt/theme/theme1.xml><?xml version="1.0" encoding="utf-8"?>
<a:theme xmlns:a="http://schemas.openxmlformats.org/drawingml/2006/main" name="Office Theme">
  <a:themeElements>
    <a:clrScheme name="Towson">
      <a:dk1>
        <a:srgbClr val="000000"/>
      </a:dk1>
      <a:lt1>
        <a:srgbClr val="FFFFFF"/>
      </a:lt1>
      <a:dk2>
        <a:srgbClr val="44546A"/>
      </a:dk2>
      <a:lt2>
        <a:srgbClr val="DDDDDD"/>
      </a:lt2>
      <a:accent1>
        <a:srgbClr val="FFBB00"/>
      </a:accent1>
      <a:accent2>
        <a:srgbClr val="DDDDDD"/>
      </a:accent2>
      <a:accent3>
        <a:srgbClr val="3C3C3C"/>
      </a:accent3>
      <a:accent4>
        <a:srgbClr val="FFC000"/>
      </a:accent4>
      <a:accent5>
        <a:srgbClr val="CC9900"/>
      </a:accent5>
      <a:accent6>
        <a:srgbClr val="70AD47"/>
      </a:accent6>
      <a:hlink>
        <a:srgbClr val="CC9900"/>
      </a:hlink>
      <a:folHlink>
        <a:srgbClr val="DDDDDD"/>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U Charcoal.potx" id="{A10D2970-A675-42FF-86BD-60022CDB6C3D}" vid="{F0B54EFA-268C-40FD-8803-C3E6751DCDCB}"/>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TUPPT-Graphite-43</Template>
  <TotalTime>265</TotalTime>
  <Words>741</Words>
  <Application>Microsoft Office PowerPoint</Application>
  <PresentationFormat>On-screen Show (4:3)</PresentationFormat>
  <Paragraphs>36</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Cascadia Code</vt:lpstr>
      <vt:lpstr>Proxima Nova</vt:lpstr>
      <vt:lpstr>Söhne</vt:lpstr>
      <vt:lpstr>Office Theme</vt:lpstr>
      <vt:lpstr>Custom Design</vt:lpstr>
      <vt:lpstr>4483/8995 CAPSTONE PROJECT PRESENTATION</vt:lpstr>
      <vt:lpstr>Table of Contents </vt:lpstr>
      <vt:lpstr>Introduction / Problem Statement</vt:lpstr>
      <vt:lpstr>2. Dataset Details</vt:lpstr>
      <vt:lpstr>3. EDA (Exploratory Data Analysis) Outcomes</vt:lpstr>
      <vt:lpstr>3. EDA (Exploratory Data Analysis) Outcomes</vt:lpstr>
      <vt:lpstr>4. PDA (Predictive Data Analysis) Outcomes</vt:lpstr>
      <vt:lpstr>   5. Implementation and Deployment (TkInter/Flask/Streamlit) Plan and Status Update</vt:lpstr>
      <vt:lpstr>References /Bibilography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rakshitha rao</dc:creator>
  <cp:lastModifiedBy>Somya.Shukla</cp:lastModifiedBy>
  <cp:revision>14</cp:revision>
  <dcterms:created xsi:type="dcterms:W3CDTF">2019-03-14T01:12:25Z</dcterms:created>
  <dcterms:modified xsi:type="dcterms:W3CDTF">2023-05-12T01:38:46Z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6fef03-d487-4433-8e43-6b81c0a1b7be_Enabled">
    <vt:lpwstr>true</vt:lpwstr>
  </property>
  <property fmtid="{D5CDD505-2E9C-101B-9397-08002B2CF9AE}" pid="3" name="MSIP_Label_bf6fef03-d487-4433-8e43-6b81c0a1b7be_SetDate">
    <vt:lpwstr>2023-04-26T00:57:11Z</vt:lpwstr>
  </property>
  <property fmtid="{D5CDD505-2E9C-101B-9397-08002B2CF9AE}" pid="4" name="MSIP_Label_bf6fef03-d487-4433-8e43-6b81c0a1b7be_Method">
    <vt:lpwstr>Standard</vt:lpwstr>
  </property>
  <property fmtid="{D5CDD505-2E9C-101B-9397-08002B2CF9AE}" pid="5" name="MSIP_Label_bf6fef03-d487-4433-8e43-6b81c0a1b7be_Name">
    <vt:lpwstr>Unclassified</vt:lpwstr>
  </property>
  <property fmtid="{D5CDD505-2E9C-101B-9397-08002B2CF9AE}" pid="6" name="MSIP_Label_bf6fef03-d487-4433-8e43-6b81c0a1b7be_SiteId">
    <vt:lpwstr>1daf5147-a543-4707-a2fb-2acf0b2a3936</vt:lpwstr>
  </property>
  <property fmtid="{D5CDD505-2E9C-101B-9397-08002B2CF9AE}" pid="7" name="MSIP_Label_bf6fef03-d487-4433-8e43-6b81c0a1b7be_ActionId">
    <vt:lpwstr>24dac2fe-ea53-43a1-86b4-5af1bf9b3648</vt:lpwstr>
  </property>
  <property fmtid="{D5CDD505-2E9C-101B-9397-08002B2CF9AE}" pid="8" name="MSIP_Label_bf6fef03-d487-4433-8e43-6b81c0a1b7be_ContentBits">
    <vt:lpwstr>0</vt:lpwstr>
  </property>
</Properties>
</file>