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18E0-E120-4977-8664-83349A8C5843}"/>
              </a:ext>
            </a:extLst>
          </p:cNvPr>
          <p:cNvSpPr>
            <a:spLocks noGrp="1"/>
          </p:cNvSpPr>
          <p:nvPr>
            <p:ph type="ctrTitle"/>
          </p:nvPr>
        </p:nvSpPr>
        <p:spPr/>
        <p:txBody>
          <a:bodyPr/>
          <a:lstStyle/>
          <a:p>
            <a:pPr algn="ctr"/>
            <a:r>
              <a:rPr lang="en-US" sz="3200" dirty="0">
                <a:solidFill>
                  <a:schemeClr val="accent2">
                    <a:lumMod val="75000"/>
                  </a:schemeClr>
                </a:solidFill>
                <a:latin typeface="Times New Roman" panose="02020603050405020304" pitchFamily="18" charset="0"/>
                <a:cs typeface="Times New Roman" panose="02020603050405020304" pitchFamily="18" charset="0"/>
              </a:rPr>
              <a:t>SHRI VAISHNAV VIDHYAPEETH   VISHWAVIDYALAYA</a:t>
            </a:r>
            <a:br>
              <a:rPr lang="en-US" sz="3200" dirty="0">
                <a:solidFill>
                  <a:schemeClr val="accent2">
                    <a:lumMod val="75000"/>
                  </a:schemeClr>
                </a:solidFill>
                <a:latin typeface="Times New Roman" panose="02020603050405020304" pitchFamily="18" charset="0"/>
                <a:cs typeface="Times New Roman" panose="02020603050405020304" pitchFamily="18" charset="0"/>
              </a:rPr>
            </a:br>
            <a:r>
              <a:rPr lang="en-US" sz="3200" dirty="0">
                <a:solidFill>
                  <a:schemeClr val="accent2">
                    <a:lumMod val="75000"/>
                  </a:schemeClr>
                </a:solidFill>
                <a:latin typeface="Times New Roman" panose="02020603050405020304" pitchFamily="18" charset="0"/>
                <a:cs typeface="Times New Roman" panose="02020603050405020304" pitchFamily="18" charset="0"/>
              </a:rPr>
              <a:t>Department of Computer Science and Engineering</a:t>
            </a:r>
            <a:br>
              <a:rPr lang="en-US" sz="3200" dirty="0">
                <a:latin typeface="Times New Roman" panose="02020603050405020304" pitchFamily="18" charset="0"/>
                <a:cs typeface="Times New Roman" panose="02020603050405020304" pitchFamily="18" charset="0"/>
              </a:rPr>
            </a:br>
            <a:br>
              <a:rPr lang="en-US" dirty="0"/>
            </a:br>
            <a:endParaRPr lang="en-IN" dirty="0"/>
          </a:p>
        </p:txBody>
      </p:sp>
      <p:sp>
        <p:nvSpPr>
          <p:cNvPr id="3" name="Subtitle 2">
            <a:extLst>
              <a:ext uri="{FF2B5EF4-FFF2-40B4-BE49-F238E27FC236}">
                <a16:creationId xmlns:a16="http://schemas.microsoft.com/office/drawing/2014/main" id="{B3EB59FD-C759-436E-8EF5-A283B69A3C39}"/>
              </a:ext>
            </a:extLst>
          </p:cNvPr>
          <p:cNvSpPr>
            <a:spLocks noGrp="1"/>
          </p:cNvSpPr>
          <p:nvPr>
            <p:ph type="subTitle" idx="1"/>
          </p:nvPr>
        </p:nvSpPr>
        <p:spPr>
          <a:xfrm>
            <a:off x="543338" y="4373217"/>
            <a:ext cx="8730665" cy="2054086"/>
          </a:xfrm>
        </p:spPr>
        <p:txBody>
          <a:bodyPr/>
          <a:lstStyle/>
          <a:p>
            <a:r>
              <a:rPr lang="en-IN" b="1" dirty="0">
                <a:solidFill>
                  <a:schemeClr val="tx1"/>
                </a:solidFill>
                <a:latin typeface="Times New Roman" panose="02020603050405020304" pitchFamily="18" charset="0"/>
                <a:cs typeface="Times New Roman" panose="02020603050405020304" pitchFamily="18" charset="0"/>
              </a:rPr>
              <a:t>Submitted by :                                                                                               Submitted to:</a:t>
            </a:r>
          </a:p>
          <a:p>
            <a:r>
              <a:rPr lang="en-IN" b="1" dirty="0">
                <a:solidFill>
                  <a:schemeClr val="tx1"/>
                </a:solidFill>
                <a:latin typeface="Times New Roman" panose="02020603050405020304" pitchFamily="18" charset="0"/>
                <a:cs typeface="Times New Roman" panose="02020603050405020304" pitchFamily="18" charset="0"/>
              </a:rPr>
              <a:t>Mr. Gaurav Choudhary</a:t>
            </a:r>
          </a:p>
          <a:p>
            <a:r>
              <a:rPr lang="en-IN" b="1"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E7BF3A4-828D-49E9-9B29-CCFCBF1F01C4}"/>
              </a:ext>
            </a:extLst>
          </p:cNvPr>
          <p:cNvPicPr>
            <a:picLocks noChangeAspect="1"/>
          </p:cNvPicPr>
          <p:nvPr/>
        </p:nvPicPr>
        <p:blipFill>
          <a:blip r:embed="rId2"/>
          <a:stretch>
            <a:fillRect/>
          </a:stretch>
        </p:blipFill>
        <p:spPr>
          <a:xfrm>
            <a:off x="4333461" y="2603313"/>
            <a:ext cx="1921565" cy="1651993"/>
          </a:xfrm>
          <a:prstGeom prst="rect">
            <a:avLst/>
          </a:prstGeom>
        </p:spPr>
      </p:pic>
      <p:graphicFrame>
        <p:nvGraphicFramePr>
          <p:cNvPr id="6" name="Table 6">
            <a:extLst>
              <a:ext uri="{FF2B5EF4-FFF2-40B4-BE49-F238E27FC236}">
                <a16:creationId xmlns:a16="http://schemas.microsoft.com/office/drawing/2014/main" id="{C2E66676-A36F-4615-95FF-30FABF8A8C12}"/>
              </a:ext>
            </a:extLst>
          </p:cNvPr>
          <p:cNvGraphicFramePr>
            <a:graphicFrameLocks noGrp="1"/>
          </p:cNvGraphicFramePr>
          <p:nvPr>
            <p:extLst>
              <p:ext uri="{D42A27DB-BD31-4B8C-83A1-F6EECF244321}">
                <p14:modId xmlns:p14="http://schemas.microsoft.com/office/powerpoint/2010/main" val="1919515323"/>
              </p:ext>
            </p:extLst>
          </p:nvPr>
        </p:nvGraphicFramePr>
        <p:xfrm>
          <a:off x="683640" y="4735074"/>
          <a:ext cx="4468716" cy="1483360"/>
        </p:xfrm>
        <a:graphic>
          <a:graphicData uri="http://schemas.openxmlformats.org/drawingml/2006/table">
            <a:tbl>
              <a:tblPr firstRow="1" bandRow="1">
                <a:tableStyleId>{5C22544A-7EE6-4342-B048-85BDC9FD1C3A}</a:tableStyleId>
              </a:tblPr>
              <a:tblGrid>
                <a:gridCol w="2218055">
                  <a:extLst>
                    <a:ext uri="{9D8B030D-6E8A-4147-A177-3AD203B41FA5}">
                      <a16:colId xmlns:a16="http://schemas.microsoft.com/office/drawing/2014/main" val="547645659"/>
                    </a:ext>
                  </a:extLst>
                </a:gridCol>
                <a:gridCol w="2250661">
                  <a:extLst>
                    <a:ext uri="{9D8B030D-6E8A-4147-A177-3AD203B41FA5}">
                      <a16:colId xmlns:a16="http://schemas.microsoft.com/office/drawing/2014/main" val="1859658847"/>
                    </a:ext>
                  </a:extLst>
                </a:gridCol>
              </a:tblGrid>
              <a:tr h="370840">
                <a:tc>
                  <a:txBody>
                    <a:bodyPr/>
                    <a:lstStyle/>
                    <a:p>
                      <a:r>
                        <a:rPr lang="en-IN" dirty="0"/>
                        <a:t>ENROLL NO. </a:t>
                      </a:r>
                    </a:p>
                  </a:txBody>
                  <a:tcPr/>
                </a:tc>
                <a:tc>
                  <a:txBody>
                    <a:bodyPr/>
                    <a:lstStyle/>
                    <a:p>
                      <a:r>
                        <a:rPr lang="en-IN" dirty="0"/>
                        <a:t>NAME</a:t>
                      </a:r>
                    </a:p>
                  </a:txBody>
                  <a:tcPr/>
                </a:tc>
                <a:extLst>
                  <a:ext uri="{0D108BD9-81ED-4DB2-BD59-A6C34878D82A}">
                    <a16:rowId xmlns:a16="http://schemas.microsoft.com/office/drawing/2014/main" val="3671147965"/>
                  </a:ext>
                </a:extLst>
              </a:tr>
              <a:tr h="370840">
                <a:tc>
                  <a:txBody>
                    <a:bodyPr/>
                    <a:lstStyle/>
                    <a:p>
                      <a:r>
                        <a:rPr lang="en-IN" dirty="0"/>
                        <a:t>17100BTCMCI01696</a:t>
                      </a:r>
                    </a:p>
                  </a:txBody>
                  <a:tcPr/>
                </a:tc>
                <a:tc>
                  <a:txBody>
                    <a:bodyPr/>
                    <a:lstStyle/>
                    <a:p>
                      <a:r>
                        <a:rPr lang="en-IN" dirty="0"/>
                        <a:t>SOMYA JAIN</a:t>
                      </a:r>
                    </a:p>
                  </a:txBody>
                  <a:tcPr/>
                </a:tc>
                <a:extLst>
                  <a:ext uri="{0D108BD9-81ED-4DB2-BD59-A6C34878D82A}">
                    <a16:rowId xmlns:a16="http://schemas.microsoft.com/office/drawing/2014/main" val="1445655249"/>
                  </a:ext>
                </a:extLst>
              </a:tr>
              <a:tr h="370840">
                <a:tc>
                  <a:txBody>
                    <a:bodyPr/>
                    <a:lstStyle/>
                    <a:p>
                      <a:r>
                        <a:rPr lang="en-IN" dirty="0"/>
                        <a:t>17100BTCMCI01688</a:t>
                      </a:r>
                    </a:p>
                  </a:txBody>
                  <a:tcPr/>
                </a:tc>
                <a:tc>
                  <a:txBody>
                    <a:bodyPr/>
                    <a:lstStyle/>
                    <a:p>
                      <a:r>
                        <a:rPr lang="en-IN" dirty="0"/>
                        <a:t>SALONI YADAV</a:t>
                      </a:r>
                    </a:p>
                  </a:txBody>
                  <a:tcPr/>
                </a:tc>
                <a:extLst>
                  <a:ext uri="{0D108BD9-81ED-4DB2-BD59-A6C34878D82A}">
                    <a16:rowId xmlns:a16="http://schemas.microsoft.com/office/drawing/2014/main" val="3966937554"/>
                  </a:ext>
                </a:extLst>
              </a:tr>
              <a:tr h="370840">
                <a:tc>
                  <a:txBody>
                    <a:bodyPr/>
                    <a:lstStyle/>
                    <a:p>
                      <a:r>
                        <a:rPr lang="en-IN" dirty="0"/>
                        <a:t>17100BTCMCI01689</a:t>
                      </a:r>
                    </a:p>
                  </a:txBody>
                  <a:tcPr/>
                </a:tc>
                <a:tc>
                  <a:txBody>
                    <a:bodyPr/>
                    <a:lstStyle/>
                    <a:p>
                      <a:r>
                        <a:rPr lang="en-IN" dirty="0"/>
                        <a:t>SAMRIDDHI TIWARI</a:t>
                      </a:r>
                    </a:p>
                  </a:txBody>
                  <a:tcPr/>
                </a:tc>
                <a:extLst>
                  <a:ext uri="{0D108BD9-81ED-4DB2-BD59-A6C34878D82A}">
                    <a16:rowId xmlns:a16="http://schemas.microsoft.com/office/drawing/2014/main" val="1739083024"/>
                  </a:ext>
                </a:extLst>
              </a:tr>
            </a:tbl>
          </a:graphicData>
        </a:graphic>
      </p:graphicFrame>
    </p:spTree>
    <p:extLst>
      <p:ext uri="{BB962C8B-B14F-4D97-AF65-F5344CB8AC3E}">
        <p14:creationId xmlns:p14="http://schemas.microsoft.com/office/powerpoint/2010/main" val="256570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E61E-723E-46E5-B7B9-64A5D824E2FE}"/>
              </a:ext>
            </a:extLst>
          </p:cNvPr>
          <p:cNvSpPr>
            <a:spLocks noGrp="1"/>
          </p:cNvSpPr>
          <p:nvPr>
            <p:ph type="title"/>
          </p:nvPr>
        </p:nvSpPr>
        <p:spPr>
          <a:xfrm>
            <a:off x="677334" y="1616765"/>
            <a:ext cx="8596668" cy="1974574"/>
          </a:xfrm>
        </p:spPr>
        <p:txBody>
          <a:bodyPr>
            <a:normAutofit fontScale="90000"/>
          </a:bodyPr>
          <a:lstStyle/>
          <a:p>
            <a:pPr algn="ctr"/>
            <a:r>
              <a:rPr lang="en-US" altLang="ko-KR" sz="6000" dirty="0">
                <a:solidFill>
                  <a:schemeClr val="accent2">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DRIVER DROWSINESS DETECTION</a:t>
            </a:r>
            <a:br>
              <a:rPr lang="en-US" altLang="ko-KR" sz="1300" dirty="0">
                <a:solidFill>
                  <a:schemeClr val="tx1"/>
                </a:solidFill>
              </a:rPr>
            </a:br>
            <a:endParaRPr lang="en-IN" dirty="0"/>
          </a:p>
        </p:txBody>
      </p:sp>
      <p:sp>
        <p:nvSpPr>
          <p:cNvPr id="4" name="Rectangle 1">
            <a:extLst>
              <a:ext uri="{FF2B5EF4-FFF2-40B4-BE49-F238E27FC236}">
                <a16:creationId xmlns:a16="http://schemas.microsoft.com/office/drawing/2014/main" id="{DA4E6540-935F-47AB-B9DC-54749111F180}"/>
              </a:ext>
            </a:extLst>
          </p:cNvPr>
          <p:cNvSpPr>
            <a:spLocks noGrp="1" noChangeArrowheads="1"/>
          </p:cNvSpPr>
          <p:nvPr>
            <p:ph idx="1"/>
          </p:nvPr>
        </p:nvSpPr>
        <p:spPr bwMode="auto">
          <a:xfrm>
            <a:off x="677334" y="3816282"/>
            <a:ext cx="941155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ko-KR" sz="1300" b="0" i="0" u="none" strike="noStrike" cap="none" normalizeH="0" baseline="0" dirty="0">
                <a:ln>
                  <a:noFill/>
                </a:ln>
                <a:solidFill>
                  <a:srgbClr val="444444"/>
                </a:solidFill>
                <a:effectLst/>
                <a:latin typeface="Georgia" panose="02040502050405020303" pitchFamily="18" charset="0"/>
                <a:ea typeface="Malgun Gothic" panose="020B0503020000020004" pitchFamily="34" charset="-127"/>
                <a:cs typeface="Times New Roman" panose="02020603050405020304" pitchFamily="18" charset="0"/>
              </a:rPr>
              <a:t>                                 </a:t>
            </a:r>
            <a:r>
              <a:rPr kumimoji="0" lang="en-US" altLang="ko-KR" b="0" i="0" u="none" strike="noStrike" cap="none" normalizeH="0" baseline="0" dirty="0">
                <a:ln>
                  <a:noFill/>
                </a:ln>
                <a:solidFill>
                  <a:srgbClr val="444444"/>
                </a:solidFill>
                <a:effectLst/>
                <a:latin typeface="Times New Roman" panose="02020603050405020304" pitchFamily="18" charset="0"/>
                <a:ea typeface="Malgun Gothic" panose="020B0503020000020004" pitchFamily="34" charset="-127"/>
                <a:cs typeface="Times New Roman" panose="02020603050405020304" pitchFamily="18" charset="0"/>
              </a:rPr>
              <a:t>This system will alert the driver when drowsiness is detected.</a:t>
            </a:r>
            <a:endParaRPr kumimoji="0" lang="en-US" altLang="ko-K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300" b="0" i="0" u="none" strike="noStrike" cap="none" normalizeH="0" baseline="0" dirty="0">
                <a:ln>
                  <a:noFill/>
                </a:ln>
                <a:solidFill>
                  <a:srgbClr val="FFFFFF"/>
                </a:solidFill>
                <a:effectLst/>
                <a:latin typeface="Georgia" panose="02040502050405020303" pitchFamily="18" charset="0"/>
                <a:ea typeface="Times New Roman" panose="02020603050405020304" pitchFamily="18" charset="0"/>
                <a:cs typeface="Times New Roman" panose="02020603050405020304" pitchFamily="18" charset="0"/>
              </a:rPr>
              <a:t>Drowsiness detection is a safety technology that can prevent accidents that are caused by drivers who fell asleep while driving.</a:t>
            </a:r>
            <a:endParaRPr kumimoji="0" lang="en-US"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55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483D-2E0D-4CBE-AB2A-5B1C630B0945}"/>
              </a:ext>
            </a:extLst>
          </p:cNvPr>
          <p:cNvSpPr>
            <a:spLocks noGrp="1"/>
          </p:cNvSpPr>
          <p:nvPr>
            <p:ph type="title"/>
          </p:nvPr>
        </p:nvSpPr>
        <p:spPr/>
        <p:txBody>
          <a:bodyPr/>
          <a:lstStyle/>
          <a:p>
            <a:pPr algn="ctr"/>
            <a:r>
              <a:rPr lang="en-IN" dirty="0">
                <a:solidFill>
                  <a:schemeClr val="accent2">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0648526D-D75D-416F-B9CF-C3D066103ABF}"/>
              </a:ext>
            </a:extLst>
          </p:cNvPr>
          <p:cNvSpPr>
            <a:spLocks noGrp="1"/>
          </p:cNvSpPr>
          <p:nvPr>
            <p:ph idx="1"/>
          </p:nvPr>
        </p:nvSpPr>
        <p:spPr>
          <a:xfrm>
            <a:off x="677334" y="1930400"/>
            <a:ext cx="8596668" cy="3463236"/>
          </a:xfrm>
        </p:spPr>
        <p:txBody>
          <a:bodyPr/>
          <a:lstStyle/>
          <a:p>
            <a:pPr marL="0" indent="0">
              <a:buNone/>
            </a:pPr>
            <a:r>
              <a:rPr lang="en-US" sz="2800" dirty="0">
                <a:latin typeface="Times New Roman" panose="02020603050405020304" pitchFamily="18" charset="0"/>
                <a:cs typeface="Times New Roman" panose="02020603050405020304" pitchFamily="18" charset="0"/>
              </a:rPr>
              <a:t>Due to the number of car accidents caused by drivers only because they fall asleep while they drive, thus it creates a gap for making an error. When the driver has been driving for hours or is woken up early for work, it creates a gap for making an error. This error could cause his/her death as well as other people who are driving or passing by.</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93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A776-35EA-4669-B50F-B2E579CE07F1}"/>
              </a:ext>
            </a:extLst>
          </p:cNvPr>
          <p:cNvSpPr>
            <a:spLocks noGrp="1"/>
          </p:cNvSpPr>
          <p:nvPr>
            <p:ph type="title"/>
          </p:nvPr>
        </p:nvSpPr>
        <p:spPr/>
        <p:txBody>
          <a:bodyPr/>
          <a:lstStyle/>
          <a:p>
            <a:pPr algn="ctr"/>
            <a:r>
              <a:rPr lang="en-IN" dirty="0">
                <a:solidFill>
                  <a:schemeClr val="accent2">
                    <a:lumMod val="75000"/>
                  </a:schemeClr>
                </a:solidFill>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37A1A4DC-E268-42E9-9F3C-FE5E73A370ED}"/>
              </a:ext>
            </a:extLst>
          </p:cNvPr>
          <p:cNvSpPr>
            <a:spLocks noGrp="1"/>
          </p:cNvSpPr>
          <p:nvPr>
            <p:ph idx="1"/>
          </p:nvPr>
        </p:nvSpPr>
        <p:spPr/>
        <p:txBody>
          <a:bodyPr>
            <a:normAutofit lnSpcReduction="10000"/>
          </a:bodyPr>
          <a:lstStyle/>
          <a:p>
            <a:r>
              <a:rPr lang="en-US" dirty="0"/>
              <a:t>There are different types of methods for measuring the drowsiness of the driver are mentioned which includes Physiological measures, Behavioral measures. Using those methods an intelligence system can be developed which would alert the driver in case drowsy condition and prevent accidents. </a:t>
            </a:r>
          </a:p>
          <a:p>
            <a:r>
              <a:rPr lang="en-US" dirty="0"/>
              <a:t>The model will be trained by synthetic eye dataset.</a:t>
            </a:r>
          </a:p>
          <a:p>
            <a:r>
              <a:rPr lang="en-US" dirty="0"/>
              <a:t>The approach for entire system development is explained using a flow chart which includes capturing the image in real time continuously, then dividing it into frames. Then each frame is analyzed to find face first. If a face is detected then the next task is to locate the eyes. After the positive result of detecting eye the amount of closure of eye is determined and compared with the reference values for the drowsy state eye. If a drowsy condition is found out then the driver is alarmed, otherwise the loop of finding face and detecting drowsy condition is carried out.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4086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5C22-6D9B-4768-A054-E83F3BA2D3AA}"/>
              </a:ext>
            </a:extLst>
          </p:cNvPr>
          <p:cNvSpPr>
            <a:spLocks noGrp="1"/>
          </p:cNvSpPr>
          <p:nvPr>
            <p:ph type="title"/>
          </p:nvPr>
        </p:nvSpPr>
        <p:spPr>
          <a:xfrm>
            <a:off x="677334" y="185530"/>
            <a:ext cx="8596668" cy="622853"/>
          </a:xfrm>
        </p:spPr>
        <p:txBody>
          <a:bodyPr>
            <a:normAutofit fontScale="90000"/>
          </a:bodyPr>
          <a:lstStyle/>
          <a:p>
            <a:pPr algn="ctr"/>
            <a:r>
              <a:rPr lang="en-IN" dirty="0">
                <a:solidFill>
                  <a:schemeClr val="accent2">
                    <a:lumMod val="75000"/>
                  </a:schemeClr>
                </a:solidFill>
                <a:latin typeface="Times New Roman" panose="02020603050405020304" pitchFamily="18" charset="0"/>
                <a:cs typeface="Times New Roman" panose="02020603050405020304" pitchFamily="18" charset="0"/>
              </a:rPr>
              <a:t>FLOW CHART </a:t>
            </a:r>
          </a:p>
        </p:txBody>
      </p:sp>
      <p:pic>
        <p:nvPicPr>
          <p:cNvPr id="5" name="Content Placeholder 4">
            <a:extLst>
              <a:ext uri="{FF2B5EF4-FFF2-40B4-BE49-F238E27FC236}">
                <a16:creationId xmlns:a16="http://schemas.microsoft.com/office/drawing/2014/main" id="{E3CCFBEB-A718-4219-8585-A9077C8C506D}"/>
              </a:ext>
            </a:extLst>
          </p:cNvPr>
          <p:cNvPicPr>
            <a:picLocks noGrp="1" noChangeAspect="1"/>
          </p:cNvPicPr>
          <p:nvPr>
            <p:ph idx="1"/>
          </p:nvPr>
        </p:nvPicPr>
        <p:blipFill>
          <a:blip r:embed="rId2"/>
          <a:stretch>
            <a:fillRect/>
          </a:stretch>
        </p:blipFill>
        <p:spPr>
          <a:xfrm>
            <a:off x="1417983" y="808383"/>
            <a:ext cx="7964556" cy="6049617"/>
          </a:xfrm>
        </p:spPr>
      </p:pic>
    </p:spTree>
    <p:extLst>
      <p:ext uri="{BB962C8B-B14F-4D97-AF65-F5344CB8AC3E}">
        <p14:creationId xmlns:p14="http://schemas.microsoft.com/office/powerpoint/2010/main" val="65622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F569-1453-4E7F-9867-08AEC63BB740}"/>
              </a:ext>
            </a:extLst>
          </p:cNvPr>
          <p:cNvSpPr>
            <a:spLocks noGrp="1"/>
          </p:cNvSpPr>
          <p:nvPr>
            <p:ph type="title"/>
          </p:nvPr>
        </p:nvSpPr>
        <p:spPr/>
        <p:txBody>
          <a:bodyPr/>
          <a:lstStyle/>
          <a:p>
            <a:pPr algn="ctr"/>
            <a:r>
              <a:rPr lang="en-IN" dirty="0">
                <a:solidFill>
                  <a:schemeClr val="accent2">
                    <a:lumMod val="75000"/>
                  </a:schemeClr>
                </a:solidFill>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44C9A4D7-956A-49FB-ACAE-40633E132CD6}"/>
              </a:ext>
            </a:extLst>
          </p:cNvPr>
          <p:cNvSpPr>
            <a:spLocks noGrp="1"/>
          </p:cNvSpPr>
          <p:nvPr>
            <p:ph idx="1"/>
          </p:nvPr>
        </p:nvSpPr>
        <p:spPr/>
        <p:txBody>
          <a:bodyPr>
            <a:normAutofit fontScale="92500" lnSpcReduction="20000"/>
          </a:bodyPr>
          <a:lstStyle/>
          <a:p>
            <a:r>
              <a:rPr lang="en-IN" dirty="0">
                <a:solidFill>
                  <a:schemeClr val="tx1"/>
                </a:solidFill>
              </a:rPr>
              <a:t>DEEP LEARNING</a:t>
            </a:r>
          </a:p>
          <a:p>
            <a:pPr marL="0" indent="0">
              <a:buNone/>
            </a:pPr>
            <a:r>
              <a:rPr lang="en-IN" dirty="0">
                <a:solidFill>
                  <a:schemeClr val="tx1"/>
                </a:solidFill>
              </a:rPr>
              <a:t>     The model will be trained using dataset.</a:t>
            </a:r>
          </a:p>
          <a:p>
            <a:r>
              <a:rPr lang="en-IN" dirty="0">
                <a:solidFill>
                  <a:schemeClr val="tx1"/>
                </a:solidFill>
              </a:rPr>
              <a:t>IMAGE PROCESSING </a:t>
            </a:r>
          </a:p>
          <a:p>
            <a:pPr marL="0" indent="0">
              <a:buNone/>
            </a:pPr>
            <a:r>
              <a:rPr lang="en-IN" dirty="0">
                <a:solidFill>
                  <a:schemeClr val="tx1"/>
                </a:solidFill>
              </a:rPr>
              <a:t>     Image detected will be converted to grey scale and then will be processed in                            </a:t>
            </a:r>
            <a:r>
              <a:rPr lang="en-IN" dirty="0">
                <a:solidFill>
                  <a:schemeClr val="bg1"/>
                </a:solidFill>
              </a:rPr>
              <a:t>……</a:t>
            </a:r>
            <a:r>
              <a:rPr lang="en-IN" dirty="0">
                <a:solidFill>
                  <a:schemeClr val="tx1"/>
                </a:solidFill>
              </a:rPr>
              <a:t>accordance with dataset</a:t>
            </a:r>
          </a:p>
          <a:p>
            <a:r>
              <a:rPr lang="en-IN" dirty="0">
                <a:solidFill>
                  <a:schemeClr val="tx1"/>
                </a:solidFill>
              </a:rPr>
              <a:t>PYTHON</a:t>
            </a:r>
          </a:p>
          <a:p>
            <a:pPr marL="0" indent="0">
              <a:buNone/>
            </a:pPr>
            <a:r>
              <a:rPr lang="en-IN" dirty="0">
                <a:solidFill>
                  <a:schemeClr val="tx1"/>
                </a:solidFill>
              </a:rPr>
              <a:t>      Libraries used are :</a:t>
            </a:r>
          </a:p>
          <a:p>
            <a:pPr>
              <a:buFont typeface="+mj-lt"/>
              <a:buAutoNum type="arabicPeriod"/>
            </a:pPr>
            <a:r>
              <a:rPr lang="en-IN" dirty="0" err="1">
                <a:solidFill>
                  <a:schemeClr val="tx1"/>
                </a:solidFill>
              </a:rPr>
              <a:t>Keras</a:t>
            </a:r>
            <a:endParaRPr lang="en-IN" dirty="0">
              <a:solidFill>
                <a:schemeClr val="tx1"/>
              </a:solidFill>
            </a:endParaRPr>
          </a:p>
          <a:p>
            <a:pPr>
              <a:buFont typeface="+mj-lt"/>
              <a:buAutoNum type="arabicPeriod"/>
            </a:pPr>
            <a:r>
              <a:rPr lang="en-IN" dirty="0" err="1">
                <a:solidFill>
                  <a:schemeClr val="tx1"/>
                </a:solidFill>
              </a:rPr>
              <a:t>Opencv</a:t>
            </a:r>
            <a:endParaRPr lang="en-IN" dirty="0">
              <a:solidFill>
                <a:schemeClr val="tx1"/>
              </a:solidFill>
            </a:endParaRPr>
          </a:p>
          <a:p>
            <a:pPr>
              <a:buFont typeface="+mj-lt"/>
              <a:buAutoNum type="arabicPeriod"/>
            </a:pPr>
            <a:r>
              <a:rPr lang="en-IN" dirty="0" err="1">
                <a:solidFill>
                  <a:schemeClr val="tx1"/>
                </a:solidFill>
              </a:rPr>
              <a:t>Tensorflow</a:t>
            </a:r>
            <a:endParaRPr lang="en-IN" dirty="0">
              <a:solidFill>
                <a:schemeClr val="tx1"/>
              </a:solidFill>
            </a:endParaRPr>
          </a:p>
          <a:p>
            <a:pPr>
              <a:buFont typeface="+mj-lt"/>
              <a:buAutoNum type="arabicPeriod"/>
            </a:pPr>
            <a:r>
              <a:rPr lang="en-IN" dirty="0" err="1">
                <a:solidFill>
                  <a:schemeClr val="tx1"/>
                </a:solidFill>
              </a:rPr>
              <a:t>Scikit</a:t>
            </a:r>
            <a:r>
              <a:rPr lang="en-IN" dirty="0">
                <a:solidFill>
                  <a:schemeClr val="tx1"/>
                </a:solidFill>
              </a:rPr>
              <a:t> learn</a:t>
            </a:r>
          </a:p>
          <a:p>
            <a:pPr>
              <a:buFont typeface="+mj-lt"/>
              <a:buAutoNum type="arabicPeriod"/>
            </a:pPr>
            <a:r>
              <a:rPr lang="en-IN" dirty="0" err="1">
                <a:solidFill>
                  <a:schemeClr val="tx1"/>
                </a:solidFill>
              </a:rPr>
              <a:t>numpy</a:t>
            </a:r>
            <a:endParaRPr lang="en-IN" dirty="0">
              <a:solidFill>
                <a:schemeClr val="tx1"/>
              </a:solidFill>
            </a:endParaRPr>
          </a:p>
          <a:p>
            <a:pPr>
              <a:buFont typeface="+mj-lt"/>
              <a:buAutoNum type="arabicPeriod"/>
            </a:pPr>
            <a:endParaRPr lang="en-IN" dirty="0">
              <a:solidFill>
                <a:schemeClr val="tx1"/>
              </a:solidFill>
            </a:endParaRPr>
          </a:p>
          <a:p>
            <a:pPr marL="0" indent="0">
              <a:buNone/>
            </a:pPr>
            <a:endParaRPr lang="en-IN" dirty="0">
              <a:solidFill>
                <a:schemeClr val="tx1"/>
              </a:solidFill>
            </a:endParaRPr>
          </a:p>
          <a:p>
            <a:pPr>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234976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BE0C-5C59-42E3-AA06-44510383A9BF}"/>
              </a:ext>
            </a:extLst>
          </p:cNvPr>
          <p:cNvSpPr>
            <a:spLocks noGrp="1"/>
          </p:cNvSpPr>
          <p:nvPr>
            <p:ph type="title"/>
          </p:nvPr>
        </p:nvSpPr>
        <p:spPr/>
        <p:txBody>
          <a:bodyPr/>
          <a:lstStyle/>
          <a:p>
            <a:pPr algn="ctr"/>
            <a:r>
              <a:rPr lang="en-IN" dirty="0">
                <a:solidFill>
                  <a:schemeClr val="accent2">
                    <a:lumMod val="75000"/>
                  </a:schemeClr>
                </a:solidFill>
                <a:latin typeface="Times New Roman" panose="02020603050405020304" pitchFamily="18" charset="0"/>
                <a:cs typeface="Times New Roman" panose="02020603050405020304" pitchFamily="18" charset="0"/>
              </a:rPr>
              <a:t>RESULT OBTAINED</a:t>
            </a:r>
          </a:p>
        </p:txBody>
      </p:sp>
      <p:sp>
        <p:nvSpPr>
          <p:cNvPr id="3" name="Content Placeholder 2">
            <a:extLst>
              <a:ext uri="{FF2B5EF4-FFF2-40B4-BE49-F238E27FC236}">
                <a16:creationId xmlns:a16="http://schemas.microsoft.com/office/drawing/2014/main" id="{95BCAA75-CC07-4737-BAF1-EF2AB27F2FE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model should be able to correctly classify a sequence of consecutive frames from unseen videos.</a:t>
            </a:r>
          </a:p>
          <a:p>
            <a:pPr marL="0" indent="0">
              <a:buNone/>
            </a:pPr>
            <a:r>
              <a:rPr lang="en-US" sz="2400" dirty="0">
                <a:latin typeface="Times New Roman" panose="02020603050405020304" pitchFamily="18" charset="0"/>
                <a:cs typeface="Times New Roman" panose="02020603050405020304" pitchFamily="18" charset="0"/>
              </a:rPr>
              <a:t>Thus our model warns drowsy drivers with an alarm, after successful eye-detection and tracking with computer vision and deep learning techniques (CNN and LSTM models)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6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5AEF-266E-415D-BF17-F5857BE81654}"/>
              </a:ext>
            </a:extLst>
          </p:cNvPr>
          <p:cNvSpPr>
            <a:spLocks noGrp="1"/>
          </p:cNvSpPr>
          <p:nvPr>
            <p:ph type="title"/>
          </p:nvPr>
        </p:nvSpPr>
        <p:spPr/>
        <p:txBody>
          <a:bodyPr/>
          <a:lstStyle/>
          <a:p>
            <a:r>
              <a:rPr lang="en-IN" dirty="0">
                <a:solidFill>
                  <a:schemeClr val="bg1"/>
                </a:solidFill>
              </a:rPr>
              <a:t>.</a:t>
            </a:r>
          </a:p>
        </p:txBody>
      </p:sp>
      <p:sp>
        <p:nvSpPr>
          <p:cNvPr id="3" name="Content Placeholder 2">
            <a:extLst>
              <a:ext uri="{FF2B5EF4-FFF2-40B4-BE49-F238E27FC236}">
                <a16:creationId xmlns:a16="http://schemas.microsoft.com/office/drawing/2014/main" id="{615BDBFD-8977-41CE-9E72-3DA3B46755D0}"/>
              </a:ext>
            </a:extLst>
          </p:cNvPr>
          <p:cNvSpPr>
            <a:spLocks noGrp="1"/>
          </p:cNvSpPr>
          <p:nvPr>
            <p:ph idx="1"/>
          </p:nvPr>
        </p:nvSpPr>
        <p:spPr/>
        <p:txBody>
          <a:bodyPr/>
          <a:lstStyle/>
          <a:p>
            <a:pPr marL="0" indent="0">
              <a:buNone/>
            </a:pPr>
            <a:r>
              <a:rPr lang="en-IN" dirty="0">
                <a:solidFill>
                  <a:schemeClr val="bg1"/>
                </a:solidFill>
              </a:rPr>
              <a:t>.</a:t>
            </a:r>
          </a:p>
        </p:txBody>
      </p:sp>
      <p:sp>
        <p:nvSpPr>
          <p:cNvPr id="4" name="Rectangle 3">
            <a:extLst>
              <a:ext uri="{FF2B5EF4-FFF2-40B4-BE49-F238E27FC236}">
                <a16:creationId xmlns:a16="http://schemas.microsoft.com/office/drawing/2014/main" id="{344BC3C2-4E01-4848-9F03-513CBD1F3C95}"/>
              </a:ext>
            </a:extLst>
          </p:cNvPr>
          <p:cNvSpPr/>
          <p:nvPr/>
        </p:nvSpPr>
        <p:spPr>
          <a:xfrm>
            <a:off x="1749287" y="2967335"/>
            <a:ext cx="7248939"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 </a:t>
            </a:r>
          </a:p>
        </p:txBody>
      </p:sp>
    </p:spTree>
    <p:extLst>
      <p:ext uri="{BB962C8B-B14F-4D97-AF65-F5344CB8AC3E}">
        <p14:creationId xmlns:p14="http://schemas.microsoft.com/office/powerpoint/2010/main" val="27799015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136</TotalTime>
  <Words>412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Georgia</vt:lpstr>
      <vt:lpstr>Times New Roman</vt:lpstr>
      <vt:lpstr>Trebuchet MS</vt:lpstr>
      <vt:lpstr>Wingdings 3</vt:lpstr>
      <vt:lpstr>Facet</vt:lpstr>
      <vt:lpstr>SHRI VAISHNAV VIDHYAPEETH   VISHWAVIDYALAYA Department of Computer Science and Engineering  </vt:lpstr>
      <vt:lpstr>DRIVER DROWSINESS DETECTION </vt:lpstr>
      <vt:lpstr>PROBLEM STATEMENT </vt:lpstr>
      <vt:lpstr>DESCRIPTION</vt:lpstr>
      <vt:lpstr>FLOW CHART </vt:lpstr>
      <vt:lpstr>TECHNOLOGY USED</vt:lpstr>
      <vt:lpstr>RESULT OBTAINED</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VIDHYAPEETH   VISHWAVIDYALAYA Department of Computer Science and Engineering</dc:title>
  <dc:creator>DELL</dc:creator>
  <cp:lastModifiedBy>DELL</cp:lastModifiedBy>
  <cp:revision>9</cp:revision>
  <dcterms:created xsi:type="dcterms:W3CDTF">2020-03-04T05:00:30Z</dcterms:created>
  <dcterms:modified xsi:type="dcterms:W3CDTF">2020-03-04T07:17:29Z</dcterms:modified>
</cp:coreProperties>
</file>