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63" r:id="rId2"/>
    <p:sldId id="256" r:id="rId3"/>
    <p:sldId id="257" r:id="rId4"/>
    <p:sldId id="259" r:id="rId5"/>
    <p:sldId id="261" r:id="rId6"/>
    <p:sldId id="260"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6/13/2021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826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93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218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464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647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6/13/2021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034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6/13/2021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784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343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6/13/2021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191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6/13/2021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707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6/13/2021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487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6/13/2021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567426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a:extLst>
              <a:ext uri="{FF2B5EF4-FFF2-40B4-BE49-F238E27FC236}">
                <a16:creationId xmlns:a16="http://schemas.microsoft.com/office/drawing/2014/main" id="{F56268D4-8884-4B5D-9470-FA2E5C4AAE02}"/>
              </a:ext>
            </a:extLst>
          </p:cNvPr>
          <p:cNvPicPr>
            <a:picLocks noChangeAspect="1"/>
          </p:cNvPicPr>
          <p:nvPr/>
        </p:nvPicPr>
        <p:blipFill rotWithShape="1">
          <a:blip r:embed="rId2"/>
          <a:srcRect l="6464"/>
          <a:stretch/>
        </p:blipFill>
        <p:spPr>
          <a:xfrm>
            <a:off x="3558221" y="10"/>
            <a:ext cx="8633779" cy="6857990"/>
          </a:xfrm>
          <a:prstGeom prst="rect">
            <a:avLst/>
          </a:prstGeom>
        </p:spPr>
      </p:pic>
      <p:sp>
        <p:nvSpPr>
          <p:cNvPr id="19"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2646F-8066-4945-8879-2D68503ACA77}"/>
              </a:ext>
            </a:extLst>
          </p:cNvPr>
          <p:cNvSpPr>
            <a:spLocks noGrp="1"/>
          </p:cNvSpPr>
          <p:nvPr>
            <p:ph type="ctrTitle"/>
          </p:nvPr>
        </p:nvSpPr>
        <p:spPr>
          <a:xfrm>
            <a:off x="557878" y="1875489"/>
            <a:ext cx="6539139" cy="257020"/>
          </a:xfrm>
        </p:spPr>
        <p:txBody>
          <a:bodyPr anchor="b">
            <a:noAutofit/>
          </a:bodyPr>
          <a:lstStyle/>
          <a:p>
            <a:r>
              <a:rPr lang="en-US" sz="2800" b="1" dirty="0"/>
              <a:t>TASK 2</a:t>
            </a:r>
          </a:p>
        </p:txBody>
      </p:sp>
      <p:sp>
        <p:nvSpPr>
          <p:cNvPr id="3" name="Subtitle 2">
            <a:extLst>
              <a:ext uri="{FF2B5EF4-FFF2-40B4-BE49-F238E27FC236}">
                <a16:creationId xmlns:a16="http://schemas.microsoft.com/office/drawing/2014/main" id="{25C0C29A-66BD-47EC-8E2E-A9678A8A546E}"/>
              </a:ext>
            </a:extLst>
          </p:cNvPr>
          <p:cNvSpPr>
            <a:spLocks noGrp="1"/>
          </p:cNvSpPr>
          <p:nvPr>
            <p:ph type="subTitle" idx="1"/>
          </p:nvPr>
        </p:nvSpPr>
        <p:spPr>
          <a:xfrm>
            <a:off x="477980" y="4872922"/>
            <a:ext cx="4023359" cy="1208141"/>
          </a:xfrm>
        </p:spPr>
        <p:txBody>
          <a:bodyPr>
            <a:normAutofit fontScale="62500" lnSpcReduction="20000"/>
          </a:bodyPr>
          <a:lstStyle/>
          <a:p>
            <a:r>
              <a:rPr lang="en-US" sz="2000" b="1" dirty="0">
                <a:latin typeface="+mj-lt"/>
              </a:rPr>
              <a:t>Submitted by</a:t>
            </a:r>
          </a:p>
          <a:p>
            <a:r>
              <a:rPr lang="en-US" sz="2000" dirty="0">
                <a:latin typeface="+mj-lt"/>
              </a:rPr>
              <a:t>Somya Bhushan</a:t>
            </a:r>
          </a:p>
          <a:p>
            <a:r>
              <a:rPr lang="en-US" sz="2000" dirty="0">
                <a:latin typeface="+mj-lt"/>
              </a:rPr>
              <a:t>KPMG Virtual Internship</a:t>
            </a:r>
          </a:p>
          <a:p>
            <a:r>
              <a:rPr lang="en-US" sz="2000" dirty="0">
                <a:latin typeface="+mj-lt"/>
              </a:rPr>
              <a:t>Case Study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B181BAB4-F15C-4B41-A0B1-301D4B26345A}"/>
              </a:ext>
            </a:extLst>
          </p:cNvPr>
          <p:cNvSpPr txBox="1">
            <a:spLocks/>
          </p:cNvSpPr>
          <p:nvPr/>
        </p:nvSpPr>
        <p:spPr>
          <a:xfrm>
            <a:off x="477979" y="2909446"/>
            <a:ext cx="607084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5000" b="1" dirty="0">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DATA INSIGHTS</a:t>
            </a:r>
          </a:p>
        </p:txBody>
      </p:sp>
    </p:spTree>
    <p:extLst>
      <p:ext uri="{BB962C8B-B14F-4D97-AF65-F5344CB8AC3E}">
        <p14:creationId xmlns:p14="http://schemas.microsoft.com/office/powerpoint/2010/main" val="427386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a:extLst>
              <a:ext uri="{FF2B5EF4-FFF2-40B4-BE49-F238E27FC236}">
                <a16:creationId xmlns:a16="http://schemas.microsoft.com/office/drawing/2014/main" id="{F56268D4-8884-4B5D-9470-FA2E5C4AAE02}"/>
              </a:ext>
            </a:extLst>
          </p:cNvPr>
          <p:cNvPicPr>
            <a:picLocks noChangeAspect="1"/>
          </p:cNvPicPr>
          <p:nvPr/>
        </p:nvPicPr>
        <p:blipFill rotWithShape="1">
          <a:blip r:embed="rId2"/>
          <a:srcRect l="6464"/>
          <a:stretch/>
        </p:blipFill>
        <p:spPr>
          <a:xfrm>
            <a:off x="3558221" y="10"/>
            <a:ext cx="8633779" cy="6857990"/>
          </a:xfrm>
          <a:prstGeom prst="rect">
            <a:avLst/>
          </a:prstGeom>
        </p:spPr>
      </p:pic>
      <p:sp>
        <p:nvSpPr>
          <p:cNvPr id="19"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2646F-8066-4945-8879-2D68503ACA77}"/>
              </a:ext>
            </a:extLst>
          </p:cNvPr>
          <p:cNvSpPr>
            <a:spLocks noGrp="1"/>
          </p:cNvSpPr>
          <p:nvPr>
            <p:ph type="ctrTitle"/>
          </p:nvPr>
        </p:nvSpPr>
        <p:spPr>
          <a:xfrm>
            <a:off x="477979" y="1391736"/>
            <a:ext cx="6539139" cy="257020"/>
          </a:xfrm>
        </p:spPr>
        <p:txBody>
          <a:bodyPr anchor="b">
            <a:noAutofit/>
          </a:bodyPr>
          <a:lstStyle/>
          <a:p>
            <a:r>
              <a:rPr lang="en-US" sz="2800" b="1" dirty="0"/>
              <a:t>The Analytics Team</a:t>
            </a:r>
          </a:p>
        </p:txBody>
      </p:sp>
      <p:sp>
        <p:nvSpPr>
          <p:cNvPr id="3" name="Subtitle 2">
            <a:extLst>
              <a:ext uri="{FF2B5EF4-FFF2-40B4-BE49-F238E27FC236}">
                <a16:creationId xmlns:a16="http://schemas.microsoft.com/office/drawing/2014/main" id="{25C0C29A-66BD-47EC-8E2E-A9678A8A546E}"/>
              </a:ext>
            </a:extLst>
          </p:cNvPr>
          <p:cNvSpPr>
            <a:spLocks noGrp="1"/>
          </p:cNvSpPr>
          <p:nvPr>
            <p:ph type="subTitle" idx="1"/>
          </p:nvPr>
        </p:nvSpPr>
        <p:spPr>
          <a:xfrm>
            <a:off x="477980" y="4872922"/>
            <a:ext cx="4023359" cy="1208141"/>
          </a:xfrm>
        </p:spPr>
        <p:txBody>
          <a:bodyPr>
            <a:normAutofit/>
          </a:bodyPr>
          <a:lstStyle/>
          <a:p>
            <a:r>
              <a:rPr lang="en-US" sz="2000" b="1">
                <a:latin typeface="+mj-lt"/>
              </a:rPr>
              <a:t>Data Analytics Approach</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B181BAB4-F15C-4B41-A0B1-301D4B26345A}"/>
              </a:ext>
            </a:extLst>
          </p:cNvPr>
          <p:cNvSpPr txBox="1">
            <a:spLocks/>
          </p:cNvSpPr>
          <p:nvPr/>
        </p:nvSpPr>
        <p:spPr>
          <a:xfrm>
            <a:off x="477980" y="2218647"/>
            <a:ext cx="607084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5000" b="1" dirty="0">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Sprocket </a:t>
            </a:r>
          </a:p>
          <a:p>
            <a:pPr algn="l"/>
            <a:r>
              <a:rPr lang="en-US" sz="5000" b="1" dirty="0">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Central Pty Ltd</a:t>
            </a:r>
          </a:p>
        </p:txBody>
      </p:sp>
      <p:sp>
        <p:nvSpPr>
          <p:cNvPr id="5" name="Shape 58">
            <a:extLst>
              <a:ext uri="{FF2B5EF4-FFF2-40B4-BE49-F238E27FC236}">
                <a16:creationId xmlns:a16="http://schemas.microsoft.com/office/drawing/2014/main" id="{5E582688-B23F-4E96-911A-2CA3175330D6}"/>
              </a:ext>
            </a:extLst>
          </p:cNvPr>
          <p:cNvSpPr/>
          <p:nvPr/>
        </p:nvSpPr>
        <p:spPr>
          <a:xfrm>
            <a:off x="477979" y="5316306"/>
            <a:ext cx="7446821" cy="4000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pPr>
              <a:spcAft>
                <a:spcPts val="600"/>
              </a:spcAft>
            </a:pPr>
            <a:r>
              <a:rPr sz="1400" b="1" dirty="0">
                <a:solidFill>
                  <a:schemeClr val="tx1"/>
                </a:solidFill>
                <a:latin typeface="+mj-lt"/>
              </a:rPr>
              <a:t>[Division Name] - [Engagement Manager], [Senior Consultant], [Junior Consultant]</a:t>
            </a:r>
          </a:p>
        </p:txBody>
      </p:sp>
    </p:spTree>
    <p:extLst>
      <p:ext uri="{BB962C8B-B14F-4D97-AF65-F5344CB8AC3E}">
        <p14:creationId xmlns:p14="http://schemas.microsoft.com/office/powerpoint/2010/main" val="12123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71094" y="1161288"/>
            <a:ext cx="3438144" cy="1124712"/>
          </a:xfrm>
        </p:spPr>
        <p:txBody>
          <a:bodyPr anchor="b">
            <a:normAutofit/>
          </a:bodyPr>
          <a:lstStyle/>
          <a:p>
            <a:r>
              <a:rPr lang="en-US" sz="4400" dirty="0">
                <a:latin typeface="Open Sans ExtraBold" panose="020B0906030804020204" pitchFamily="34" charset="0"/>
                <a:ea typeface="Open Sans ExtraBold" panose="020B0906030804020204" pitchFamily="34" charset="0"/>
                <a:cs typeface="Open Sans ExtraBold" panose="020B0906030804020204" pitchFamily="34" charset="0"/>
              </a:rPr>
              <a:t>Agenda</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2929BA-3EA8-42BA-A3F0-FCCE983C9096}"/>
              </a:ext>
            </a:extLst>
          </p:cNvPr>
          <p:cNvSpPr>
            <a:spLocks noGrp="1"/>
          </p:cNvSpPr>
          <p:nvPr>
            <p:ph idx="1"/>
          </p:nvPr>
        </p:nvSpPr>
        <p:spPr>
          <a:xfrm>
            <a:off x="371094" y="2718054"/>
            <a:ext cx="5115306" cy="3207258"/>
          </a:xfrm>
        </p:spPr>
        <p:txBody>
          <a:bodyPr anchor="t">
            <a:normAutofit/>
          </a:bodyPr>
          <a:lstStyle/>
          <a:p>
            <a:pPr marL="457200" indent="-457200">
              <a:buAutoNum type="arabicPeriod"/>
            </a:pPr>
            <a:r>
              <a:rPr lang="en-US" sz="2800" dirty="0">
                <a:latin typeface="Times New Roman" panose="02020603050405020304" pitchFamily="18" charset="0"/>
                <a:cs typeface="Times New Roman" panose="02020603050405020304" pitchFamily="18" charset="0"/>
              </a:rPr>
              <a:t>Introduction</a:t>
            </a:r>
          </a:p>
          <a:p>
            <a:pPr marL="457200" indent="-457200">
              <a:buAutoNum type="arabicPeriod"/>
            </a:pPr>
            <a:r>
              <a:rPr lang="en-US" sz="2800" dirty="0">
                <a:latin typeface="Times New Roman" panose="02020603050405020304" pitchFamily="18" charset="0"/>
                <a:cs typeface="Times New Roman" panose="02020603050405020304" pitchFamily="18" charset="0"/>
              </a:rPr>
              <a:t>Data Exploration</a:t>
            </a:r>
          </a:p>
          <a:p>
            <a:pPr marL="457200" indent="-457200">
              <a:buAutoNum type="arabicPeriod"/>
            </a:pPr>
            <a:r>
              <a:rPr lang="en-US" sz="2800" dirty="0">
                <a:latin typeface="Times New Roman" panose="02020603050405020304" pitchFamily="18" charset="0"/>
                <a:cs typeface="Times New Roman" panose="02020603050405020304" pitchFamily="18" charset="0"/>
              </a:rPr>
              <a:t>Model Development</a:t>
            </a:r>
          </a:p>
          <a:p>
            <a:pPr marL="457200" indent="-457200">
              <a:buAutoNum type="arabicPeriod"/>
            </a:pPr>
            <a:r>
              <a:rPr lang="en-US" sz="2800" dirty="0">
                <a:latin typeface="Times New Roman" panose="02020603050405020304" pitchFamily="18" charset="0"/>
                <a:cs typeface="Times New Roman" panose="02020603050405020304" pitchFamily="18" charset="0"/>
              </a:rPr>
              <a:t>Interpretation</a:t>
            </a:r>
          </a:p>
        </p:txBody>
      </p:sp>
    </p:spTree>
    <p:extLst>
      <p:ext uri="{BB962C8B-B14F-4D97-AF65-F5344CB8AC3E}">
        <p14:creationId xmlns:p14="http://schemas.microsoft.com/office/powerpoint/2010/main" val="287793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59664" y="1059798"/>
            <a:ext cx="3438144" cy="1124712"/>
          </a:xfrm>
        </p:spPr>
        <p:txBody>
          <a:bodyPr anchor="b">
            <a:normAutofit fontScale="90000"/>
          </a:bodyPr>
          <a:lstStyle/>
          <a:p>
            <a:r>
              <a:rPr lang="en-US" sz="4400" dirty="0"/>
              <a:t>Introduction</a:t>
            </a:r>
            <a:endParaRPr lang="en-US" sz="44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61FC55CA-A11E-418C-81E7-A734F3220B6E}"/>
              </a:ext>
            </a:extLst>
          </p:cNvPr>
          <p:cNvSpPr txBox="1">
            <a:spLocks/>
          </p:cNvSpPr>
          <p:nvPr/>
        </p:nvSpPr>
        <p:spPr>
          <a:xfrm>
            <a:off x="424815" y="2592812"/>
            <a:ext cx="11168108" cy="382627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Open Sans ExtraBold" panose="020B0906030804020204" pitchFamily="34" charset="0"/>
                <a:ea typeface="Open Sans ExtraBold" panose="020B0906030804020204" pitchFamily="34" charset="0"/>
                <a:cs typeface="Open Sans ExtraBold" panose="020B0906030804020204" pitchFamily="34" charset="0"/>
              </a:rPr>
              <a:t>CUSTOMER ANALYSIS</a:t>
            </a:r>
            <a:endParaRPr lang="en-US" sz="2000" dirty="0"/>
          </a:p>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following profiles will recommend which new customers should be targeted to drive the most value for the organization: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Geographical distribution of new customers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Age and Gender of customers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Number of bikes purchased by the customers in the past 3 years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Customers’ Profession Industry</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Customers’ Wealth Segment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4417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59663" y="1059798"/>
            <a:ext cx="4363257" cy="1124712"/>
          </a:xfrm>
        </p:spPr>
        <p:txBody>
          <a:bodyPr anchor="b">
            <a:normAutofit fontScale="90000"/>
          </a:bodyPr>
          <a:lstStyle/>
          <a:p>
            <a:r>
              <a:rPr lang="en-US" sz="4400" dirty="0"/>
              <a:t>Data Exploration</a:t>
            </a:r>
            <a:endParaRPr lang="en-US" sz="44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61FC55CA-A11E-418C-81E7-A734F3220B6E}"/>
              </a:ext>
            </a:extLst>
          </p:cNvPr>
          <p:cNvSpPr txBox="1">
            <a:spLocks/>
          </p:cNvSpPr>
          <p:nvPr/>
        </p:nvSpPr>
        <p:spPr>
          <a:xfrm>
            <a:off x="424815" y="2592812"/>
            <a:ext cx="4475659" cy="382627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Open Sans ExtraBold" panose="020B0906030804020204" pitchFamily="34" charset="0"/>
                <a:ea typeface="Open Sans ExtraBold" panose="020B0906030804020204" pitchFamily="34" charset="0"/>
                <a:cs typeface="Open Sans ExtraBold" panose="020B0906030804020204" pitchFamily="34" charset="0"/>
              </a:rPr>
              <a:t>Geographical Distribution of New Customers</a:t>
            </a:r>
          </a:p>
          <a:p>
            <a:pPr marL="0" indent="0" algn="ctr">
              <a:buFont typeface="Arial" panose="020B0604020202020204" pitchFamily="34" charset="0"/>
              <a:buNone/>
            </a:pPr>
            <a:endParaRPr lang="en-US" sz="2000" dirty="0">
              <a:latin typeface="Open Sans ExtraBold" panose="020B0906030804020204" pitchFamily="34" charset="0"/>
              <a:ea typeface="Open Sans ExtraBold" panose="020B0906030804020204" pitchFamily="34" charset="0"/>
              <a:cs typeface="Open Sans ExtraBold" panose="020B0906030804020204" pitchFamily="34" charset="0"/>
            </a:endParaRPr>
          </a:p>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Almost half of the new customers (approx. 50%) reside mainly from New South Wales state and hence, strategies should be made keeping this in mind.</a:t>
            </a:r>
          </a:p>
        </p:txBody>
      </p:sp>
      <p:pic>
        <p:nvPicPr>
          <p:cNvPr id="8" name="Picture 7" descr="Map&#10;&#10;Description automatically generated">
            <a:extLst>
              <a:ext uri="{FF2B5EF4-FFF2-40B4-BE49-F238E27FC236}">
                <a16:creationId xmlns:a16="http://schemas.microsoft.com/office/drawing/2014/main" id="{31EDD905-905F-451C-AC59-F01B5523D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287" y="1852845"/>
            <a:ext cx="6866711" cy="4800621"/>
          </a:xfrm>
          <a:prstGeom prst="rect">
            <a:avLst/>
          </a:prstGeom>
        </p:spPr>
      </p:pic>
    </p:spTree>
    <p:extLst>
      <p:ext uri="{BB962C8B-B14F-4D97-AF65-F5344CB8AC3E}">
        <p14:creationId xmlns:p14="http://schemas.microsoft.com/office/powerpoint/2010/main" val="265405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59663" y="1059798"/>
            <a:ext cx="4363257" cy="1124712"/>
          </a:xfrm>
        </p:spPr>
        <p:txBody>
          <a:bodyPr anchor="b">
            <a:normAutofit fontScale="90000"/>
          </a:bodyPr>
          <a:lstStyle/>
          <a:p>
            <a:r>
              <a:rPr lang="en-US" sz="4400" dirty="0"/>
              <a:t>Data Exploration</a:t>
            </a:r>
            <a:endParaRPr lang="en-US" sz="44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61FC55CA-A11E-418C-81E7-A734F3220B6E}"/>
              </a:ext>
            </a:extLst>
          </p:cNvPr>
          <p:cNvSpPr txBox="1">
            <a:spLocks/>
          </p:cNvSpPr>
          <p:nvPr/>
        </p:nvSpPr>
        <p:spPr>
          <a:xfrm>
            <a:off x="424815" y="2592812"/>
            <a:ext cx="5276276" cy="382627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Open Sans ExtraBold" panose="020B0906030804020204" pitchFamily="34" charset="0"/>
                <a:ea typeface="Open Sans ExtraBold" panose="020B0906030804020204" pitchFamily="34" charset="0"/>
                <a:cs typeface="Open Sans ExtraBold" panose="020B0906030804020204" pitchFamily="34" charset="0"/>
              </a:rPr>
              <a:t>Age and Gender Diversification of New Customers</a:t>
            </a:r>
            <a:endParaRPr lang="en-US" sz="2000" dirty="0"/>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our new customers fall in the age group of 46-55 years old, followed by 56-65 and 36-45 years old. The elderly customers(76-85) have relatively low engagement.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Also, number of new customers have relatively high female participation than males.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middle-aged group and female customers should be given priority to boost business.</a:t>
            </a:r>
          </a:p>
        </p:txBody>
      </p:sp>
      <p:pic>
        <p:nvPicPr>
          <p:cNvPr id="5" name="Picture 4" descr="Chart, bar chart&#10;&#10;Description automatically generated">
            <a:extLst>
              <a:ext uri="{FF2B5EF4-FFF2-40B4-BE49-F238E27FC236}">
                <a16:creationId xmlns:a16="http://schemas.microsoft.com/office/drawing/2014/main" id="{6EF88998-634A-40C5-B4B3-6C06A75F3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590" y="2681056"/>
            <a:ext cx="6218763" cy="3738033"/>
          </a:xfrm>
          <a:prstGeom prst="rect">
            <a:avLst/>
          </a:prstGeom>
        </p:spPr>
      </p:pic>
    </p:spTree>
    <p:extLst>
      <p:ext uri="{BB962C8B-B14F-4D97-AF65-F5344CB8AC3E}">
        <p14:creationId xmlns:p14="http://schemas.microsoft.com/office/powerpoint/2010/main" val="15207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59662" y="1059798"/>
            <a:ext cx="5188881" cy="1124712"/>
          </a:xfrm>
        </p:spPr>
        <p:txBody>
          <a:bodyPr anchor="b">
            <a:normAutofit fontScale="90000"/>
          </a:bodyPr>
          <a:lstStyle/>
          <a:p>
            <a:r>
              <a:rPr lang="en-US" sz="4400" dirty="0"/>
              <a:t>Model Development</a:t>
            </a:r>
            <a:endParaRPr lang="en-US" sz="44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61FC55CA-A11E-418C-81E7-A734F3220B6E}"/>
              </a:ext>
            </a:extLst>
          </p:cNvPr>
          <p:cNvSpPr txBox="1">
            <a:spLocks/>
          </p:cNvSpPr>
          <p:nvPr/>
        </p:nvSpPr>
        <p:spPr>
          <a:xfrm>
            <a:off x="424815" y="2592812"/>
            <a:ext cx="4475659" cy="382627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1" dirty="0">
                <a:latin typeface="Times New Roman" panose="02020603050405020304" pitchFamily="18" charset="0"/>
                <a:ea typeface="Open Sans ExtraBold" panose="020B0906030804020204" pitchFamily="34" charset="0"/>
                <a:cs typeface="Times New Roman" panose="02020603050405020304" pitchFamily="18" charset="0"/>
              </a:rPr>
              <a:t>Null Hypothesis</a:t>
            </a:r>
            <a:r>
              <a:rPr lang="en-US" sz="1600" dirty="0">
                <a:latin typeface="Times New Roman" panose="02020603050405020304" pitchFamily="18" charset="0"/>
                <a:ea typeface="Open Sans ExtraBold" panose="020B0906030804020204" pitchFamily="34" charset="0"/>
                <a:cs typeface="Times New Roman" panose="02020603050405020304" pitchFamily="18" charset="0"/>
              </a:rPr>
              <a:t>: There is no difference in the mean proportion of purchase of  bike in the past 3 years between males and females.</a:t>
            </a:r>
          </a:p>
          <a:p>
            <a:pPr marL="0" indent="0" algn="just">
              <a:buFont typeface="Arial" panose="020B0604020202020204" pitchFamily="34" charset="0"/>
              <a:buNone/>
            </a:pPr>
            <a:endParaRPr lang="en-US" sz="1600" dirty="0">
              <a:latin typeface="Times New Roman" panose="02020603050405020304" pitchFamily="18" charset="0"/>
              <a:ea typeface="Open Sans ExtraBold" panose="020B0906030804020204" pitchFamily="34"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ea typeface="Open Sans ExtraBold" panose="020B0906030804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9B59DE6-EC1C-417E-81AD-29EE854FCECE}"/>
              </a:ext>
            </a:extLst>
          </p:cNvPr>
          <p:cNvPicPr>
            <a:picLocks noChangeAspect="1"/>
          </p:cNvPicPr>
          <p:nvPr/>
        </p:nvPicPr>
        <p:blipFill>
          <a:blip r:embed="rId3"/>
          <a:stretch>
            <a:fillRect/>
          </a:stretch>
        </p:blipFill>
        <p:spPr>
          <a:xfrm>
            <a:off x="511112" y="3739881"/>
            <a:ext cx="4389362" cy="2810732"/>
          </a:xfrm>
          <a:prstGeom prst="rect">
            <a:avLst/>
          </a:prstGeom>
        </p:spPr>
      </p:pic>
      <p:sp>
        <p:nvSpPr>
          <p:cNvPr id="14" name="Title 1">
            <a:extLst>
              <a:ext uri="{FF2B5EF4-FFF2-40B4-BE49-F238E27FC236}">
                <a16:creationId xmlns:a16="http://schemas.microsoft.com/office/drawing/2014/main" id="{78B55C23-A327-464E-82E6-ABE7145B729F}"/>
              </a:ext>
            </a:extLst>
          </p:cNvPr>
          <p:cNvSpPr txBox="1">
            <a:spLocks/>
          </p:cNvSpPr>
          <p:nvPr/>
        </p:nvSpPr>
        <p:spPr>
          <a:xfrm>
            <a:off x="5078832" y="3739882"/>
            <a:ext cx="5188881" cy="281073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2000" b="0" dirty="0">
                <a:latin typeface="Times New Roman" panose="02020603050405020304" pitchFamily="18" charset="0"/>
                <a:cs typeface="Times New Roman" panose="02020603050405020304" pitchFamily="18" charset="0"/>
              </a:rPr>
              <a:t>From the table, we are accepting null hypothesis which suggest that even though number of female customers is high, there is no difference in the mean proportion between males and females regarding purchase of bikes in the past 3 years.</a:t>
            </a:r>
            <a:endParaRPr lang="en-US" sz="2000" b="0" dirty="0">
              <a:latin typeface="Times New Roman" panose="02020603050405020304" pitchFamily="18" charset="0"/>
              <a:ea typeface="Open Sans ExtraBold" panose="020B0906030804020204" pitchFamily="34" charset="0"/>
              <a:cs typeface="Times New Roman" panose="02020603050405020304" pitchFamily="18" charset="0"/>
            </a:endParaRPr>
          </a:p>
        </p:txBody>
      </p:sp>
    </p:spTree>
    <p:extLst>
      <p:ext uri="{BB962C8B-B14F-4D97-AF65-F5344CB8AC3E}">
        <p14:creationId xmlns:p14="http://schemas.microsoft.com/office/powerpoint/2010/main" val="37791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59662" y="1059798"/>
            <a:ext cx="5188881" cy="1124712"/>
          </a:xfrm>
        </p:spPr>
        <p:txBody>
          <a:bodyPr anchor="b">
            <a:normAutofit/>
          </a:bodyPr>
          <a:lstStyle/>
          <a:p>
            <a:r>
              <a:rPr lang="en-US" sz="4400" dirty="0"/>
              <a:t>Interpretation</a:t>
            </a:r>
            <a:endParaRPr lang="en-US" sz="44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61FC55CA-A11E-418C-81E7-A734F3220B6E}"/>
              </a:ext>
            </a:extLst>
          </p:cNvPr>
          <p:cNvSpPr txBox="1">
            <a:spLocks/>
          </p:cNvSpPr>
          <p:nvPr/>
        </p:nvSpPr>
        <p:spPr>
          <a:xfrm>
            <a:off x="424815" y="2592812"/>
            <a:ext cx="4475659" cy="38262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Open Sans ExtraBold" panose="020B0906030804020204" pitchFamily="34" charset="0"/>
                <a:ea typeface="Open Sans ExtraBold" panose="020B0906030804020204" pitchFamily="34" charset="0"/>
                <a:cs typeface="Open Sans ExtraBold" panose="020B0906030804020204" pitchFamily="34" charset="0"/>
              </a:rPr>
              <a:t>Customers’ Profession Industry and Wealth Segment</a:t>
            </a:r>
          </a:p>
          <a:p>
            <a:pPr marL="0" indent="0" algn="just">
              <a:buFont typeface="Arial" panose="020B0604020202020204" pitchFamily="34" charset="0"/>
              <a:buNone/>
            </a:pPr>
            <a:r>
              <a:rPr lang="en-US" sz="2000" dirty="0">
                <a:latin typeface="Times New Roman" panose="02020603050405020304" pitchFamily="18" charset="0"/>
                <a:ea typeface="Open Sans ExtraBold" panose="020B0906030804020204" pitchFamily="34" charset="0"/>
                <a:cs typeface="Times New Roman" panose="02020603050405020304" pitchFamily="18" charset="0"/>
              </a:rPr>
              <a:t>New customers mostly work in Finance and Manufacturing industries.</a:t>
            </a:r>
          </a:p>
          <a:p>
            <a:pPr marL="0" indent="0" algn="just">
              <a:buFont typeface="Arial" panose="020B0604020202020204" pitchFamily="34" charset="0"/>
              <a:buNone/>
            </a:pPr>
            <a:r>
              <a:rPr lang="en-US" sz="2000" dirty="0">
                <a:latin typeface="Times New Roman" panose="02020603050405020304" pitchFamily="18" charset="0"/>
                <a:ea typeface="Open Sans ExtraBold" panose="020B0906030804020204" pitchFamily="34" charset="0"/>
                <a:cs typeface="Times New Roman" panose="02020603050405020304" pitchFamily="18" charset="0"/>
              </a:rPr>
              <a:t>And most of them come under mass category of social class in every age group.</a:t>
            </a:r>
          </a:p>
          <a:p>
            <a:pPr marL="0" indent="0" algn="just">
              <a:buFont typeface="Arial" panose="020B0604020202020204" pitchFamily="34" charset="0"/>
              <a:buNone/>
            </a:pPr>
            <a:endParaRPr lang="en-US" sz="2000" dirty="0">
              <a:latin typeface="Times New Roman" panose="02020603050405020304" pitchFamily="18" charset="0"/>
              <a:ea typeface="Open Sans ExtraBold" panose="020B0906030804020204" pitchFamily="34" charset="0"/>
              <a:cs typeface="Times New Roman" panose="02020603050405020304" pitchFamily="18" charset="0"/>
            </a:endParaRPr>
          </a:p>
          <a:p>
            <a:pPr marL="0" indent="0" algn="just">
              <a:buFont typeface="Arial" panose="020B0604020202020204" pitchFamily="34" charset="0"/>
              <a:buNone/>
            </a:pPr>
            <a:r>
              <a:rPr lang="en-US" sz="2000" b="1" dirty="0">
                <a:latin typeface="Times New Roman" panose="02020603050405020304" pitchFamily="18" charset="0"/>
                <a:ea typeface="Open Sans ExtraBold" panose="020B0906030804020204" pitchFamily="34" charset="0"/>
                <a:cs typeface="Times New Roman" panose="02020603050405020304" pitchFamily="18" charset="0"/>
              </a:rPr>
              <a:t>In a nutshell, customers residing in New South Wales of age group 46-55 working either in finance or manufacturing industry belonging to mass population should be given utmost attention to boost business and to create a strong potential customer base.</a:t>
            </a:r>
          </a:p>
        </p:txBody>
      </p:sp>
      <p:pic>
        <p:nvPicPr>
          <p:cNvPr id="5" name="Picture 4" descr="Chart, funnel chart&#10;&#10;Description automatically generated">
            <a:extLst>
              <a:ext uri="{FF2B5EF4-FFF2-40B4-BE49-F238E27FC236}">
                <a16:creationId xmlns:a16="http://schemas.microsoft.com/office/drawing/2014/main" id="{EF30339A-0D49-4E59-9862-94D43EEC9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7260" y="3429000"/>
            <a:ext cx="5364738" cy="3222095"/>
          </a:xfrm>
          <a:prstGeom prst="rect">
            <a:avLst/>
          </a:prstGeom>
        </p:spPr>
      </p:pic>
      <p:pic>
        <p:nvPicPr>
          <p:cNvPr id="7" name="Picture 6" descr="Chart, bar chart&#10;&#10;Description automatically generated">
            <a:extLst>
              <a:ext uri="{FF2B5EF4-FFF2-40B4-BE49-F238E27FC236}">
                <a16:creationId xmlns:a16="http://schemas.microsoft.com/office/drawing/2014/main" id="{9E5DB3F7-37A9-4A70-8500-71770002D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473" y="206905"/>
            <a:ext cx="5367526" cy="3224412"/>
          </a:xfrm>
          <a:prstGeom prst="rect">
            <a:avLst/>
          </a:prstGeom>
        </p:spPr>
      </p:pic>
    </p:spTree>
    <p:extLst>
      <p:ext uri="{BB962C8B-B14F-4D97-AF65-F5344CB8AC3E}">
        <p14:creationId xmlns:p14="http://schemas.microsoft.com/office/powerpoint/2010/main" val="84248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6B12EAA-C732-4E87-B301-653303376B81}"/>
              </a:ext>
            </a:extLst>
          </p:cNvPr>
          <p:cNvPicPr>
            <a:picLocks noChangeAspect="1"/>
          </p:cNvPicPr>
          <p:nvPr/>
        </p:nvPicPr>
        <p:blipFill rotWithShape="1">
          <a:blip r:embed="rId2"/>
          <a:srcRect l="6464"/>
          <a:stretch/>
        </p:blipFill>
        <p:spPr>
          <a:xfrm>
            <a:off x="3523488"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A3D71-5B45-4A6F-8255-A690B5A233F8}"/>
              </a:ext>
            </a:extLst>
          </p:cNvPr>
          <p:cNvSpPr>
            <a:spLocks noGrp="1"/>
          </p:cNvSpPr>
          <p:nvPr>
            <p:ph type="title"/>
          </p:nvPr>
        </p:nvSpPr>
        <p:spPr>
          <a:xfrm>
            <a:off x="306396" y="1318768"/>
            <a:ext cx="5188881" cy="1124712"/>
          </a:xfrm>
        </p:spPr>
        <p:txBody>
          <a:bodyPr anchor="b">
            <a:normAutofit/>
          </a:bodyPr>
          <a:lstStyle/>
          <a:p>
            <a:r>
              <a:rPr lang="en-US" sz="4400" dirty="0"/>
              <a:t>Thank You!</a:t>
            </a:r>
            <a:endParaRPr lang="en-US" sz="44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83611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D2433"/>
      </a:dk2>
      <a:lt2>
        <a:srgbClr val="E6E8E2"/>
      </a:lt2>
      <a:accent1>
        <a:srgbClr val="6643CD"/>
      </a:accent1>
      <a:accent2>
        <a:srgbClr val="3147BB"/>
      </a:accent2>
      <a:accent3>
        <a:srgbClr val="4393CD"/>
      </a:accent3>
      <a:accent4>
        <a:srgbClr val="2FB5B6"/>
      </a:accent4>
      <a:accent5>
        <a:srgbClr val="3BB684"/>
      </a:accent5>
      <a:accent6>
        <a:srgbClr val="31BB49"/>
      </a:accent6>
      <a:hlink>
        <a:srgbClr val="31937B"/>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204</TotalTime>
  <Words>357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Neue Haas Grotesk Text Pro</vt:lpstr>
      <vt:lpstr>Open Sans ExtraBold</vt:lpstr>
      <vt:lpstr>Times New Roman</vt:lpstr>
      <vt:lpstr>Wingdings</vt:lpstr>
      <vt:lpstr>AccentBoxVTI</vt:lpstr>
      <vt:lpstr>TASK 2</vt:lpstr>
      <vt:lpstr>The Analytics Team</vt:lpstr>
      <vt:lpstr>Agenda</vt:lpstr>
      <vt:lpstr>Introduction</vt:lpstr>
      <vt:lpstr>Data Exploration</vt:lpstr>
      <vt:lpstr>Data Exploration</vt:lpstr>
      <vt:lpstr>Model Development</vt:lpstr>
      <vt:lpstr>Interpretation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Analytics Team</dc:title>
  <dc:creator>somyabhushan4512@gmail.com</dc:creator>
  <cp:lastModifiedBy>somyabhushan4512@gmail.com</cp:lastModifiedBy>
  <cp:revision>16</cp:revision>
  <dcterms:created xsi:type="dcterms:W3CDTF">2021-06-13T12:00:07Z</dcterms:created>
  <dcterms:modified xsi:type="dcterms:W3CDTF">2021-06-13T15:24:14Z</dcterms:modified>
</cp:coreProperties>
</file>