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71" r:id="rId2"/>
    <p:sldId id="257" r:id="rId3"/>
    <p:sldId id="282" r:id="rId4"/>
    <p:sldId id="265" r:id="rId5"/>
    <p:sldId id="266" r:id="rId6"/>
    <p:sldId id="267" r:id="rId7"/>
    <p:sldId id="268" r:id="rId8"/>
    <p:sldId id="283" r:id="rId9"/>
    <p:sldId id="26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54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0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6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026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3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49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40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27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0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3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7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77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5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8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1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31A4D-66B7-4FD6-A8B3-72CC7AECFCEB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FD50-62D9-4A8C-AEC2-40C712E5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3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34AC-88F5-47AC-B629-37DEB4B2E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007" y="1041400"/>
            <a:ext cx="7946572" cy="2387600"/>
          </a:xfrm>
        </p:spPr>
        <p:txBody>
          <a:bodyPr>
            <a:normAutofit/>
          </a:bodyPr>
          <a:lstStyle/>
          <a:p>
            <a:r>
              <a:rPr lang="en-US" sz="9600" dirty="0"/>
              <a:t>CHAPTER 2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766B9-5C04-4A5C-85AF-54D16F9B4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19" y="3253247"/>
            <a:ext cx="5896391" cy="1655762"/>
          </a:xfrm>
        </p:spPr>
        <p:txBody>
          <a:bodyPr>
            <a:normAutofit/>
          </a:bodyPr>
          <a:lstStyle/>
          <a:p>
            <a:r>
              <a:rPr lang="en-US" sz="4800" dirty="0"/>
              <a:t>FOUR OPERATIONS</a:t>
            </a:r>
          </a:p>
          <a:p>
            <a:endParaRPr lang="en-IN" dirty="0"/>
          </a:p>
        </p:txBody>
      </p:sp>
      <p:pic>
        <p:nvPicPr>
          <p:cNvPr id="1026" name="Picture 2" descr="Grade 4, Mrs. Smith / Math Unit 1: Numbers and Operations in Base Ten">
            <a:extLst>
              <a:ext uri="{FF2B5EF4-FFF2-40B4-BE49-F238E27FC236}">
                <a16:creationId xmlns:a16="http://schemas.microsoft.com/office/drawing/2014/main" id="{D189C326-95A8-4C57-ACAC-E3A8E54BE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128" y="4284947"/>
            <a:ext cx="2662467" cy="1874695"/>
          </a:xfrm>
          <a:prstGeom prst="rect">
            <a:avLst/>
          </a:prstGeom>
          <a:noFill/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lus Sign Stickers | Redbubble">
            <a:extLst>
              <a:ext uri="{FF2B5EF4-FFF2-40B4-BE49-F238E27FC236}">
                <a16:creationId xmlns:a16="http://schemas.microsoft.com/office/drawing/2014/main" id="{6864B242-3882-4869-9C23-811A6DE9D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50" y="1948322"/>
            <a:ext cx="1752600" cy="213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571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0"/>
    </mc:Choice>
    <mc:Fallback xmlns="">
      <p:transition spd="slow" advTm="89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67ED5-AD1B-437D-AF0A-61A9341B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61" y="1423613"/>
            <a:ext cx="10377996" cy="2852737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rgbClr val="FFFF00"/>
                </a:solidFill>
              </a:rPr>
              <a:t>H</a:t>
            </a:r>
            <a:r>
              <a:rPr lang="en-IN" sz="6600" dirty="0" err="1">
                <a:solidFill>
                  <a:srgbClr val="FFFF00"/>
                </a:solidFill>
              </a:rPr>
              <a:t>ope</a:t>
            </a:r>
            <a:r>
              <a:rPr lang="en-IN" sz="6600" dirty="0">
                <a:solidFill>
                  <a:srgbClr val="FFFF00"/>
                </a:solidFill>
              </a:rPr>
              <a:t> you enjoyed the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3966901"/>
      </p:ext>
    </p:extLst>
  </p:cSld>
  <p:clrMapOvr>
    <a:masterClrMapping/>
  </p:clrMapOvr>
  <p:transition spd="slow" advTm="425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ulti-Step Word Problems, Math Skits, and a FREEBIE | Homeschool ...">
            <a:extLst>
              <a:ext uri="{FF2B5EF4-FFF2-40B4-BE49-F238E27FC236}">
                <a16:creationId xmlns:a16="http://schemas.microsoft.com/office/drawing/2014/main" id="{4539872D-4415-4672-BF63-29019649F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7" t="50059" r="-1212"/>
          <a:stretch/>
        </p:blipFill>
        <p:spPr bwMode="auto">
          <a:xfrm rot="10800000" flipH="1" flipV="1">
            <a:off x="7145516" y="754143"/>
            <a:ext cx="1857081" cy="23725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D95B-7017-4E01-8C6B-316CF032D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033" y="1490350"/>
            <a:ext cx="6340085" cy="3695136"/>
          </a:xfrm>
          <a:scene3d>
            <a:camera prst="perspectiveHeroicExtremeRightFacing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solidFill>
                  <a:srgbClr val="FFFF00"/>
                </a:solidFill>
                <a:effectLst/>
              </a:rPr>
              <a:t>By Four operations in Mathematics, we mean Addition, Subtraction, Multiplication and Division.  Mastering them is one of the keys to progressing in understanding of mathematics. </a:t>
            </a:r>
          </a:p>
          <a:p>
            <a:pPr marL="0" indent="0">
              <a:buNone/>
            </a:pPr>
            <a:endParaRPr lang="en-IN" dirty="0">
              <a:effectLst/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In this Chapter we will learn to perform mathematical operations on larger numbers. First we will learn Addition of larger numbers.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 descr="Multi-Step Word Problems, Math Skits, and a FREEBIE | Homeschool ...">
            <a:extLst>
              <a:ext uri="{FF2B5EF4-FFF2-40B4-BE49-F238E27FC236}">
                <a16:creationId xmlns:a16="http://schemas.microsoft.com/office/drawing/2014/main" id="{44A56277-9877-4D11-A06B-B571F608A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59" r="52209"/>
          <a:stretch/>
        </p:blipFill>
        <p:spPr bwMode="auto">
          <a:xfrm rot="10800000" flipH="1" flipV="1">
            <a:off x="9134574" y="754142"/>
            <a:ext cx="1652378" cy="23316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ulti-Step Word Problems, Math Skits, and a FREEBIE | Homeschool ...">
            <a:extLst>
              <a:ext uri="{FF2B5EF4-FFF2-40B4-BE49-F238E27FC236}">
                <a16:creationId xmlns:a16="http://schemas.microsoft.com/office/drawing/2014/main" id="{AA09B766-AFD8-4B3B-BFAC-DE461E1F8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1" b="50059"/>
          <a:stretch/>
        </p:blipFill>
        <p:spPr bwMode="auto">
          <a:xfrm rot="10800000" flipH="1" flipV="1">
            <a:off x="7162606" y="3262789"/>
            <a:ext cx="1857081" cy="239877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ulti-Step Word Problems, Math Skits, and a FREEBIE | Homeschool ...">
            <a:extLst>
              <a:ext uri="{FF2B5EF4-FFF2-40B4-BE49-F238E27FC236}">
                <a16:creationId xmlns:a16="http://schemas.microsoft.com/office/drawing/2014/main" id="{A28F62DE-B1E1-4471-876E-5D57AC9A2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09" b="50059"/>
          <a:stretch/>
        </p:blipFill>
        <p:spPr bwMode="auto">
          <a:xfrm rot="10800000" flipH="1" flipV="1">
            <a:off x="9252363" y="3262789"/>
            <a:ext cx="1652378" cy="23316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46"/>
    </mc:Choice>
    <mc:Fallback xmlns="">
      <p:transition spd="slow" advTm="23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67AF08-6F1A-49B5-9CFD-2DC0CB3FA7B0}"/>
              </a:ext>
            </a:extLst>
          </p:cNvPr>
          <p:cNvSpPr/>
          <p:nvPr/>
        </p:nvSpPr>
        <p:spPr>
          <a:xfrm>
            <a:off x="1834260" y="1271168"/>
            <a:ext cx="8770893" cy="1519166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In this Power Point Presentation, we will learn 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E5671-4884-4E81-9F91-3234E919808D}"/>
              </a:ext>
            </a:extLst>
          </p:cNvPr>
          <p:cNvSpPr/>
          <p:nvPr/>
        </p:nvSpPr>
        <p:spPr>
          <a:xfrm>
            <a:off x="1834260" y="3120915"/>
            <a:ext cx="3982078" cy="1997839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Fill in the blank boxes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3C6D3-C755-473D-AF51-A0A2585B4B4D}"/>
              </a:ext>
            </a:extLst>
          </p:cNvPr>
          <p:cNvSpPr/>
          <p:nvPr/>
        </p:nvSpPr>
        <p:spPr>
          <a:xfrm>
            <a:off x="5909258" y="3120914"/>
            <a:ext cx="4695895" cy="1997839"/>
          </a:xfrm>
          <a:prstGeom prst="rect">
            <a:avLst/>
          </a:prstGeom>
          <a:scene3d>
            <a:camera prst="obliqueBottomLef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Find the sum by changing into multiples of 10 or 100</a:t>
            </a:r>
            <a:endParaRPr lang="en-IN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80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13"/>
    </mc:Choice>
    <mc:Fallback xmlns="">
      <p:transition spd="slow" advTm="134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8ABD2-5986-4A31-AE98-CEB136830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84188"/>
            <a:ext cx="10353675" cy="36957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rgbClr val="FFFF00"/>
                </a:solidFill>
              </a:rPr>
              <a:t>3 </a:t>
            </a:r>
            <a:r>
              <a:rPr lang="en-US" sz="3600" dirty="0">
                <a:solidFill>
                  <a:srgbClr val="FF0000"/>
                </a:solidFill>
              </a:rPr>
              <a:t>-</a:t>
            </a:r>
            <a:r>
              <a:rPr lang="en-US" sz="3600" dirty="0">
                <a:solidFill>
                  <a:srgbClr val="FFFF00"/>
                </a:solidFill>
              </a:rPr>
              <a:t> Fill in the blank boxes </a:t>
            </a:r>
            <a:r>
              <a:rPr lang="en-US" sz="3600" dirty="0"/>
              <a:t>–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 these types of questions we will put on our thinking </a:t>
            </a:r>
            <a:r>
              <a:rPr lang="en-US" sz="3600">
                <a:solidFill>
                  <a:schemeClr val="accent5">
                    <a:lumMod val="60000"/>
                    <a:lumOff val="40000"/>
                  </a:schemeClr>
                </a:solidFill>
              </a:rPr>
              <a:t>cap and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apply our reasoning skills to fill the blank boxes in the addition sum. 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FF00"/>
                </a:solidFill>
              </a:rPr>
              <a:t>Ques:   </a:t>
            </a:r>
            <a:endParaRPr lang="en-IN" sz="3600" dirty="0">
              <a:solidFill>
                <a:srgbClr val="FFFF00"/>
              </a:solidFill>
            </a:endParaRP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F2EFA849-3D20-40F2-8490-8FC9E4C09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39293"/>
              </p:ext>
            </p:extLst>
          </p:nvPr>
        </p:nvGraphicFramePr>
        <p:xfrm>
          <a:off x="2488678" y="3429000"/>
          <a:ext cx="5530987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0141">
                  <a:extLst>
                    <a:ext uri="{9D8B030D-6E8A-4147-A177-3AD203B41FA5}">
                      <a16:colId xmlns:a16="http://schemas.microsoft.com/office/drawing/2014/main" val="1489054376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1939215861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3235908704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347247688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4200782581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1726921660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4100683036"/>
                    </a:ext>
                  </a:extLst>
                </a:gridCol>
              </a:tblGrid>
              <a:tr h="36301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T Th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Th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H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O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781739"/>
                  </a:ext>
                </a:extLst>
              </a:tr>
              <a:tr h="36301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465788"/>
                  </a:ext>
                </a:extLst>
              </a:tr>
              <a:tr h="36301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27708"/>
                  </a:ext>
                </a:extLst>
              </a:tr>
              <a:tr h="3630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+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24994"/>
                  </a:ext>
                </a:extLst>
              </a:tr>
              <a:tr h="36301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04278"/>
                  </a:ext>
                </a:extLst>
              </a:tr>
            </a:tbl>
          </a:graphicData>
        </a:graphic>
      </p:graphicFrame>
      <p:pic>
        <p:nvPicPr>
          <p:cNvPr id="5" name="Picture 4" descr="Guessing Game Clipart">
            <a:extLst>
              <a:ext uri="{FF2B5EF4-FFF2-40B4-BE49-F238E27FC236}">
                <a16:creationId xmlns:a16="http://schemas.microsoft.com/office/drawing/2014/main" id="{974DEC76-2D3D-47D1-B0AC-6FEC8AE8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18" y="3261558"/>
            <a:ext cx="1721826" cy="1996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49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26"/>
    </mc:Choice>
    <mc:Fallback xmlns="">
      <p:transition spd="slow" advTm="45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97D35B3F-655C-4523-ACE7-0340ACC59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79306"/>
              </p:ext>
            </p:extLst>
          </p:nvPr>
        </p:nvGraphicFramePr>
        <p:xfrm>
          <a:off x="989816" y="1926046"/>
          <a:ext cx="5530987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90141">
                  <a:extLst>
                    <a:ext uri="{9D8B030D-6E8A-4147-A177-3AD203B41FA5}">
                      <a16:colId xmlns:a16="http://schemas.microsoft.com/office/drawing/2014/main" val="1489054376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1939215861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3235908704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347247688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4200782581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1726921660"/>
                    </a:ext>
                  </a:extLst>
                </a:gridCol>
                <a:gridCol w="790141">
                  <a:extLst>
                    <a:ext uri="{9D8B030D-6E8A-4147-A177-3AD203B41FA5}">
                      <a16:colId xmlns:a16="http://schemas.microsoft.com/office/drawing/2014/main" val="4100683036"/>
                    </a:ext>
                  </a:extLst>
                </a:gridCol>
              </a:tblGrid>
              <a:tr h="36301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T Th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Th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H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O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781739"/>
                  </a:ext>
                </a:extLst>
              </a:tr>
              <a:tr h="36301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465788"/>
                  </a:ext>
                </a:extLst>
              </a:tr>
              <a:tr h="36301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9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27708"/>
                  </a:ext>
                </a:extLst>
              </a:tr>
              <a:tr h="3630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+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024994"/>
                  </a:ext>
                </a:extLst>
              </a:tr>
              <a:tr h="36301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7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0427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D3183E0-3325-4B27-9DF9-057E40E4CE1D}"/>
              </a:ext>
            </a:extLst>
          </p:cNvPr>
          <p:cNvSpPr/>
          <p:nvPr/>
        </p:nvSpPr>
        <p:spPr>
          <a:xfrm>
            <a:off x="6890988" y="2023171"/>
            <a:ext cx="4713403" cy="116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In Hundreds column, we have 9 + 8 which gives us 17. So, we will write 7 in hundreds column and 1 will get carry over at thousands column.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E1A901-BAB2-4569-A06E-0FF75AD451EF}"/>
              </a:ext>
            </a:extLst>
          </p:cNvPr>
          <p:cNvSpPr/>
          <p:nvPr/>
        </p:nvSpPr>
        <p:spPr>
          <a:xfrm>
            <a:off x="6881558" y="1370243"/>
            <a:ext cx="4713403" cy="53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So, in Tens column we get 1 + 5 + 1 = 7.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AECB40-88E3-4A8C-9E09-26D4D0C4DD33}"/>
              </a:ext>
            </a:extLst>
          </p:cNvPr>
          <p:cNvSpPr/>
          <p:nvPr/>
        </p:nvSpPr>
        <p:spPr>
          <a:xfrm>
            <a:off x="6890988" y="388912"/>
            <a:ext cx="4713403" cy="88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In Ones column, if we take 7 we will have </a:t>
            </a:r>
          </a:p>
          <a:p>
            <a:pPr algn="just"/>
            <a:r>
              <a:rPr lang="en-US" dirty="0"/>
              <a:t>3 + 7 which will give us 0 at ones place and 1 will be carry over at tens column.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6940C-584F-4ABD-8E80-2DCFD47D7247}"/>
              </a:ext>
            </a:extLst>
          </p:cNvPr>
          <p:cNvSpPr/>
          <p:nvPr/>
        </p:nvSpPr>
        <p:spPr>
          <a:xfrm>
            <a:off x="6890988" y="3304967"/>
            <a:ext cx="4713403" cy="143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In Thousands column, we have 1 + ? + 3 = 0. If we take 6 in place of ?, we will get 10, that would give us 0 at thousands column and 1 will get carry over at ten thousands column.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020385-D50F-4658-9B08-71E9CF74E157}"/>
              </a:ext>
            </a:extLst>
          </p:cNvPr>
          <p:cNvSpPr/>
          <p:nvPr/>
        </p:nvSpPr>
        <p:spPr>
          <a:xfrm>
            <a:off x="6890988" y="5487757"/>
            <a:ext cx="4713403" cy="777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In Lakhs column, if we take 3 we will get </a:t>
            </a:r>
          </a:p>
          <a:p>
            <a:pPr algn="just"/>
            <a:r>
              <a:rPr lang="en-US" dirty="0"/>
              <a:t>4 + 3 which will give us 7. 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E0C91-74D5-4F2A-9162-38F3EA27D353}"/>
              </a:ext>
            </a:extLst>
          </p:cNvPr>
          <p:cNvSpPr/>
          <p:nvPr/>
        </p:nvSpPr>
        <p:spPr>
          <a:xfrm>
            <a:off x="6881557" y="4855211"/>
            <a:ext cx="4713403" cy="53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So, in Tens Thousands column we get </a:t>
            </a:r>
          </a:p>
          <a:p>
            <a:pPr algn="ctr"/>
            <a:r>
              <a:rPr lang="en-US" dirty="0"/>
              <a:t>1 + 2 + 5 = 8.</a:t>
            </a:r>
            <a:endParaRPr lang="en-IN" dirty="0"/>
          </a:p>
        </p:txBody>
      </p:sp>
      <p:pic>
        <p:nvPicPr>
          <p:cNvPr id="10" name="Picture 9" descr="Guessing Game Clipart">
            <a:extLst>
              <a:ext uri="{FF2B5EF4-FFF2-40B4-BE49-F238E27FC236}">
                <a16:creationId xmlns:a16="http://schemas.microsoft.com/office/drawing/2014/main" id="{974DEC76-2D3D-47D1-B0AC-6FEC8AE8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798" y="4261680"/>
            <a:ext cx="1728549" cy="20040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01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61"/>
    </mc:Choice>
    <mc:Fallback xmlns="">
      <p:transition spd="slow" advTm="100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7BBFF5-1CE5-4034-843B-7EE7AB88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484188"/>
            <a:ext cx="10353675" cy="36957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rgbClr val="FFFF00"/>
                </a:solidFill>
              </a:rPr>
              <a:t>4 </a:t>
            </a:r>
            <a:r>
              <a:rPr lang="en-US" sz="3600" dirty="0">
                <a:solidFill>
                  <a:srgbClr val="FF0000"/>
                </a:solidFill>
              </a:rPr>
              <a:t>–</a:t>
            </a:r>
            <a:r>
              <a:rPr lang="en-US" sz="3600" dirty="0">
                <a:solidFill>
                  <a:srgbClr val="FFFF00"/>
                </a:solidFill>
              </a:rPr>
              <a:t> Find the sum by changing numbers into multiples of 10 or 100 </a:t>
            </a:r>
            <a:r>
              <a:rPr lang="en-US" sz="3600" dirty="0"/>
              <a:t>–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 these types of questions we will change any one of the numbers into multiple of 10 or 100 and then add. 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FF00"/>
                </a:solidFill>
              </a:rPr>
              <a:t>Ques:   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a)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55 + 43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B0F0"/>
                </a:solidFill>
              </a:rPr>
              <a:t>               </a:t>
            </a:r>
            <a:r>
              <a:rPr lang="en-US" sz="3600" dirty="0">
                <a:solidFill>
                  <a:srgbClr val="FF0000"/>
                </a:solidFill>
              </a:rPr>
              <a:t>b) 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98 + 71</a:t>
            </a:r>
            <a:endParaRPr lang="en-IN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E8342042-07F6-4B1C-A503-838D8698D954}"/>
              </a:ext>
            </a:extLst>
          </p:cNvPr>
          <p:cNvSpPr/>
          <p:nvPr/>
        </p:nvSpPr>
        <p:spPr>
          <a:xfrm rot="20969482">
            <a:off x="5908003" y="3605386"/>
            <a:ext cx="5001146" cy="23319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FF00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We will increase one of the addends and decrease the other one with the same number.  </a:t>
            </a:r>
            <a:endParaRPr lang="en-IN" sz="2400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66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53"/>
    </mc:Choice>
    <mc:Fallback xmlns="">
      <p:transition spd="slow" advTm="45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DBA0898-D873-401F-A5CF-7AF1D55E8E5F}"/>
              </a:ext>
            </a:extLst>
          </p:cNvPr>
          <p:cNvSpPr/>
          <p:nvPr/>
        </p:nvSpPr>
        <p:spPr>
          <a:xfrm>
            <a:off x="6143135" y="688157"/>
            <a:ext cx="4977353" cy="5656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2C5F7B-A21A-4A5F-A264-D6AFC5ECD377}"/>
              </a:ext>
            </a:extLst>
          </p:cNvPr>
          <p:cNvSpPr/>
          <p:nvPr/>
        </p:nvSpPr>
        <p:spPr>
          <a:xfrm>
            <a:off x="659876" y="688157"/>
            <a:ext cx="4977353" cy="5656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D4650F-A156-4C04-870B-DA64A280A0E0}"/>
              </a:ext>
            </a:extLst>
          </p:cNvPr>
          <p:cNvSpPr/>
          <p:nvPr/>
        </p:nvSpPr>
        <p:spPr>
          <a:xfrm>
            <a:off x="787661" y="1015289"/>
            <a:ext cx="4566764" cy="92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a) 55 + 43</a:t>
            </a:r>
            <a:endParaRPr lang="en-IN" sz="2800" dirty="0"/>
          </a:p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94A7D7-8716-4351-A12D-7926AD330BB9}"/>
              </a:ext>
            </a:extLst>
          </p:cNvPr>
          <p:cNvSpPr/>
          <p:nvPr/>
        </p:nvSpPr>
        <p:spPr>
          <a:xfrm>
            <a:off x="853649" y="2338015"/>
            <a:ext cx="4566764" cy="92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000" dirty="0"/>
              <a:t>Step 1: Add 5 to 55 </a:t>
            </a:r>
          </a:p>
          <a:p>
            <a:pPr algn="ctr"/>
            <a:r>
              <a:rPr lang="en-US" sz="2000" dirty="0"/>
              <a:t>55 + 5 = 60 (multiple of 10)</a:t>
            </a:r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C1F0E0-1A4A-4D6B-B7BF-90958174C633}"/>
              </a:ext>
            </a:extLst>
          </p:cNvPr>
          <p:cNvSpPr/>
          <p:nvPr/>
        </p:nvSpPr>
        <p:spPr>
          <a:xfrm>
            <a:off x="787661" y="3692334"/>
            <a:ext cx="4566764" cy="92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000" dirty="0"/>
              <a:t>Step 2: Subtract 5 from 43 </a:t>
            </a:r>
          </a:p>
          <a:p>
            <a:pPr algn="ctr"/>
            <a:r>
              <a:rPr lang="en-US" sz="2000" dirty="0"/>
              <a:t>43 – 5 = 38 </a:t>
            </a:r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A00E24-DB8E-4BC0-B861-D0D85E535466}"/>
              </a:ext>
            </a:extLst>
          </p:cNvPr>
          <p:cNvSpPr/>
          <p:nvPr/>
        </p:nvSpPr>
        <p:spPr>
          <a:xfrm>
            <a:off x="787661" y="5046653"/>
            <a:ext cx="4566764" cy="92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000" dirty="0"/>
              <a:t>Step 3: The final sum is : </a:t>
            </a:r>
          </a:p>
          <a:p>
            <a:pPr algn="ctr"/>
            <a:r>
              <a:rPr lang="en-US" sz="2000" dirty="0"/>
              <a:t>60 + 38 = 98</a:t>
            </a:r>
          </a:p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88ED64-76D5-4982-86D9-487F55B183F7}"/>
              </a:ext>
            </a:extLst>
          </p:cNvPr>
          <p:cNvSpPr/>
          <p:nvPr/>
        </p:nvSpPr>
        <p:spPr>
          <a:xfrm>
            <a:off x="6424889" y="3692334"/>
            <a:ext cx="4566764" cy="92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000" dirty="0"/>
              <a:t>Step 2: Subtract 2 from 71 </a:t>
            </a:r>
          </a:p>
          <a:p>
            <a:pPr algn="ctr"/>
            <a:r>
              <a:rPr lang="en-US" sz="2000" dirty="0"/>
              <a:t>71 – 2 = 69 </a:t>
            </a:r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397707-3F1A-45F7-A970-A74AC53A4AC7}"/>
              </a:ext>
            </a:extLst>
          </p:cNvPr>
          <p:cNvSpPr/>
          <p:nvPr/>
        </p:nvSpPr>
        <p:spPr>
          <a:xfrm>
            <a:off x="6332193" y="1053908"/>
            <a:ext cx="4566764" cy="92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b) 98 + 71</a:t>
            </a:r>
            <a:endParaRPr lang="en-IN" sz="2800" dirty="0"/>
          </a:p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37B0F-D420-4390-826B-CC4198026651}"/>
              </a:ext>
            </a:extLst>
          </p:cNvPr>
          <p:cNvSpPr/>
          <p:nvPr/>
        </p:nvSpPr>
        <p:spPr>
          <a:xfrm>
            <a:off x="6332193" y="2373121"/>
            <a:ext cx="4566764" cy="92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000" dirty="0"/>
              <a:t>Step 1: Add 2 to 98 </a:t>
            </a:r>
          </a:p>
          <a:p>
            <a:pPr algn="ctr"/>
            <a:r>
              <a:rPr lang="en-US" sz="2000" dirty="0"/>
              <a:t>98 + 2 = 100 (multiple of 100)</a:t>
            </a:r>
            <a:endParaRPr lang="en-IN" sz="2000" dirty="0"/>
          </a:p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33F85D-3139-43F0-8148-5E9433C3DCB8}"/>
              </a:ext>
            </a:extLst>
          </p:cNvPr>
          <p:cNvSpPr/>
          <p:nvPr/>
        </p:nvSpPr>
        <p:spPr>
          <a:xfrm>
            <a:off x="6424889" y="5046653"/>
            <a:ext cx="4566764" cy="920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000" dirty="0"/>
              <a:t>Step 3: The final sum is : </a:t>
            </a:r>
          </a:p>
          <a:p>
            <a:pPr algn="ctr"/>
            <a:r>
              <a:rPr lang="en-US" sz="2000" dirty="0"/>
              <a:t>100 + 69 = 169</a:t>
            </a:r>
          </a:p>
          <a:p>
            <a:pPr algn="ctr"/>
            <a:endParaRPr lang="en-IN" sz="2000" dirty="0"/>
          </a:p>
          <a:p>
            <a:pPr algn="ctr"/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526"/>
    </mc:Choice>
    <mc:Fallback xmlns="">
      <p:transition spd="slow" advTm="64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ignment Alert | Bellmore Memorial Library">
            <a:extLst>
              <a:ext uri="{FF2B5EF4-FFF2-40B4-BE49-F238E27FC236}">
                <a16:creationId xmlns:a16="http://schemas.microsoft.com/office/drawing/2014/main" id="{77E1F1F5-702F-4A79-A89B-04001509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6" y="-38911"/>
            <a:ext cx="12164808" cy="462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70AEAE-7AEA-4B3F-8194-F2311614F891}"/>
              </a:ext>
            </a:extLst>
          </p:cNvPr>
          <p:cNvSpPr/>
          <p:nvPr/>
        </p:nvSpPr>
        <p:spPr>
          <a:xfrm>
            <a:off x="0" y="4589650"/>
            <a:ext cx="12164808" cy="2268350"/>
          </a:xfrm>
          <a:prstGeom prst="rect">
            <a:avLst/>
          </a:prstGeom>
          <a:solidFill>
            <a:schemeClr val="tx2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>
                <a:solidFill>
                  <a:srgbClr val="FFFF00"/>
                </a:solidFill>
                <a:latin typeface="Chiller" panose="020B0604020202020204" pitchFamily="82" charset="0"/>
              </a:rPr>
              <a:t>     FEATURES</a:t>
            </a:r>
          </a:p>
          <a:p>
            <a:pPr marL="457200" indent="-457200" algn="just">
              <a:buAutoNum type="arabicPeriod"/>
            </a:pPr>
            <a:r>
              <a:rPr lang="en-IN" sz="2400" dirty="0">
                <a:solidFill>
                  <a:srgbClr val="FFFF00"/>
                </a:solidFill>
                <a:latin typeface="Goudy Old Style" panose="020B0604020202020204" pitchFamily="18" charset="0"/>
              </a:rPr>
              <a:t>Mention date whenever you start your work.</a:t>
            </a:r>
          </a:p>
          <a:p>
            <a:pPr marL="457200" indent="-457200" algn="just">
              <a:buAutoNum type="arabicPeriod"/>
            </a:pPr>
            <a:r>
              <a:rPr lang="en-IN" sz="2400" dirty="0">
                <a:solidFill>
                  <a:srgbClr val="FFFF00"/>
                </a:solidFill>
                <a:latin typeface="Goudy Old Style" panose="020B0604020202020204" pitchFamily="18" charset="0"/>
              </a:rPr>
              <a:t>Write neatly with a blue pen.</a:t>
            </a:r>
          </a:p>
          <a:p>
            <a:pPr marL="457200" indent="-457200" algn="just">
              <a:buAutoNum type="arabicPeriod"/>
            </a:pPr>
            <a:r>
              <a:rPr lang="en-IN" sz="2400" dirty="0">
                <a:solidFill>
                  <a:srgbClr val="FFFF00"/>
                </a:solidFill>
                <a:latin typeface="Goudy Old Style" panose="020B0604020202020204" pitchFamily="18" charset="0"/>
              </a:rPr>
              <a:t>Draw finishing line after every question.</a:t>
            </a:r>
          </a:p>
          <a:p>
            <a:pPr marL="457200" indent="-457200" algn="just">
              <a:buAutoNum type="arabicPeriod"/>
            </a:pPr>
            <a:r>
              <a:rPr lang="en-IN" sz="2400" dirty="0">
                <a:solidFill>
                  <a:srgbClr val="FFFF00"/>
                </a:solidFill>
                <a:latin typeface="Goudy Old Style" panose="020B0604020202020204" pitchFamily="18" charset="0"/>
              </a:rPr>
              <a:t>Recheck for silly mistakes. </a:t>
            </a:r>
          </a:p>
          <a:p>
            <a:pPr marL="342900" indent="-342900" algn="ctr">
              <a:buAutoNum type="arabicPeriod"/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07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10"/>
    </mc:Choice>
    <mc:Fallback xmlns="">
      <p:transition spd="slow" advTm="22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A35803-81A0-4D34-A454-8AF3C3154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84462"/>
            <a:ext cx="10353762" cy="5206738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Assignment</a:t>
            </a:r>
          </a:p>
          <a:p>
            <a:pPr marL="0" indent="0">
              <a:buNone/>
            </a:pPr>
            <a:r>
              <a:rPr lang="en-IN" sz="4400" dirty="0">
                <a:solidFill>
                  <a:srgbClr val="FFFF00"/>
                </a:solidFill>
              </a:rPr>
              <a:t>    </a:t>
            </a:r>
            <a:r>
              <a:rPr lang="en-IN" sz="4400" dirty="0"/>
              <a:t>Exercise 2A</a:t>
            </a:r>
          </a:p>
          <a:p>
            <a:pPr marL="0" indent="0">
              <a:buNone/>
            </a:pPr>
            <a:r>
              <a:rPr lang="en-IN" sz="4400" dirty="0">
                <a:solidFill>
                  <a:srgbClr val="FFFF00"/>
                </a:solidFill>
              </a:rPr>
              <a:t>    </a:t>
            </a:r>
            <a:r>
              <a:rPr lang="en-IN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Q3.</a:t>
            </a:r>
            <a:r>
              <a:rPr lang="en-IN" sz="4400" dirty="0">
                <a:solidFill>
                  <a:srgbClr val="FFFF00"/>
                </a:solidFill>
              </a:rPr>
              <a:t>  a),  b)</a:t>
            </a:r>
          </a:p>
          <a:p>
            <a:pPr marL="0" indent="0">
              <a:buNone/>
            </a:pPr>
            <a:r>
              <a:rPr lang="en-IN" sz="4400" dirty="0">
                <a:solidFill>
                  <a:srgbClr val="FFFF00"/>
                </a:solidFill>
              </a:rPr>
              <a:t>    </a:t>
            </a:r>
            <a:r>
              <a:rPr lang="en-IN" sz="4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Q4.  </a:t>
            </a:r>
            <a:r>
              <a:rPr lang="en-IN" sz="4400" dirty="0">
                <a:solidFill>
                  <a:srgbClr val="FFFF00"/>
                </a:solidFill>
              </a:rPr>
              <a:t>a),  c),  e),  g) </a:t>
            </a:r>
          </a:p>
        </p:txBody>
      </p:sp>
    </p:spTree>
    <p:extLst>
      <p:ext uri="{BB962C8B-B14F-4D97-AF65-F5344CB8AC3E}">
        <p14:creationId xmlns:p14="http://schemas.microsoft.com/office/powerpoint/2010/main" val="78663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71"/>
    </mc:Choice>
    <mc:Fallback xmlns="">
      <p:transition spd="slow" advTm="1407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0.8|1.1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5|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1|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6.1|3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4|9.6|12.3|10.2|4.6|10.5|5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317</TotalTime>
  <Words>551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Chiller</vt:lpstr>
      <vt:lpstr>Goudy Old Style</vt:lpstr>
      <vt:lpstr>Rockwell</vt:lpstr>
      <vt:lpstr>Damask</vt:lpstr>
      <vt:lpstr>CHAPTER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Hope you enjoyed the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Ravleen Kaur</dc:creator>
  <cp:lastModifiedBy>Ravleen Kaur</cp:lastModifiedBy>
  <cp:revision>43</cp:revision>
  <dcterms:created xsi:type="dcterms:W3CDTF">2020-04-09T13:49:02Z</dcterms:created>
  <dcterms:modified xsi:type="dcterms:W3CDTF">2020-04-25T09:38:06Z</dcterms:modified>
</cp:coreProperties>
</file>