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ink/ink1.xml" ContentType="application/inkml+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1" r:id="rId2"/>
    <p:sldId id="257" r:id="rId3"/>
    <p:sldId id="258" r:id="rId4"/>
    <p:sldId id="282" r:id="rId5"/>
    <p:sldId id="259" r:id="rId6"/>
    <p:sldId id="260" r:id="rId7"/>
    <p:sldId id="261" r:id="rId8"/>
    <p:sldId id="262" r:id="rId9"/>
    <p:sldId id="263" r:id="rId10"/>
    <p:sldId id="264" r:id="rId11"/>
    <p:sldId id="283" r:id="rId12"/>
    <p:sldId id="270"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4-22T17:39:29.9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31389 17940 0,'-24'0'286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E31A4D-66B7-4FD6-A8B3-72CC7AECFCEB}"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261325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31A4D-66B7-4FD6-A8B3-72CC7AECFCEB}"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422210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31A4D-66B7-4FD6-A8B3-72CC7AECFCEB}"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3745176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31A4D-66B7-4FD6-A8B3-72CC7AECFCEB}"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5FD50-62D9-4A8C-AEC2-40C712E54A1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964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31A4D-66B7-4FD6-A8B3-72CC7AECFCEB}"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3284398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E31A4D-66B7-4FD6-A8B3-72CC7AECFCEB}" type="datetimeFigureOut">
              <a:rPr lang="en-IN" smtClean="0"/>
              <a:t>25-04-2020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304261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E31A4D-66B7-4FD6-A8B3-72CC7AECFCEB}" type="datetimeFigureOut">
              <a:rPr lang="en-IN" smtClean="0"/>
              <a:t>25-04-2020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270143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31A4D-66B7-4FD6-A8B3-72CC7AECFCEB}"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736792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31A4D-66B7-4FD6-A8B3-72CC7AECFCEB}"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64346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31A4D-66B7-4FD6-A8B3-72CC7AECFCEB}"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88603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31A4D-66B7-4FD6-A8B3-72CC7AECFCEB}"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290180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E31A4D-66B7-4FD6-A8B3-72CC7AECFCEB}"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2900153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E31A4D-66B7-4FD6-A8B3-72CC7AECFCEB}" type="datetimeFigureOut">
              <a:rPr lang="en-IN" smtClean="0"/>
              <a:t>25-04-2020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280421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E31A4D-66B7-4FD6-A8B3-72CC7AECFCEB}" type="datetimeFigureOut">
              <a:rPr lang="en-IN" smtClean="0"/>
              <a:t>25-04-2020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298565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E31A4D-66B7-4FD6-A8B3-72CC7AECFCEB}" type="datetimeFigureOut">
              <a:rPr lang="en-IN" smtClean="0"/>
              <a:t>25-04-2020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3875887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31A4D-66B7-4FD6-A8B3-72CC7AECFCEB}"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101914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31A4D-66B7-4FD6-A8B3-72CC7AECFCEB}"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5FD50-62D9-4A8C-AEC2-40C712E54A10}" type="slidenum">
              <a:rPr lang="en-IN" smtClean="0"/>
              <a:t>‹#›</a:t>
            </a:fld>
            <a:endParaRPr lang="en-IN"/>
          </a:p>
        </p:txBody>
      </p:sp>
    </p:spTree>
    <p:extLst>
      <p:ext uri="{BB962C8B-B14F-4D97-AF65-F5344CB8AC3E}">
        <p14:creationId xmlns:p14="http://schemas.microsoft.com/office/powerpoint/2010/main" val="266300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E31A4D-66B7-4FD6-A8B3-72CC7AECFCEB}" type="datetimeFigureOut">
              <a:rPr lang="en-IN" smtClean="0"/>
              <a:t>25-04-2020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F5FD50-62D9-4A8C-AEC2-40C712E54A10}" type="slidenum">
              <a:rPr lang="en-IN" smtClean="0"/>
              <a:t>‹#›</a:t>
            </a:fld>
            <a:endParaRPr lang="en-IN"/>
          </a:p>
        </p:txBody>
      </p:sp>
    </p:spTree>
    <p:extLst>
      <p:ext uri="{BB962C8B-B14F-4D97-AF65-F5344CB8AC3E}">
        <p14:creationId xmlns:p14="http://schemas.microsoft.com/office/powerpoint/2010/main" val="212566388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customXml" Target="../ink/ink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34AC-88F5-47AC-B629-37DEB4B2E253}"/>
              </a:ext>
            </a:extLst>
          </p:cNvPr>
          <p:cNvSpPr>
            <a:spLocks noGrp="1"/>
          </p:cNvSpPr>
          <p:nvPr>
            <p:ph type="ctrTitle"/>
          </p:nvPr>
        </p:nvSpPr>
        <p:spPr>
          <a:xfrm>
            <a:off x="2253007" y="1041400"/>
            <a:ext cx="7946572" cy="2387600"/>
          </a:xfrm>
        </p:spPr>
        <p:txBody>
          <a:bodyPr>
            <a:normAutofit/>
          </a:bodyPr>
          <a:lstStyle/>
          <a:p>
            <a:r>
              <a:rPr lang="en-US" sz="9600" dirty="0"/>
              <a:t>CHAPTER 2</a:t>
            </a:r>
            <a:endParaRPr lang="en-IN" sz="9600" dirty="0"/>
          </a:p>
        </p:txBody>
      </p:sp>
      <p:sp>
        <p:nvSpPr>
          <p:cNvPr id="3" name="Subtitle 2">
            <a:extLst>
              <a:ext uri="{FF2B5EF4-FFF2-40B4-BE49-F238E27FC236}">
                <a16:creationId xmlns:a16="http://schemas.microsoft.com/office/drawing/2014/main" id="{DCA766B9-5C04-4A5C-85AF-54D16F9B401E}"/>
              </a:ext>
            </a:extLst>
          </p:cNvPr>
          <p:cNvSpPr>
            <a:spLocks noGrp="1"/>
          </p:cNvSpPr>
          <p:nvPr>
            <p:ph type="subTitle" idx="1"/>
          </p:nvPr>
        </p:nvSpPr>
        <p:spPr>
          <a:xfrm>
            <a:off x="2908019" y="3253247"/>
            <a:ext cx="5896391" cy="1655762"/>
          </a:xfrm>
        </p:spPr>
        <p:txBody>
          <a:bodyPr>
            <a:normAutofit/>
          </a:bodyPr>
          <a:lstStyle/>
          <a:p>
            <a:r>
              <a:rPr lang="en-US" sz="4800" dirty="0"/>
              <a:t>FOUR OPERATIONS</a:t>
            </a:r>
          </a:p>
          <a:p>
            <a:endParaRPr lang="en-IN" dirty="0"/>
          </a:p>
        </p:txBody>
      </p:sp>
      <p:pic>
        <p:nvPicPr>
          <p:cNvPr id="1026" name="Picture 2" descr="Grade 4, Mrs. Smith / Math Unit 1: Numbers and Operations in Base Ten">
            <a:extLst>
              <a:ext uri="{FF2B5EF4-FFF2-40B4-BE49-F238E27FC236}">
                <a16:creationId xmlns:a16="http://schemas.microsoft.com/office/drawing/2014/main" id="{D189C326-95A8-4C57-ACAC-E3A8E54BE8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13128" y="4284947"/>
            <a:ext cx="2662467" cy="1874695"/>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pic>
        <p:nvPicPr>
          <p:cNvPr id="5" name="Picture 2" descr="Plus Sign Stickers | Redbubble">
            <a:extLst>
              <a:ext uri="{FF2B5EF4-FFF2-40B4-BE49-F238E27FC236}">
                <a16:creationId xmlns:a16="http://schemas.microsoft.com/office/drawing/2014/main" id="{6864B242-3882-4869-9C23-811A6DE9D9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50" y="1948322"/>
            <a:ext cx="1752600" cy="21328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CAFE2DC4-DA66-4D4B-8CE6-3523E49AF40B}"/>
                  </a:ext>
                </a:extLst>
              </p14:cNvPr>
              <p14:cNvContentPartPr/>
              <p14:nvPr/>
            </p14:nvContentPartPr>
            <p14:xfrm>
              <a:off x="11291400" y="6458400"/>
              <a:ext cx="9000" cy="360"/>
            </p14:xfrm>
          </p:contentPart>
        </mc:Choice>
        <mc:Fallback xmlns="">
          <p:pic>
            <p:nvPicPr>
              <p:cNvPr id="4" name="Ink 3">
                <a:extLst>
                  <a:ext uri="{FF2B5EF4-FFF2-40B4-BE49-F238E27FC236}">
                    <a16:creationId xmlns:a16="http://schemas.microsoft.com/office/drawing/2014/main" id="{CAFE2DC4-DA66-4D4B-8CE6-3523E49AF40B}"/>
                  </a:ext>
                </a:extLst>
              </p:cNvPr>
              <p:cNvPicPr/>
              <p:nvPr/>
            </p:nvPicPr>
            <p:blipFill>
              <a:blip r:embed="rId8"/>
              <a:stretch>
                <a:fillRect/>
              </a:stretch>
            </p:blipFill>
            <p:spPr>
              <a:xfrm>
                <a:off x="11275560" y="6395040"/>
                <a:ext cx="40320" cy="127080"/>
              </a:xfrm>
              <a:prstGeom prst="rect">
                <a:avLst/>
              </a:prstGeom>
            </p:spPr>
          </p:pic>
        </mc:Fallback>
      </mc:AlternateContent>
    </p:spTree>
    <p:custDataLst>
      <p:tags r:id="rId1"/>
    </p:custDataLst>
    <p:extLst>
      <p:ext uri="{BB962C8B-B14F-4D97-AF65-F5344CB8AC3E}">
        <p14:creationId xmlns:p14="http://schemas.microsoft.com/office/powerpoint/2010/main" val="2785714076"/>
      </p:ext>
    </p:extLst>
  </p:cSld>
  <p:clrMapOvr>
    <a:masterClrMapping/>
  </p:clrMapOvr>
  <mc:AlternateContent xmlns:mc="http://schemas.openxmlformats.org/markup-compatibility/2006" xmlns:p14="http://schemas.microsoft.com/office/powerpoint/2010/main">
    <mc:Choice Requires="p14">
      <p:transition spd="slow" p14:dur="2000" advTm="8203"/>
    </mc:Choice>
    <mc:Fallback xmlns="">
      <p:transition spd="slow" advTm="82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AA2483-7E5F-4B62-99C2-48C878C00116}"/>
              </a:ext>
            </a:extLst>
          </p:cNvPr>
          <p:cNvSpPr txBox="1">
            <a:spLocks/>
          </p:cNvSpPr>
          <p:nvPr/>
        </p:nvSpPr>
        <p:spPr>
          <a:xfrm>
            <a:off x="843705" y="474653"/>
            <a:ext cx="10353762" cy="55113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solidFill>
                  <a:srgbClr val="FF0000"/>
                </a:solidFill>
              </a:rPr>
              <a:t>b) </a:t>
            </a:r>
            <a:r>
              <a:rPr lang="en-US" dirty="0">
                <a:solidFill>
                  <a:srgbClr val="FFFF00"/>
                </a:solidFill>
              </a:rPr>
              <a:t>9,244  +  18,723</a:t>
            </a:r>
          </a:p>
          <a:p>
            <a:pPr marL="0" indent="0">
              <a:buFont typeface="Arial" panose="020B0604020202020204" pitchFamily="34" charset="0"/>
              <a:buNone/>
            </a:pPr>
            <a:endParaRPr lang="en-US" dirty="0">
              <a:solidFill>
                <a:srgbClr val="FFFF00"/>
              </a:solidFill>
            </a:endParaRPr>
          </a:p>
          <a:p>
            <a:pPr marL="0" indent="0">
              <a:buFont typeface="Arial" panose="020B0604020202020204" pitchFamily="34" charset="0"/>
              <a:buNone/>
            </a:pPr>
            <a:endParaRPr lang="en-US" dirty="0">
              <a:solidFill>
                <a:srgbClr val="FFFF00"/>
              </a:solidFill>
            </a:endParaRPr>
          </a:p>
          <a:p>
            <a:pPr marL="0" indent="0">
              <a:buFont typeface="Arial" panose="020B0604020202020204" pitchFamily="34" charset="0"/>
              <a:buNone/>
            </a:pPr>
            <a:r>
              <a:rPr lang="en-IN" dirty="0"/>
              <a:t>        </a:t>
            </a:r>
          </a:p>
          <a:p>
            <a:pPr marL="0" indent="0">
              <a:buFont typeface="Arial" panose="020B0604020202020204" pitchFamily="34" charset="0"/>
              <a:buNone/>
            </a:pPr>
            <a:endParaRPr lang="en-IN" dirty="0"/>
          </a:p>
          <a:p>
            <a:pPr marL="0" indent="0">
              <a:buFont typeface="Arial" panose="020B0604020202020204" pitchFamily="34" charset="0"/>
              <a:buNone/>
            </a:pPr>
            <a:r>
              <a:rPr lang="en-IN" dirty="0"/>
              <a:t>    </a:t>
            </a:r>
          </a:p>
        </p:txBody>
      </p:sp>
      <p:graphicFrame>
        <p:nvGraphicFramePr>
          <p:cNvPr id="8" name="Table 11">
            <a:extLst>
              <a:ext uri="{FF2B5EF4-FFF2-40B4-BE49-F238E27FC236}">
                <a16:creationId xmlns:a16="http://schemas.microsoft.com/office/drawing/2014/main" id="{38045559-56D6-4521-A9DB-7B19313BC58B}"/>
              </a:ext>
            </a:extLst>
          </p:cNvPr>
          <p:cNvGraphicFramePr>
            <a:graphicFrameLocks noGrp="1"/>
          </p:cNvGraphicFramePr>
          <p:nvPr>
            <p:extLst>
              <p:ext uri="{D42A27DB-BD31-4B8C-83A1-F6EECF244321}">
                <p14:modId xmlns:p14="http://schemas.microsoft.com/office/powerpoint/2010/main" val="2417307078"/>
              </p:ext>
            </p:extLst>
          </p:nvPr>
        </p:nvGraphicFramePr>
        <p:xfrm>
          <a:off x="1155307" y="3410393"/>
          <a:ext cx="5525754" cy="1863850"/>
        </p:xfrm>
        <a:graphic>
          <a:graphicData uri="http://schemas.openxmlformats.org/drawingml/2006/table">
            <a:tbl>
              <a:tblPr firstRow="1" bandRow="1">
                <a:tableStyleId>{69CF1AB2-1976-4502-BF36-3FF5EA218861}</a:tableStyleId>
              </a:tblPr>
              <a:tblGrid>
                <a:gridCol w="920959">
                  <a:extLst>
                    <a:ext uri="{9D8B030D-6E8A-4147-A177-3AD203B41FA5}">
                      <a16:colId xmlns:a16="http://schemas.microsoft.com/office/drawing/2014/main" val="1939215861"/>
                    </a:ext>
                  </a:extLst>
                </a:gridCol>
                <a:gridCol w="920959">
                  <a:extLst>
                    <a:ext uri="{9D8B030D-6E8A-4147-A177-3AD203B41FA5}">
                      <a16:colId xmlns:a16="http://schemas.microsoft.com/office/drawing/2014/main" val="3235908704"/>
                    </a:ext>
                  </a:extLst>
                </a:gridCol>
                <a:gridCol w="920959">
                  <a:extLst>
                    <a:ext uri="{9D8B030D-6E8A-4147-A177-3AD203B41FA5}">
                      <a16:colId xmlns:a16="http://schemas.microsoft.com/office/drawing/2014/main" val="347247688"/>
                    </a:ext>
                  </a:extLst>
                </a:gridCol>
                <a:gridCol w="920959">
                  <a:extLst>
                    <a:ext uri="{9D8B030D-6E8A-4147-A177-3AD203B41FA5}">
                      <a16:colId xmlns:a16="http://schemas.microsoft.com/office/drawing/2014/main" val="4200782581"/>
                    </a:ext>
                  </a:extLst>
                </a:gridCol>
                <a:gridCol w="920959">
                  <a:extLst>
                    <a:ext uri="{9D8B030D-6E8A-4147-A177-3AD203B41FA5}">
                      <a16:colId xmlns:a16="http://schemas.microsoft.com/office/drawing/2014/main" val="1726921660"/>
                    </a:ext>
                  </a:extLst>
                </a:gridCol>
                <a:gridCol w="920959">
                  <a:extLst>
                    <a:ext uri="{9D8B030D-6E8A-4147-A177-3AD203B41FA5}">
                      <a16:colId xmlns:a16="http://schemas.microsoft.com/office/drawing/2014/main" val="4100683036"/>
                    </a:ext>
                  </a:extLst>
                </a:gridCol>
              </a:tblGrid>
              <a:tr h="372770">
                <a:tc>
                  <a:txBody>
                    <a:bodyPr/>
                    <a:lstStyle/>
                    <a:p>
                      <a:pPr algn="ct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T Th</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Th</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H</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T</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O</a:t>
                      </a:r>
                      <a:endParaRPr lang="en-IN" dirty="0">
                        <a:solidFill>
                          <a:schemeClr val="tx1"/>
                        </a:solidFill>
                      </a:endParaRPr>
                    </a:p>
                  </a:txBody>
                  <a:tcPr>
                    <a:solidFill>
                      <a:schemeClr val="accent1">
                        <a:lumMod val="75000"/>
                      </a:schemeClr>
                    </a:solidFill>
                  </a:tcPr>
                </a:tc>
                <a:extLst>
                  <a:ext uri="{0D108BD9-81ED-4DB2-BD59-A6C34878D82A}">
                    <a16:rowId xmlns:a16="http://schemas.microsoft.com/office/drawing/2014/main" val="2263781739"/>
                  </a:ext>
                </a:extLst>
              </a:tr>
              <a:tr h="372770">
                <a:tc>
                  <a:txBody>
                    <a:bodyPr/>
                    <a:lstStyle/>
                    <a:p>
                      <a:pPr algn="ct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1</a:t>
                      </a: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extLst>
                  <a:ext uri="{0D108BD9-81ED-4DB2-BD59-A6C34878D82A}">
                    <a16:rowId xmlns:a16="http://schemas.microsoft.com/office/drawing/2014/main" val="1061465788"/>
                  </a:ext>
                </a:extLst>
              </a:tr>
              <a:tr h="372770">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9</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75000"/>
                      </a:schemeClr>
                    </a:solidFill>
                  </a:tcPr>
                </a:tc>
                <a:extLst>
                  <a:ext uri="{0D108BD9-81ED-4DB2-BD59-A6C34878D82A}">
                    <a16:rowId xmlns:a16="http://schemas.microsoft.com/office/drawing/2014/main" val="695427708"/>
                  </a:ext>
                </a:extLst>
              </a:tr>
              <a:tr h="372770">
                <a:tc>
                  <a:txBody>
                    <a:bodyPr/>
                    <a:lstStyle/>
                    <a:p>
                      <a:pPr algn="ctr"/>
                      <a:r>
                        <a:rPr lang="en-US" dirty="0">
                          <a:solidFill>
                            <a:schemeClr val="tx1"/>
                          </a:solidFill>
                        </a:rPr>
                        <a:t>+</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1</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9</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75000"/>
                      </a:schemeClr>
                    </a:solidFill>
                  </a:tcPr>
                </a:tc>
                <a:extLst>
                  <a:ext uri="{0D108BD9-81ED-4DB2-BD59-A6C34878D82A}">
                    <a16:rowId xmlns:a16="http://schemas.microsoft.com/office/drawing/2014/main" val="2608024994"/>
                  </a:ext>
                </a:extLst>
              </a:tr>
              <a:tr h="372770">
                <a:tc>
                  <a:txBody>
                    <a:bodyPr/>
                    <a:lstStyle/>
                    <a:p>
                      <a:pPr algn="ct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2</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8</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75000"/>
                      </a:schemeClr>
                    </a:solidFill>
                  </a:tcPr>
                </a:tc>
                <a:extLst>
                  <a:ext uri="{0D108BD9-81ED-4DB2-BD59-A6C34878D82A}">
                    <a16:rowId xmlns:a16="http://schemas.microsoft.com/office/drawing/2014/main" val="1383604278"/>
                  </a:ext>
                </a:extLst>
              </a:tr>
            </a:tbl>
          </a:graphicData>
        </a:graphic>
      </p:graphicFrame>
      <p:sp>
        <p:nvSpPr>
          <p:cNvPr id="11" name="Rectangle 10">
            <a:extLst>
              <a:ext uri="{FF2B5EF4-FFF2-40B4-BE49-F238E27FC236}">
                <a16:creationId xmlns:a16="http://schemas.microsoft.com/office/drawing/2014/main" id="{4B71B6A0-8B99-44C0-ABD6-5D348F8E5D0E}"/>
              </a:ext>
            </a:extLst>
          </p:cNvPr>
          <p:cNvSpPr/>
          <p:nvPr/>
        </p:nvSpPr>
        <p:spPr>
          <a:xfrm>
            <a:off x="1155307" y="5558201"/>
            <a:ext cx="5525754" cy="711778"/>
          </a:xfrm>
          <a:prstGeom prst="rec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Hence, the estimated sum is 28,000</a:t>
            </a:r>
            <a:endParaRPr lang="en-IN" dirty="0"/>
          </a:p>
        </p:txBody>
      </p:sp>
      <p:sp>
        <p:nvSpPr>
          <p:cNvPr id="10" name="Rectangle: Rounded Corners 9">
            <a:extLst>
              <a:ext uri="{FF2B5EF4-FFF2-40B4-BE49-F238E27FC236}">
                <a16:creationId xmlns:a16="http://schemas.microsoft.com/office/drawing/2014/main" id="{1B505701-2FB6-4F9D-BB7A-85D23AA3B958}"/>
              </a:ext>
            </a:extLst>
          </p:cNvPr>
          <p:cNvSpPr/>
          <p:nvPr/>
        </p:nvSpPr>
        <p:spPr>
          <a:xfrm>
            <a:off x="1155307" y="1004196"/>
            <a:ext cx="4402317" cy="1098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1:</a:t>
            </a:r>
          </a:p>
          <a:p>
            <a:pPr algn="ctr"/>
            <a:r>
              <a:rPr lang="en-US" dirty="0"/>
              <a:t>Round off 9,244 to nearest thousands</a:t>
            </a:r>
          </a:p>
          <a:p>
            <a:pPr algn="ctr"/>
            <a:r>
              <a:rPr lang="en-IN" dirty="0"/>
              <a:t>9,244           9,000 </a:t>
            </a:r>
          </a:p>
          <a:p>
            <a:pPr algn="ctr"/>
            <a:endParaRPr lang="en-IN" dirty="0"/>
          </a:p>
        </p:txBody>
      </p:sp>
      <p:sp>
        <p:nvSpPr>
          <p:cNvPr id="12" name="Rectangle: Rounded Corners 11">
            <a:extLst>
              <a:ext uri="{FF2B5EF4-FFF2-40B4-BE49-F238E27FC236}">
                <a16:creationId xmlns:a16="http://schemas.microsoft.com/office/drawing/2014/main" id="{3D8FBDA9-CA0B-4299-855A-B777F84D73BC}"/>
              </a:ext>
            </a:extLst>
          </p:cNvPr>
          <p:cNvSpPr/>
          <p:nvPr/>
        </p:nvSpPr>
        <p:spPr>
          <a:xfrm>
            <a:off x="5785439" y="1004195"/>
            <a:ext cx="4402317" cy="1098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a:t>
            </a:r>
          </a:p>
          <a:p>
            <a:pPr algn="ctr"/>
            <a:r>
              <a:rPr lang="en-US" dirty="0"/>
              <a:t>Round off 18,723 to nearest thousands</a:t>
            </a:r>
          </a:p>
          <a:p>
            <a:pPr algn="ctr"/>
            <a:r>
              <a:rPr lang="en-IN" dirty="0"/>
              <a:t>18,723           19,000 </a:t>
            </a:r>
          </a:p>
          <a:p>
            <a:pPr algn="ctr"/>
            <a:endParaRPr lang="en-IN" dirty="0"/>
          </a:p>
        </p:txBody>
      </p:sp>
      <p:sp>
        <p:nvSpPr>
          <p:cNvPr id="13" name="Rectangle: Rounded Corners 12">
            <a:extLst>
              <a:ext uri="{FF2B5EF4-FFF2-40B4-BE49-F238E27FC236}">
                <a16:creationId xmlns:a16="http://schemas.microsoft.com/office/drawing/2014/main" id="{3E33DED5-C551-4FB8-B7AF-CD31078EDF75}"/>
              </a:ext>
            </a:extLst>
          </p:cNvPr>
          <p:cNvSpPr/>
          <p:nvPr/>
        </p:nvSpPr>
        <p:spPr>
          <a:xfrm>
            <a:off x="1155307" y="2265491"/>
            <a:ext cx="4402317" cy="7793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3:</a:t>
            </a:r>
          </a:p>
          <a:p>
            <a:r>
              <a:rPr lang="en-IN" dirty="0"/>
              <a:t>Find, the required sum </a:t>
            </a:r>
          </a:p>
          <a:p>
            <a:pPr algn="ctr"/>
            <a:endParaRPr lang="en-IN" dirty="0"/>
          </a:p>
        </p:txBody>
      </p:sp>
      <p:cxnSp>
        <p:nvCxnSpPr>
          <p:cNvPr id="9" name="Straight Arrow Connector 8">
            <a:extLst>
              <a:ext uri="{FF2B5EF4-FFF2-40B4-BE49-F238E27FC236}">
                <a16:creationId xmlns:a16="http://schemas.microsoft.com/office/drawing/2014/main" id="{186ACB6E-112F-4004-9238-1A4621A788CF}"/>
              </a:ext>
            </a:extLst>
          </p:cNvPr>
          <p:cNvCxnSpPr/>
          <p:nvPr/>
        </p:nvCxnSpPr>
        <p:spPr>
          <a:xfrm>
            <a:off x="3120795" y="1717249"/>
            <a:ext cx="4713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2E00E794-B0CB-4E1E-9BD7-ADCA48FFB1FF}"/>
              </a:ext>
            </a:extLst>
          </p:cNvPr>
          <p:cNvCxnSpPr/>
          <p:nvPr/>
        </p:nvCxnSpPr>
        <p:spPr>
          <a:xfrm>
            <a:off x="7779208" y="1701537"/>
            <a:ext cx="4713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2605066711"/>
      </p:ext>
    </p:extLst>
  </p:cSld>
  <p:clrMapOvr>
    <a:masterClrMapping/>
  </p:clrMapOvr>
  <mc:AlternateContent xmlns:mc="http://schemas.openxmlformats.org/markup-compatibility/2006" xmlns:p14="http://schemas.microsoft.com/office/powerpoint/2010/main">
    <mc:Choice Requires="p14">
      <p:transition spd="slow" p14:dur="2000" advTm="37753"/>
    </mc:Choice>
    <mc:Fallback xmlns="">
      <p:transition spd="slow" advTm="377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80">
                                          <p:stCondLst>
                                            <p:cond delay="0"/>
                                          </p:stCondLst>
                                        </p:cTn>
                                        <p:tgtEl>
                                          <p:spTgt spid="11"/>
                                        </p:tgtEl>
                                      </p:cBhvr>
                                    </p:animEffect>
                                    <p:anim calcmode="lin" valueType="num">
                                      <p:cBhvr>
                                        <p:cTn id="3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8" dur="26">
                                          <p:stCondLst>
                                            <p:cond delay="650"/>
                                          </p:stCondLst>
                                        </p:cTn>
                                        <p:tgtEl>
                                          <p:spTgt spid="11"/>
                                        </p:tgtEl>
                                      </p:cBhvr>
                                      <p:to x="100000" y="60000"/>
                                    </p:animScale>
                                    <p:animScale>
                                      <p:cBhvr>
                                        <p:cTn id="39" dur="166" decel="50000">
                                          <p:stCondLst>
                                            <p:cond delay="676"/>
                                          </p:stCondLst>
                                        </p:cTn>
                                        <p:tgtEl>
                                          <p:spTgt spid="11"/>
                                        </p:tgtEl>
                                      </p:cBhvr>
                                      <p:to x="100000" y="100000"/>
                                    </p:animScale>
                                    <p:animScale>
                                      <p:cBhvr>
                                        <p:cTn id="40" dur="26">
                                          <p:stCondLst>
                                            <p:cond delay="1312"/>
                                          </p:stCondLst>
                                        </p:cTn>
                                        <p:tgtEl>
                                          <p:spTgt spid="11"/>
                                        </p:tgtEl>
                                      </p:cBhvr>
                                      <p:to x="100000" y="80000"/>
                                    </p:animScale>
                                    <p:animScale>
                                      <p:cBhvr>
                                        <p:cTn id="41" dur="166" decel="50000">
                                          <p:stCondLst>
                                            <p:cond delay="1338"/>
                                          </p:stCondLst>
                                        </p:cTn>
                                        <p:tgtEl>
                                          <p:spTgt spid="11"/>
                                        </p:tgtEl>
                                      </p:cBhvr>
                                      <p:to x="100000" y="100000"/>
                                    </p:animScale>
                                    <p:animScale>
                                      <p:cBhvr>
                                        <p:cTn id="42" dur="26">
                                          <p:stCondLst>
                                            <p:cond delay="1642"/>
                                          </p:stCondLst>
                                        </p:cTn>
                                        <p:tgtEl>
                                          <p:spTgt spid="11"/>
                                        </p:tgtEl>
                                      </p:cBhvr>
                                      <p:to x="100000" y="90000"/>
                                    </p:animScale>
                                    <p:animScale>
                                      <p:cBhvr>
                                        <p:cTn id="43" dur="166" decel="50000">
                                          <p:stCondLst>
                                            <p:cond delay="1668"/>
                                          </p:stCondLst>
                                        </p:cTn>
                                        <p:tgtEl>
                                          <p:spTgt spid="11"/>
                                        </p:tgtEl>
                                      </p:cBhvr>
                                      <p:to x="100000" y="100000"/>
                                    </p:animScale>
                                    <p:animScale>
                                      <p:cBhvr>
                                        <p:cTn id="44" dur="26">
                                          <p:stCondLst>
                                            <p:cond delay="1808"/>
                                          </p:stCondLst>
                                        </p:cTn>
                                        <p:tgtEl>
                                          <p:spTgt spid="11"/>
                                        </p:tgtEl>
                                      </p:cBhvr>
                                      <p:to x="100000" y="95000"/>
                                    </p:animScale>
                                    <p:animScale>
                                      <p:cBhvr>
                                        <p:cTn id="4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signment Alert | Bellmore Memorial Library">
            <a:extLst>
              <a:ext uri="{FF2B5EF4-FFF2-40B4-BE49-F238E27FC236}">
                <a16:creationId xmlns:a16="http://schemas.microsoft.com/office/drawing/2014/main" id="{77E1F1F5-702F-4A79-A89B-0400150990FD}"/>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3596" y="-38911"/>
            <a:ext cx="12164808" cy="46285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270AEAE-7AEA-4B3F-8194-F2311614F891}"/>
              </a:ext>
            </a:extLst>
          </p:cNvPr>
          <p:cNvSpPr/>
          <p:nvPr/>
        </p:nvSpPr>
        <p:spPr>
          <a:xfrm>
            <a:off x="0" y="4589650"/>
            <a:ext cx="12164808" cy="2268350"/>
          </a:xfrm>
          <a:prstGeom prst="rect">
            <a:avLst/>
          </a:prstGeom>
          <a:solidFill>
            <a:schemeClr val="tx2">
              <a:lumMod val="75000"/>
            </a:schemeClr>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800" dirty="0">
                <a:solidFill>
                  <a:srgbClr val="FFFF00"/>
                </a:solidFill>
                <a:latin typeface="Chiller" panose="020B0604020202020204" pitchFamily="82" charset="0"/>
              </a:rPr>
              <a:t>     FEATURES</a:t>
            </a:r>
          </a:p>
          <a:p>
            <a:pPr marL="457200" indent="-457200" algn="just">
              <a:buAutoNum type="arabicPeriod"/>
            </a:pPr>
            <a:r>
              <a:rPr lang="en-IN" sz="2400" dirty="0">
                <a:solidFill>
                  <a:srgbClr val="FFFF00"/>
                </a:solidFill>
                <a:latin typeface="Goudy Old Style" panose="020B0604020202020204" pitchFamily="18" charset="0"/>
              </a:rPr>
              <a:t>Mention date whenever you start your work.</a:t>
            </a:r>
          </a:p>
          <a:p>
            <a:pPr marL="457200" indent="-457200" algn="just">
              <a:buAutoNum type="arabicPeriod"/>
            </a:pPr>
            <a:r>
              <a:rPr lang="en-IN" sz="2400" dirty="0">
                <a:solidFill>
                  <a:srgbClr val="FFFF00"/>
                </a:solidFill>
                <a:latin typeface="Goudy Old Style" panose="020B0604020202020204" pitchFamily="18" charset="0"/>
              </a:rPr>
              <a:t>Write neatly with a blue pen.</a:t>
            </a:r>
          </a:p>
          <a:p>
            <a:pPr marL="457200" indent="-457200" algn="just">
              <a:buAutoNum type="arabicPeriod"/>
            </a:pPr>
            <a:r>
              <a:rPr lang="en-IN" sz="2400" dirty="0">
                <a:solidFill>
                  <a:srgbClr val="FFFF00"/>
                </a:solidFill>
                <a:latin typeface="Goudy Old Style" panose="020B0604020202020204" pitchFamily="18" charset="0"/>
              </a:rPr>
              <a:t>Draw finishing line after every question.</a:t>
            </a:r>
          </a:p>
          <a:p>
            <a:pPr marL="457200" indent="-457200" algn="just">
              <a:buAutoNum type="arabicPeriod"/>
            </a:pPr>
            <a:r>
              <a:rPr lang="en-IN" sz="2400" dirty="0">
                <a:solidFill>
                  <a:srgbClr val="FFFF00"/>
                </a:solidFill>
                <a:latin typeface="Goudy Old Style" panose="020B0604020202020204" pitchFamily="18" charset="0"/>
              </a:rPr>
              <a:t>Recheck for silly mistakes. </a:t>
            </a:r>
          </a:p>
          <a:p>
            <a:pPr marL="342900" indent="-342900" algn="ctr">
              <a:buAutoNum type="arabicPeriod"/>
            </a:pPr>
            <a:endParaRPr lang="en-IN" dirty="0"/>
          </a:p>
        </p:txBody>
      </p:sp>
    </p:spTree>
    <p:custDataLst>
      <p:tags r:id="rId1"/>
    </p:custDataLst>
    <p:extLst>
      <p:ext uri="{BB962C8B-B14F-4D97-AF65-F5344CB8AC3E}">
        <p14:creationId xmlns:p14="http://schemas.microsoft.com/office/powerpoint/2010/main" val="1630722669"/>
      </p:ext>
    </p:extLst>
  </p:cSld>
  <p:clrMapOvr>
    <a:masterClrMapping/>
  </p:clrMapOvr>
  <mc:AlternateContent xmlns:mc="http://schemas.openxmlformats.org/markup-compatibility/2006" xmlns:p14="http://schemas.microsoft.com/office/powerpoint/2010/main">
    <mc:Choice Requires="p14">
      <p:transition spd="slow" p14:dur="2000" advTm="19478"/>
    </mc:Choice>
    <mc:Fallback xmlns="">
      <p:transition spd="slow" advTm="194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C82905-6BD2-4F3A-BB21-54B16A5B77CE}"/>
              </a:ext>
            </a:extLst>
          </p:cNvPr>
          <p:cNvSpPr>
            <a:spLocks noGrp="1"/>
          </p:cNvSpPr>
          <p:nvPr>
            <p:ph idx="1"/>
          </p:nvPr>
        </p:nvSpPr>
        <p:spPr>
          <a:xfrm>
            <a:off x="913795" y="584462"/>
            <a:ext cx="10353762" cy="5206738"/>
          </a:xfrm>
        </p:spPr>
        <p:txBody>
          <a:bodyPr>
            <a:normAutofit/>
          </a:bodyPr>
          <a:lstStyle/>
          <a:p>
            <a:r>
              <a:rPr lang="en-IN" sz="4400" dirty="0"/>
              <a:t>Assignment</a:t>
            </a:r>
          </a:p>
          <a:p>
            <a:pPr marL="0" indent="0">
              <a:buNone/>
            </a:pPr>
            <a:r>
              <a:rPr lang="en-IN" sz="4400" dirty="0"/>
              <a:t>    </a:t>
            </a:r>
            <a:r>
              <a:rPr lang="en-IN" sz="4400" dirty="0">
                <a:solidFill>
                  <a:srgbClr val="FFFF00"/>
                </a:solidFill>
              </a:rPr>
              <a:t>Exercise 2A</a:t>
            </a:r>
          </a:p>
          <a:p>
            <a:pPr marL="0" indent="0">
              <a:buNone/>
            </a:pPr>
            <a:r>
              <a:rPr lang="en-IN" sz="4400" dirty="0"/>
              <a:t>    </a:t>
            </a:r>
            <a:r>
              <a:rPr lang="en-IN" sz="4400" dirty="0">
                <a:solidFill>
                  <a:srgbClr val="FF0000"/>
                </a:solidFill>
              </a:rPr>
              <a:t>Q1.</a:t>
            </a:r>
            <a:r>
              <a:rPr lang="en-IN" sz="4400" dirty="0"/>
              <a:t>  a),  c),  d),  g),  h)</a:t>
            </a:r>
          </a:p>
          <a:p>
            <a:pPr marL="0" indent="0">
              <a:buNone/>
            </a:pPr>
            <a:r>
              <a:rPr lang="en-IN" sz="4400" dirty="0"/>
              <a:t>    </a:t>
            </a:r>
            <a:r>
              <a:rPr lang="en-IN" sz="4400" dirty="0">
                <a:solidFill>
                  <a:srgbClr val="FF0000"/>
                </a:solidFill>
              </a:rPr>
              <a:t>Q2.  </a:t>
            </a:r>
            <a:r>
              <a:rPr lang="en-IN" sz="4400" dirty="0"/>
              <a:t>a),  c),  e)</a:t>
            </a:r>
          </a:p>
        </p:txBody>
      </p:sp>
    </p:spTree>
    <p:extLst>
      <p:ext uri="{BB962C8B-B14F-4D97-AF65-F5344CB8AC3E}">
        <p14:creationId xmlns:p14="http://schemas.microsoft.com/office/powerpoint/2010/main" val="2880463492"/>
      </p:ext>
    </p:extLst>
  </p:cSld>
  <p:clrMapOvr>
    <a:masterClrMapping/>
  </p:clrMapOvr>
  <mc:AlternateContent xmlns:mc="http://schemas.openxmlformats.org/markup-compatibility/2006" xmlns:p14="http://schemas.microsoft.com/office/powerpoint/2010/main">
    <mc:Choice Requires="p14">
      <p:transition spd="slow" p14:dur="2000" advTm="13636"/>
    </mc:Choice>
    <mc:Fallback xmlns="">
      <p:transition spd="slow" advTm="1363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67ED5-AD1B-437D-AF0A-61A9341BCC4A}"/>
              </a:ext>
            </a:extLst>
          </p:cNvPr>
          <p:cNvSpPr>
            <a:spLocks noGrp="1"/>
          </p:cNvSpPr>
          <p:nvPr>
            <p:ph type="title"/>
          </p:nvPr>
        </p:nvSpPr>
        <p:spPr>
          <a:xfrm>
            <a:off x="1041761" y="1423613"/>
            <a:ext cx="10377996" cy="2852737"/>
          </a:xfrm>
        </p:spPr>
        <p:txBody>
          <a:bodyPr>
            <a:noAutofit/>
          </a:bodyPr>
          <a:lstStyle/>
          <a:p>
            <a:pPr algn="ctr"/>
            <a:r>
              <a:rPr lang="en-US" sz="6600" dirty="0">
                <a:solidFill>
                  <a:srgbClr val="FFFF00"/>
                </a:solidFill>
              </a:rPr>
              <a:t>H</a:t>
            </a:r>
            <a:r>
              <a:rPr lang="en-IN" sz="6600" dirty="0" err="1">
                <a:solidFill>
                  <a:srgbClr val="FFFF00"/>
                </a:solidFill>
              </a:rPr>
              <a:t>ope</a:t>
            </a:r>
            <a:r>
              <a:rPr lang="en-IN" sz="6600" dirty="0">
                <a:solidFill>
                  <a:srgbClr val="FFFF00"/>
                </a:solidFill>
              </a:rPr>
              <a:t> you enjoyed the learning</a:t>
            </a:r>
          </a:p>
        </p:txBody>
      </p:sp>
    </p:spTree>
    <p:custDataLst>
      <p:tags r:id="rId1"/>
    </p:custDataLst>
    <p:extLst>
      <p:ext uri="{BB962C8B-B14F-4D97-AF65-F5344CB8AC3E}">
        <p14:creationId xmlns:p14="http://schemas.microsoft.com/office/powerpoint/2010/main" val="1013966901"/>
      </p:ext>
    </p:extLst>
  </p:cSld>
  <p:clrMapOvr>
    <a:masterClrMapping/>
  </p:clrMapOvr>
  <p:transition spd="slow" advTm="458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050" name="Picture 2" descr="Multi-Step Word Problems, Math Skits, and a FREEBIE | Homeschool ...">
            <a:extLst>
              <a:ext uri="{FF2B5EF4-FFF2-40B4-BE49-F238E27FC236}">
                <a16:creationId xmlns:a16="http://schemas.microsoft.com/office/drawing/2014/main" id="{4539872D-4415-4672-BF63-29019649FF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427" t="50059" r="-1212"/>
          <a:stretch/>
        </p:blipFill>
        <p:spPr bwMode="auto">
          <a:xfrm rot="10800000" flipH="1" flipV="1">
            <a:off x="7145516" y="754143"/>
            <a:ext cx="1857081" cy="23725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4ED95B-7017-4E01-8C6B-316CF032D81F}"/>
              </a:ext>
            </a:extLst>
          </p:cNvPr>
          <p:cNvSpPr>
            <a:spLocks noGrp="1"/>
          </p:cNvSpPr>
          <p:nvPr>
            <p:ph idx="1"/>
          </p:nvPr>
        </p:nvSpPr>
        <p:spPr>
          <a:xfrm>
            <a:off x="1757033" y="1490350"/>
            <a:ext cx="6340085" cy="3695136"/>
          </a:xfrm>
          <a:scene3d>
            <a:camera prst="perspectiveHeroicExtremeRightFacing"/>
            <a:lightRig rig="threePt" dir="t"/>
          </a:scene3d>
        </p:spPr>
        <p:style>
          <a:lnRef idx="1">
            <a:schemeClr val="accent1"/>
          </a:lnRef>
          <a:fillRef idx="3">
            <a:schemeClr val="accent1"/>
          </a:fillRef>
          <a:effectRef idx="2">
            <a:schemeClr val="accent1"/>
          </a:effectRef>
          <a:fontRef idx="minor">
            <a:schemeClr val="lt1"/>
          </a:fontRef>
        </p:style>
        <p:txBody>
          <a:bodyPr>
            <a:normAutofit/>
          </a:bodyPr>
          <a:lstStyle/>
          <a:p>
            <a:pPr marL="0" indent="0" algn="just">
              <a:buNone/>
            </a:pPr>
            <a:r>
              <a:rPr lang="en-IN" dirty="0">
                <a:solidFill>
                  <a:srgbClr val="FFFF00"/>
                </a:solidFill>
                <a:effectLst/>
              </a:rPr>
              <a:t>By Four operations in Mathematics, we mean Addition, Subtraction, Multiplication and Division.  Mastering them is one of the keys to progressing in understanding of mathematics. </a:t>
            </a:r>
          </a:p>
          <a:p>
            <a:pPr marL="0" indent="0">
              <a:buNone/>
            </a:pPr>
            <a:endParaRPr lang="en-IN" dirty="0">
              <a:effectLst/>
            </a:endParaRPr>
          </a:p>
          <a:p>
            <a:pPr marL="0" indent="0" algn="just">
              <a:buNone/>
            </a:pPr>
            <a:r>
              <a:rPr lang="en-IN" dirty="0">
                <a:solidFill>
                  <a:schemeClr val="accent5">
                    <a:lumMod val="60000"/>
                    <a:lumOff val="40000"/>
                  </a:schemeClr>
                </a:solidFill>
                <a:effectLst/>
              </a:rPr>
              <a:t>In this Chapter we will learn to perform mathematical operations on larger numbers. First we will learn Addition of larger numbers.</a:t>
            </a:r>
            <a:endParaRPr lang="en-IN" dirty="0">
              <a:solidFill>
                <a:schemeClr val="accent5">
                  <a:lumMod val="60000"/>
                  <a:lumOff val="40000"/>
                </a:schemeClr>
              </a:solidFill>
            </a:endParaRPr>
          </a:p>
        </p:txBody>
      </p:sp>
      <p:pic>
        <p:nvPicPr>
          <p:cNvPr id="4" name="Picture 2" descr="Multi-Step Word Problems, Math Skits, and a FREEBIE | Homeschool ...">
            <a:extLst>
              <a:ext uri="{FF2B5EF4-FFF2-40B4-BE49-F238E27FC236}">
                <a16:creationId xmlns:a16="http://schemas.microsoft.com/office/drawing/2014/main" id="{44A56277-9877-4D11-A06B-B571F608A5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0059" r="52209"/>
          <a:stretch/>
        </p:blipFill>
        <p:spPr bwMode="auto">
          <a:xfrm rot="10800000" flipH="1" flipV="1">
            <a:off x="9134574" y="754142"/>
            <a:ext cx="1652378" cy="23316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2" descr="Multi-Step Word Problems, Math Skits, and a FREEBIE | Homeschool ...">
            <a:extLst>
              <a:ext uri="{FF2B5EF4-FFF2-40B4-BE49-F238E27FC236}">
                <a16:creationId xmlns:a16="http://schemas.microsoft.com/office/drawing/2014/main" id="{AA09B766-AFD8-4B3B-BFAC-DE461E1F81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791" b="50059"/>
          <a:stretch/>
        </p:blipFill>
        <p:spPr bwMode="auto">
          <a:xfrm rot="10800000" flipH="1" flipV="1">
            <a:off x="7162606" y="3262789"/>
            <a:ext cx="1857081" cy="23987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2" descr="Multi-Step Word Problems, Math Skits, and a FREEBIE | Homeschool ...">
            <a:extLst>
              <a:ext uri="{FF2B5EF4-FFF2-40B4-BE49-F238E27FC236}">
                <a16:creationId xmlns:a16="http://schemas.microsoft.com/office/drawing/2014/main" id="{A28F62DE-B1E1-4471-876E-5D57AC9A2C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209" b="50059"/>
          <a:stretch/>
        </p:blipFill>
        <p:spPr bwMode="auto">
          <a:xfrm rot="10800000" flipH="1" flipV="1">
            <a:off x="9252363" y="3262789"/>
            <a:ext cx="1652378" cy="23316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52577430"/>
      </p:ext>
    </p:extLst>
  </p:cSld>
  <p:clrMapOvr>
    <a:masterClrMapping/>
  </p:clrMapOvr>
  <mc:AlternateContent xmlns:mc="http://schemas.openxmlformats.org/markup-compatibility/2006" xmlns:p14="http://schemas.microsoft.com/office/powerpoint/2010/main">
    <mc:Choice Requires="p14">
      <p:transition spd="slow" p14:dur="2000" advTm="27397"/>
    </mc:Choice>
    <mc:Fallback xmlns="">
      <p:transition spd="slow" advTm="273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78B6D2-8C9E-4FCA-8E54-F7A6527BF076}"/>
              </a:ext>
            </a:extLst>
          </p:cNvPr>
          <p:cNvSpPr>
            <a:spLocks noGrp="1"/>
          </p:cNvSpPr>
          <p:nvPr>
            <p:ph idx="1"/>
          </p:nvPr>
        </p:nvSpPr>
        <p:spPr>
          <a:xfrm>
            <a:off x="923222" y="446371"/>
            <a:ext cx="10353762" cy="5879013"/>
          </a:xfrm>
        </p:spPr>
        <p:txBody>
          <a:bodyPr>
            <a:normAutofit lnSpcReduction="10000"/>
          </a:bodyPr>
          <a:lstStyle/>
          <a:p>
            <a:pPr marL="0" indent="0">
              <a:buNone/>
            </a:pPr>
            <a:r>
              <a:rPr lang="en-US" sz="4400" dirty="0">
                <a:solidFill>
                  <a:srgbClr val="FFFF00"/>
                </a:solidFill>
              </a:rPr>
              <a:t>I :- Addition</a:t>
            </a:r>
          </a:p>
          <a:p>
            <a:pPr marL="0" indent="0">
              <a:buNone/>
            </a:pPr>
            <a:endParaRPr lang="en-US" dirty="0"/>
          </a:p>
          <a:p>
            <a:pPr marL="0" indent="0">
              <a:buNone/>
            </a:pPr>
            <a:endParaRPr lang="en-US" dirty="0"/>
          </a:p>
          <a:p>
            <a:pPr marL="0" indent="0" algn="just">
              <a:buNone/>
            </a:pPr>
            <a:r>
              <a:rPr lang="en-IN" sz="2400" b="1" i="1" dirty="0">
                <a:solidFill>
                  <a:schemeClr val="accent1">
                    <a:lumMod val="60000"/>
                    <a:lumOff val="4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Addition</a:t>
            </a:r>
            <a:r>
              <a:rPr lang="en-IN" sz="2400" i="1" dirty="0">
                <a:solidFill>
                  <a:schemeClr val="accent1">
                    <a:lumMod val="60000"/>
                    <a:lumOff val="4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is the term used to describe adding two or more numbers together. The numbers to be added are called augend and addend. The answer is the sum. Sometimes augend and addend are the same.</a:t>
            </a:r>
          </a:p>
          <a:p>
            <a:pPr marL="0" indent="0">
              <a:buNone/>
            </a:pPr>
            <a:endParaRPr lang="en-IN" dirty="0">
              <a:effectLst/>
              <a:latin typeface="Arial" panose="020B0604020202020204" pitchFamily="34" charset="0"/>
              <a:cs typeface="Arial" panose="020B0604020202020204" pitchFamily="34" charset="0"/>
            </a:endParaRPr>
          </a:p>
          <a:p>
            <a:pPr marL="0" indent="0">
              <a:buNone/>
            </a:pPr>
            <a:endParaRPr lang="en-IN" dirty="0">
              <a:effectLst/>
              <a:latin typeface="Arial" panose="020B0604020202020204" pitchFamily="34" charset="0"/>
              <a:cs typeface="Arial" panose="020B0604020202020204" pitchFamily="34" charset="0"/>
            </a:endParaRPr>
          </a:p>
          <a:p>
            <a:pPr marL="0" indent="0">
              <a:buNone/>
            </a:pPr>
            <a:endParaRPr lang="en-IN" dirty="0">
              <a:effectLst/>
              <a:latin typeface="Arial" panose="020B0604020202020204" pitchFamily="34" charset="0"/>
              <a:cs typeface="Arial" panose="020B0604020202020204" pitchFamily="34" charset="0"/>
            </a:endParaRPr>
          </a:p>
          <a:p>
            <a:pPr marL="0" indent="0">
              <a:buNone/>
            </a:pPr>
            <a:endParaRPr lang="en-IN" dirty="0">
              <a:effectLst/>
              <a:latin typeface="Arial" panose="020B0604020202020204" pitchFamily="34" charset="0"/>
              <a:cs typeface="Arial" panose="020B0604020202020204" pitchFamily="34" charset="0"/>
            </a:endParaRPr>
          </a:p>
          <a:p>
            <a:pPr marL="0" indent="0" algn="just">
              <a:buNone/>
            </a:pPr>
            <a:r>
              <a:rPr lang="en-IN" dirty="0">
                <a:solidFill>
                  <a:srgbClr val="FFFF00"/>
                </a:solidFill>
                <a:effectLst/>
              </a:rPr>
              <a:t>In Class IV we have learnt to add 5-digit and 6-digit numbers. Now our objective is to become perfectionists in addition of 7-digit and 8-digit numbers.  </a:t>
            </a:r>
            <a:endParaRPr lang="en-IN" b="1" dirty="0">
              <a:solidFill>
                <a:srgbClr val="FFFF00"/>
              </a:solidFill>
            </a:endParaRPr>
          </a:p>
        </p:txBody>
      </p:sp>
      <p:pic>
        <p:nvPicPr>
          <p:cNvPr id="1026" name="Picture 2" descr="What is 'Augend and Addend'? - Quora">
            <a:extLst>
              <a:ext uri="{FF2B5EF4-FFF2-40B4-BE49-F238E27FC236}">
                <a16:creationId xmlns:a16="http://schemas.microsoft.com/office/drawing/2014/main" id="{F902E385-D6F9-4FE9-8A18-1133540B0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070" y="3429000"/>
            <a:ext cx="4303860" cy="1893153"/>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28" name="Picture 4" descr="Subtraction Mathematics Clip Art Addition Sign, PNG, 1372x1538px ...">
            <a:extLst>
              <a:ext uri="{FF2B5EF4-FFF2-40B4-BE49-F238E27FC236}">
                <a16:creationId xmlns:a16="http://schemas.microsoft.com/office/drawing/2014/main" id="{94874DF6-3D9A-49F3-BC3D-7E32EFE13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1" y="446371"/>
            <a:ext cx="1421613" cy="15930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24241715"/>
      </p:ext>
    </p:extLst>
  </p:cSld>
  <p:clrMapOvr>
    <a:masterClrMapping/>
  </p:clrMapOvr>
  <mc:AlternateContent xmlns:mc="http://schemas.openxmlformats.org/markup-compatibility/2006" xmlns:p14="http://schemas.microsoft.com/office/powerpoint/2010/main">
    <mc:Choice Requires="p14">
      <p:transition spd="slow" p14:dur="2000" advTm="34886"/>
    </mc:Choice>
    <mc:Fallback xmlns="">
      <p:transition spd="slow" advTm="34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randombar(horizontal)">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67AF08-6F1A-49B5-9CFD-2DC0CB3FA7B0}"/>
              </a:ext>
            </a:extLst>
          </p:cNvPr>
          <p:cNvSpPr/>
          <p:nvPr/>
        </p:nvSpPr>
        <p:spPr>
          <a:xfrm>
            <a:off x="1834260" y="1271168"/>
            <a:ext cx="8770893" cy="1519166"/>
          </a:xfrm>
          <a:prstGeom prst="rect">
            <a:avLst/>
          </a:prstGeom>
          <a:scene3d>
            <a:camera prst="obliqueBottomLef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FF00"/>
                </a:solidFill>
              </a:rPr>
              <a:t>In this Power Point Presentation, we will learn </a:t>
            </a:r>
            <a:endParaRPr lang="en-IN" sz="3200" dirty="0">
              <a:solidFill>
                <a:srgbClr val="FFFF00"/>
              </a:solidFill>
            </a:endParaRPr>
          </a:p>
        </p:txBody>
      </p:sp>
      <p:sp>
        <p:nvSpPr>
          <p:cNvPr id="5" name="Rectangle 4">
            <a:extLst>
              <a:ext uri="{FF2B5EF4-FFF2-40B4-BE49-F238E27FC236}">
                <a16:creationId xmlns:a16="http://schemas.microsoft.com/office/drawing/2014/main" id="{057E5671-4884-4E81-9F91-3234E919808D}"/>
              </a:ext>
            </a:extLst>
          </p:cNvPr>
          <p:cNvSpPr/>
          <p:nvPr/>
        </p:nvSpPr>
        <p:spPr>
          <a:xfrm>
            <a:off x="1834260" y="3120915"/>
            <a:ext cx="4547686" cy="1997839"/>
          </a:xfrm>
          <a:prstGeom prst="rect">
            <a:avLst/>
          </a:prstGeom>
          <a:scene3d>
            <a:camera prst="obliqueBottomLef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lumMod val="60000"/>
                    <a:lumOff val="40000"/>
                  </a:schemeClr>
                </a:solidFill>
              </a:rPr>
              <a:t>Column Addition</a:t>
            </a:r>
            <a:endParaRPr lang="en-IN" sz="3600" dirty="0">
              <a:solidFill>
                <a:schemeClr val="tx2">
                  <a:lumMod val="60000"/>
                  <a:lumOff val="40000"/>
                </a:schemeClr>
              </a:solidFill>
            </a:endParaRPr>
          </a:p>
        </p:txBody>
      </p:sp>
      <p:sp>
        <p:nvSpPr>
          <p:cNvPr id="6" name="Rectangle 5">
            <a:extLst>
              <a:ext uri="{FF2B5EF4-FFF2-40B4-BE49-F238E27FC236}">
                <a16:creationId xmlns:a16="http://schemas.microsoft.com/office/drawing/2014/main" id="{5693C6D3-C755-473D-AF51-A0A2585B4B4D}"/>
              </a:ext>
            </a:extLst>
          </p:cNvPr>
          <p:cNvSpPr/>
          <p:nvPr/>
        </p:nvSpPr>
        <p:spPr>
          <a:xfrm>
            <a:off x="6530155" y="3120914"/>
            <a:ext cx="4074998" cy="1997839"/>
          </a:xfrm>
          <a:prstGeom prst="rect">
            <a:avLst/>
          </a:prstGeom>
          <a:scene3d>
            <a:camera prst="obliqueBottomLef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lumMod val="60000"/>
                    <a:lumOff val="40000"/>
                  </a:schemeClr>
                </a:solidFill>
              </a:rPr>
              <a:t>Find the sum by estimating the answers</a:t>
            </a:r>
            <a:endParaRPr lang="en-IN" sz="3600"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105807968"/>
      </p:ext>
    </p:extLst>
  </p:cSld>
  <p:clrMapOvr>
    <a:masterClrMapping/>
  </p:clrMapOvr>
  <mc:AlternateContent xmlns:mc="http://schemas.openxmlformats.org/markup-compatibility/2006" xmlns:p14="http://schemas.microsoft.com/office/powerpoint/2010/main">
    <mc:Choice Requires="p14">
      <p:transition spd="slow" p14:dur="2000" advTm="9946"/>
    </mc:Choice>
    <mc:Fallback xmlns="">
      <p:transition spd="slow" advTm="99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B8DD6-68C5-481F-AD69-D1B858DC6CBF}"/>
              </a:ext>
            </a:extLst>
          </p:cNvPr>
          <p:cNvSpPr>
            <a:spLocks noGrp="1"/>
          </p:cNvSpPr>
          <p:nvPr>
            <p:ph idx="1"/>
          </p:nvPr>
        </p:nvSpPr>
        <p:spPr>
          <a:xfrm>
            <a:off x="668698" y="342678"/>
            <a:ext cx="10353762" cy="3695136"/>
          </a:xfrm>
        </p:spPr>
        <p:txBody>
          <a:bodyPr>
            <a:noAutofit/>
          </a:bodyPr>
          <a:lstStyle/>
          <a:p>
            <a:pPr marL="0" indent="0" algn="just">
              <a:buNone/>
            </a:pPr>
            <a:r>
              <a:rPr lang="en-US" sz="3600" dirty="0">
                <a:solidFill>
                  <a:srgbClr val="FFFF00"/>
                </a:solidFill>
              </a:rPr>
              <a:t>1 </a:t>
            </a:r>
            <a:r>
              <a:rPr lang="en-US" sz="3600" dirty="0">
                <a:solidFill>
                  <a:srgbClr val="FF0000"/>
                </a:solidFill>
              </a:rPr>
              <a:t>-</a:t>
            </a:r>
            <a:r>
              <a:rPr lang="en-US" sz="3600" dirty="0">
                <a:solidFill>
                  <a:srgbClr val="FFFF00"/>
                </a:solidFill>
              </a:rPr>
              <a:t> Column Addition </a:t>
            </a:r>
            <a:r>
              <a:rPr lang="en-US" sz="3600" dirty="0"/>
              <a:t>– </a:t>
            </a:r>
            <a:r>
              <a:rPr lang="en-US" sz="3600" dirty="0">
                <a:solidFill>
                  <a:schemeClr val="accent5">
                    <a:lumMod val="60000"/>
                    <a:lumOff val="40000"/>
                  </a:schemeClr>
                </a:solidFill>
              </a:rPr>
              <a:t>By Column Addition we mean arranging the augend and addend in correct columns and adding thereafter. Let’s take an example on the same. </a:t>
            </a:r>
          </a:p>
          <a:p>
            <a:pPr marL="0" indent="0" algn="just">
              <a:buNone/>
            </a:pPr>
            <a:endParaRPr lang="en-US" sz="3600" dirty="0">
              <a:solidFill>
                <a:srgbClr val="00B0F0"/>
              </a:solidFill>
            </a:endParaRPr>
          </a:p>
          <a:p>
            <a:pPr marL="0" indent="0" algn="just">
              <a:buNone/>
            </a:pPr>
            <a:r>
              <a:rPr lang="en-US" sz="3600" dirty="0">
                <a:solidFill>
                  <a:srgbClr val="FFFF00"/>
                </a:solidFill>
              </a:rPr>
              <a:t>Ques: </a:t>
            </a:r>
            <a:r>
              <a:rPr lang="en-US" sz="3600" dirty="0">
                <a:solidFill>
                  <a:schemeClr val="accent5">
                    <a:lumMod val="60000"/>
                    <a:lumOff val="40000"/>
                  </a:schemeClr>
                </a:solidFill>
              </a:rPr>
              <a:t>Find the sum of the following using column addition:</a:t>
            </a:r>
          </a:p>
          <a:p>
            <a:pPr marL="0" indent="0" algn="just">
              <a:buNone/>
            </a:pPr>
            <a:r>
              <a:rPr lang="en-US" sz="3600" dirty="0">
                <a:solidFill>
                  <a:schemeClr val="accent5">
                    <a:lumMod val="60000"/>
                    <a:lumOff val="40000"/>
                  </a:schemeClr>
                </a:solidFill>
              </a:rPr>
              <a:t>                   1,43,68,752  +  3893  +  26,672 </a:t>
            </a:r>
            <a:endParaRPr lang="en-IN" sz="3600" dirty="0">
              <a:solidFill>
                <a:schemeClr val="accent5">
                  <a:lumMod val="60000"/>
                  <a:lumOff val="40000"/>
                </a:schemeClr>
              </a:solidFill>
            </a:endParaRPr>
          </a:p>
        </p:txBody>
      </p:sp>
    </p:spTree>
    <p:custDataLst>
      <p:tags r:id="rId1"/>
    </p:custDataLst>
    <p:extLst>
      <p:ext uri="{BB962C8B-B14F-4D97-AF65-F5344CB8AC3E}">
        <p14:creationId xmlns:p14="http://schemas.microsoft.com/office/powerpoint/2010/main" val="1504234111"/>
      </p:ext>
    </p:extLst>
  </p:cSld>
  <p:clrMapOvr>
    <a:masterClrMapping/>
  </p:clrMapOvr>
  <mc:AlternateContent xmlns:mc="http://schemas.openxmlformats.org/markup-compatibility/2006" xmlns:p14="http://schemas.microsoft.com/office/powerpoint/2010/main">
    <mc:Choice Requires="p14">
      <p:transition spd="slow" p14:dur="2000" advTm="31834"/>
    </mc:Choice>
    <mc:Fallback xmlns="">
      <p:transition spd="slow" advTm="318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1C4847-8471-4094-B13C-69EBA1304509}"/>
              </a:ext>
            </a:extLst>
          </p:cNvPr>
          <p:cNvSpPr>
            <a:spLocks noGrp="1"/>
          </p:cNvSpPr>
          <p:nvPr>
            <p:ph idx="1"/>
          </p:nvPr>
        </p:nvSpPr>
        <p:spPr>
          <a:xfrm>
            <a:off x="725259" y="314399"/>
            <a:ext cx="10353762" cy="5888438"/>
          </a:xfrm>
        </p:spPr>
        <p:txBody>
          <a:bodyPr/>
          <a:lstStyle/>
          <a:p>
            <a:r>
              <a:rPr lang="en-US" dirty="0">
                <a:solidFill>
                  <a:srgbClr val="FFFF00"/>
                </a:solidFill>
              </a:rPr>
              <a:t>Step 1</a:t>
            </a:r>
          </a:p>
          <a:p>
            <a:pPr marL="0" indent="0">
              <a:buNone/>
            </a:pPr>
            <a:r>
              <a:rPr lang="en-US" dirty="0"/>
              <a:t>    </a:t>
            </a:r>
            <a:r>
              <a:rPr lang="en-US" dirty="0">
                <a:solidFill>
                  <a:schemeClr val="accent5">
                    <a:lumMod val="60000"/>
                    <a:lumOff val="40000"/>
                  </a:schemeClr>
                </a:solidFill>
              </a:rPr>
              <a:t>Write the columns and arrange the numerals under correct places.</a:t>
            </a:r>
          </a:p>
          <a:p>
            <a:pPr marL="0" indent="0">
              <a:buNone/>
            </a:pPr>
            <a:r>
              <a:rPr lang="en-US" dirty="0">
                <a:solidFill>
                  <a:srgbClr val="FFFF00"/>
                </a:solidFill>
              </a:rPr>
              <a:t>    Note </a:t>
            </a:r>
            <a:r>
              <a:rPr lang="en-US" dirty="0"/>
              <a:t>:</a:t>
            </a:r>
            <a:r>
              <a:rPr lang="en-US" dirty="0">
                <a:solidFill>
                  <a:srgbClr val="FFFF00"/>
                </a:solidFill>
              </a:rPr>
              <a:t> a) </a:t>
            </a:r>
            <a:r>
              <a:rPr lang="en-US" dirty="0">
                <a:solidFill>
                  <a:schemeClr val="accent5">
                    <a:lumMod val="60000"/>
                    <a:lumOff val="40000"/>
                  </a:schemeClr>
                </a:solidFill>
              </a:rPr>
              <a:t>After writing all places leave a line blank for writing carry overs. </a:t>
            </a:r>
          </a:p>
          <a:p>
            <a:pPr marL="0" indent="0">
              <a:buNone/>
            </a:pPr>
            <a:r>
              <a:rPr lang="en-US" dirty="0">
                <a:solidFill>
                  <a:schemeClr val="accent5">
                    <a:lumMod val="60000"/>
                    <a:lumOff val="40000"/>
                  </a:schemeClr>
                </a:solidFill>
              </a:rPr>
              <a:t>                </a:t>
            </a:r>
            <a:r>
              <a:rPr lang="en-US" dirty="0">
                <a:solidFill>
                  <a:srgbClr val="FFFF00"/>
                </a:solidFill>
              </a:rPr>
              <a:t>b)</a:t>
            </a:r>
            <a:r>
              <a:rPr lang="en-US" dirty="0">
                <a:solidFill>
                  <a:schemeClr val="accent5">
                    <a:lumMod val="60000"/>
                    <a:lumOff val="40000"/>
                  </a:schemeClr>
                </a:solidFill>
              </a:rPr>
              <a:t> While writing the numbers always start from ones place. </a:t>
            </a:r>
          </a:p>
          <a:p>
            <a:pPr marL="0" indent="0">
              <a:buNone/>
            </a:pPr>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BAA9E206-DA5D-4CBC-B0CC-0F9A151124A9}"/>
              </a:ext>
            </a:extLst>
          </p:cNvPr>
          <p:cNvGraphicFramePr>
            <a:graphicFrameLocks noGrp="1"/>
          </p:cNvGraphicFramePr>
          <p:nvPr>
            <p:extLst>
              <p:ext uri="{D42A27DB-BD31-4B8C-83A1-F6EECF244321}">
                <p14:modId xmlns:p14="http://schemas.microsoft.com/office/powerpoint/2010/main" val="1181171201"/>
              </p:ext>
            </p:extLst>
          </p:nvPr>
        </p:nvGraphicFramePr>
        <p:xfrm>
          <a:off x="2248816" y="2636370"/>
          <a:ext cx="6518115" cy="2212140"/>
        </p:xfrm>
        <a:graphic>
          <a:graphicData uri="http://schemas.openxmlformats.org/drawingml/2006/table">
            <a:tbl>
              <a:tblPr firstRow="1" bandRow="1">
                <a:solidFill>
                  <a:schemeClr val="tx2">
                    <a:lumMod val="50000"/>
                  </a:schemeClr>
                </a:solidFill>
                <a:tableStyleId>{BC89EF96-8CEA-46FF-86C4-4CE0E7609802}</a:tableStyleId>
              </a:tblPr>
              <a:tblGrid>
                <a:gridCol w="724235">
                  <a:extLst>
                    <a:ext uri="{9D8B030D-6E8A-4147-A177-3AD203B41FA5}">
                      <a16:colId xmlns:a16="http://schemas.microsoft.com/office/drawing/2014/main" val="2598672190"/>
                    </a:ext>
                  </a:extLst>
                </a:gridCol>
                <a:gridCol w="724235">
                  <a:extLst>
                    <a:ext uri="{9D8B030D-6E8A-4147-A177-3AD203B41FA5}">
                      <a16:colId xmlns:a16="http://schemas.microsoft.com/office/drawing/2014/main" val="3453961901"/>
                    </a:ext>
                  </a:extLst>
                </a:gridCol>
                <a:gridCol w="724235">
                  <a:extLst>
                    <a:ext uri="{9D8B030D-6E8A-4147-A177-3AD203B41FA5}">
                      <a16:colId xmlns:a16="http://schemas.microsoft.com/office/drawing/2014/main" val="2550061909"/>
                    </a:ext>
                  </a:extLst>
                </a:gridCol>
                <a:gridCol w="724235">
                  <a:extLst>
                    <a:ext uri="{9D8B030D-6E8A-4147-A177-3AD203B41FA5}">
                      <a16:colId xmlns:a16="http://schemas.microsoft.com/office/drawing/2014/main" val="207621091"/>
                    </a:ext>
                  </a:extLst>
                </a:gridCol>
                <a:gridCol w="724235">
                  <a:extLst>
                    <a:ext uri="{9D8B030D-6E8A-4147-A177-3AD203B41FA5}">
                      <a16:colId xmlns:a16="http://schemas.microsoft.com/office/drawing/2014/main" val="30687778"/>
                    </a:ext>
                  </a:extLst>
                </a:gridCol>
                <a:gridCol w="724235">
                  <a:extLst>
                    <a:ext uri="{9D8B030D-6E8A-4147-A177-3AD203B41FA5}">
                      <a16:colId xmlns:a16="http://schemas.microsoft.com/office/drawing/2014/main" val="1964499859"/>
                    </a:ext>
                  </a:extLst>
                </a:gridCol>
                <a:gridCol w="724235">
                  <a:extLst>
                    <a:ext uri="{9D8B030D-6E8A-4147-A177-3AD203B41FA5}">
                      <a16:colId xmlns:a16="http://schemas.microsoft.com/office/drawing/2014/main" val="2062353691"/>
                    </a:ext>
                  </a:extLst>
                </a:gridCol>
                <a:gridCol w="724235">
                  <a:extLst>
                    <a:ext uri="{9D8B030D-6E8A-4147-A177-3AD203B41FA5}">
                      <a16:colId xmlns:a16="http://schemas.microsoft.com/office/drawing/2014/main" val="2277555054"/>
                    </a:ext>
                  </a:extLst>
                </a:gridCol>
                <a:gridCol w="724235">
                  <a:extLst>
                    <a:ext uri="{9D8B030D-6E8A-4147-A177-3AD203B41FA5}">
                      <a16:colId xmlns:a16="http://schemas.microsoft.com/office/drawing/2014/main" val="2946927792"/>
                    </a:ext>
                  </a:extLst>
                </a:gridCol>
              </a:tblGrid>
              <a:tr h="368690">
                <a:tc>
                  <a:txBody>
                    <a:bodyPr/>
                    <a:lstStyle/>
                    <a:p>
                      <a:pPr algn="ctr"/>
                      <a:endParaRPr lang="en-IN"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C</a:t>
                      </a:r>
                      <a:endParaRPr lang="en-IN"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TL</a:t>
                      </a:r>
                      <a:endParaRPr lang="en-IN"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L</a:t>
                      </a:r>
                      <a:endParaRPr lang="en-IN"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T Th</a:t>
                      </a:r>
                      <a:endParaRPr lang="en-IN"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Th</a:t>
                      </a:r>
                      <a:endParaRPr lang="en-IN"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H</a:t>
                      </a:r>
                      <a:endParaRPr lang="en-IN"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T</a:t>
                      </a:r>
                      <a:endParaRPr lang="en-IN"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O</a:t>
                      </a:r>
                      <a:endParaRPr lang="en-IN"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1157255"/>
                  </a:ext>
                </a:extLst>
              </a:tr>
              <a:tr h="368690">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752986"/>
                  </a:ext>
                </a:extLst>
              </a:tr>
              <a:tr h="368690">
                <a:tc>
                  <a:txBody>
                    <a:bodyPr/>
                    <a:lstStyle/>
                    <a:p>
                      <a:pPr algn="ct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4</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6</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5</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9851014"/>
                  </a:ext>
                </a:extLst>
              </a:tr>
              <a:tr h="368690">
                <a:tc>
                  <a:txBody>
                    <a:bodyPr/>
                    <a:lstStyle/>
                    <a:p>
                      <a:pPr algn="ctr"/>
                      <a:r>
                        <a:rPr lang="en-US" dirty="0"/>
                        <a:t>+</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9</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7406321"/>
                  </a:ext>
                </a:extLst>
              </a:tr>
              <a:tr h="368690">
                <a:tc>
                  <a:txBody>
                    <a:bodyPr/>
                    <a:lstStyle/>
                    <a:p>
                      <a:pPr algn="ctr"/>
                      <a:r>
                        <a:rPr lang="en-US" dirty="0"/>
                        <a:t>+</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6</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6</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362847"/>
                  </a:ext>
                </a:extLst>
              </a:tr>
              <a:tr h="368690">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4524545"/>
                  </a:ext>
                </a:extLst>
              </a:tr>
            </a:tbl>
          </a:graphicData>
        </a:graphic>
      </p:graphicFrame>
      <p:sp>
        <p:nvSpPr>
          <p:cNvPr id="2" name="Rectangle 1">
            <a:extLst>
              <a:ext uri="{FF2B5EF4-FFF2-40B4-BE49-F238E27FC236}">
                <a16:creationId xmlns:a16="http://schemas.microsoft.com/office/drawing/2014/main" id="{29B53DAC-FB1D-473C-BFEB-C3DF1A88C84B}"/>
              </a:ext>
            </a:extLst>
          </p:cNvPr>
          <p:cNvSpPr/>
          <p:nvPr/>
        </p:nvSpPr>
        <p:spPr>
          <a:xfrm>
            <a:off x="2248816" y="5109328"/>
            <a:ext cx="6518115" cy="763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called vertical arrangement of numbers.</a:t>
            </a:r>
            <a:endParaRPr lang="en-IN" dirty="0"/>
          </a:p>
        </p:txBody>
      </p:sp>
    </p:spTree>
    <p:custDataLst>
      <p:tags r:id="rId1"/>
    </p:custDataLst>
    <p:extLst>
      <p:ext uri="{BB962C8B-B14F-4D97-AF65-F5344CB8AC3E}">
        <p14:creationId xmlns:p14="http://schemas.microsoft.com/office/powerpoint/2010/main" val="1165084833"/>
      </p:ext>
    </p:extLst>
  </p:cSld>
  <p:clrMapOvr>
    <a:masterClrMapping/>
  </p:clrMapOvr>
  <mc:AlternateContent xmlns:mc="http://schemas.openxmlformats.org/markup-compatibility/2006" xmlns:p14="http://schemas.microsoft.com/office/powerpoint/2010/main">
    <mc:Choice Requires="p14">
      <p:transition spd="slow" p14:dur="2000" advTm="29890"/>
    </mc:Choice>
    <mc:Fallback xmlns="">
      <p:transition spd="slow" advTm="298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9FE1EF9-38F5-42B7-8C56-A20E4AFE4876}"/>
              </a:ext>
            </a:extLst>
          </p:cNvPr>
          <p:cNvSpPr>
            <a:spLocks noGrp="1"/>
          </p:cNvSpPr>
          <p:nvPr>
            <p:ph idx="1"/>
          </p:nvPr>
        </p:nvSpPr>
        <p:spPr>
          <a:xfrm>
            <a:off x="474482" y="333252"/>
            <a:ext cx="10353762" cy="5888438"/>
          </a:xfrm>
        </p:spPr>
        <p:txBody>
          <a:bodyPr/>
          <a:lstStyle/>
          <a:p>
            <a:r>
              <a:rPr lang="en-US" dirty="0">
                <a:solidFill>
                  <a:srgbClr val="FFFF00"/>
                </a:solidFill>
              </a:rPr>
              <a:t>Step 2</a:t>
            </a:r>
          </a:p>
          <a:p>
            <a:pPr marL="0" indent="0">
              <a:buNone/>
            </a:pPr>
            <a:r>
              <a:rPr lang="en-US" dirty="0"/>
              <a:t>    In previous classes we learnt that addition always starts </a:t>
            </a:r>
          </a:p>
          <a:p>
            <a:pPr marL="0" indent="0">
              <a:buNone/>
            </a:pPr>
            <a:r>
              <a:rPr lang="en-US" dirty="0"/>
              <a:t>    from ones column. The same would be followed here. </a:t>
            </a:r>
            <a:endParaRPr lang="en-IN" dirty="0"/>
          </a:p>
        </p:txBody>
      </p:sp>
      <p:graphicFrame>
        <p:nvGraphicFramePr>
          <p:cNvPr id="7" name="Table 4">
            <a:extLst>
              <a:ext uri="{FF2B5EF4-FFF2-40B4-BE49-F238E27FC236}">
                <a16:creationId xmlns:a16="http://schemas.microsoft.com/office/drawing/2014/main" id="{BAEE210E-393C-42DA-B58F-CA4DF3624BAD}"/>
              </a:ext>
            </a:extLst>
          </p:cNvPr>
          <p:cNvGraphicFramePr>
            <a:graphicFrameLocks noGrp="1"/>
          </p:cNvGraphicFramePr>
          <p:nvPr>
            <p:extLst>
              <p:ext uri="{D42A27DB-BD31-4B8C-83A1-F6EECF244321}">
                <p14:modId xmlns:p14="http://schemas.microsoft.com/office/powerpoint/2010/main" val="3837327924"/>
              </p:ext>
            </p:extLst>
          </p:nvPr>
        </p:nvGraphicFramePr>
        <p:xfrm>
          <a:off x="660394" y="2116060"/>
          <a:ext cx="6518115" cy="2212140"/>
        </p:xfrm>
        <a:graphic>
          <a:graphicData uri="http://schemas.openxmlformats.org/drawingml/2006/table">
            <a:tbl>
              <a:tblPr firstRow="1" bandRow="1">
                <a:tableStyleId>{69CF1AB2-1976-4502-BF36-3FF5EA218861}</a:tableStyleId>
              </a:tblPr>
              <a:tblGrid>
                <a:gridCol w="724235">
                  <a:extLst>
                    <a:ext uri="{9D8B030D-6E8A-4147-A177-3AD203B41FA5}">
                      <a16:colId xmlns:a16="http://schemas.microsoft.com/office/drawing/2014/main" val="4038472981"/>
                    </a:ext>
                  </a:extLst>
                </a:gridCol>
                <a:gridCol w="724235">
                  <a:extLst>
                    <a:ext uri="{9D8B030D-6E8A-4147-A177-3AD203B41FA5}">
                      <a16:colId xmlns:a16="http://schemas.microsoft.com/office/drawing/2014/main" val="3453961901"/>
                    </a:ext>
                  </a:extLst>
                </a:gridCol>
                <a:gridCol w="724235">
                  <a:extLst>
                    <a:ext uri="{9D8B030D-6E8A-4147-A177-3AD203B41FA5}">
                      <a16:colId xmlns:a16="http://schemas.microsoft.com/office/drawing/2014/main" val="2550061909"/>
                    </a:ext>
                  </a:extLst>
                </a:gridCol>
                <a:gridCol w="724235">
                  <a:extLst>
                    <a:ext uri="{9D8B030D-6E8A-4147-A177-3AD203B41FA5}">
                      <a16:colId xmlns:a16="http://schemas.microsoft.com/office/drawing/2014/main" val="207621091"/>
                    </a:ext>
                  </a:extLst>
                </a:gridCol>
                <a:gridCol w="724235">
                  <a:extLst>
                    <a:ext uri="{9D8B030D-6E8A-4147-A177-3AD203B41FA5}">
                      <a16:colId xmlns:a16="http://schemas.microsoft.com/office/drawing/2014/main" val="30687778"/>
                    </a:ext>
                  </a:extLst>
                </a:gridCol>
                <a:gridCol w="724235">
                  <a:extLst>
                    <a:ext uri="{9D8B030D-6E8A-4147-A177-3AD203B41FA5}">
                      <a16:colId xmlns:a16="http://schemas.microsoft.com/office/drawing/2014/main" val="1964499859"/>
                    </a:ext>
                  </a:extLst>
                </a:gridCol>
                <a:gridCol w="724235">
                  <a:extLst>
                    <a:ext uri="{9D8B030D-6E8A-4147-A177-3AD203B41FA5}">
                      <a16:colId xmlns:a16="http://schemas.microsoft.com/office/drawing/2014/main" val="2062353691"/>
                    </a:ext>
                  </a:extLst>
                </a:gridCol>
                <a:gridCol w="724235">
                  <a:extLst>
                    <a:ext uri="{9D8B030D-6E8A-4147-A177-3AD203B41FA5}">
                      <a16:colId xmlns:a16="http://schemas.microsoft.com/office/drawing/2014/main" val="2277555054"/>
                    </a:ext>
                  </a:extLst>
                </a:gridCol>
                <a:gridCol w="724235">
                  <a:extLst>
                    <a:ext uri="{9D8B030D-6E8A-4147-A177-3AD203B41FA5}">
                      <a16:colId xmlns:a16="http://schemas.microsoft.com/office/drawing/2014/main" val="2946927792"/>
                    </a:ext>
                  </a:extLst>
                </a:gridCol>
              </a:tblGrid>
              <a:tr h="368690">
                <a:tc>
                  <a:txBody>
                    <a:bodyPr/>
                    <a:lstStyle/>
                    <a:p>
                      <a:pPr algn="ctr"/>
                      <a:endParaRPr lang="en-IN" b="0" dirty="0"/>
                    </a:p>
                  </a:txBody>
                  <a:tcPr>
                    <a:solidFill>
                      <a:schemeClr val="accent1">
                        <a:lumMod val="75000"/>
                      </a:schemeClr>
                    </a:solidFill>
                  </a:tcPr>
                </a:tc>
                <a:tc>
                  <a:txBody>
                    <a:bodyPr/>
                    <a:lstStyle/>
                    <a:p>
                      <a:pPr algn="ctr"/>
                      <a:r>
                        <a:rPr lang="en-US" b="0" dirty="0">
                          <a:solidFill>
                            <a:schemeClr val="tx1"/>
                          </a:solidFill>
                        </a:rPr>
                        <a:t>C</a:t>
                      </a:r>
                      <a:endParaRPr lang="en-IN" b="0" dirty="0">
                        <a:solidFill>
                          <a:schemeClr val="tx1"/>
                        </a:solidFill>
                      </a:endParaRPr>
                    </a:p>
                  </a:txBody>
                  <a:tcPr>
                    <a:solidFill>
                      <a:schemeClr val="accent1">
                        <a:lumMod val="75000"/>
                      </a:schemeClr>
                    </a:solidFill>
                  </a:tcPr>
                </a:tc>
                <a:tc>
                  <a:txBody>
                    <a:bodyPr/>
                    <a:lstStyle/>
                    <a:p>
                      <a:pPr algn="ctr"/>
                      <a:r>
                        <a:rPr lang="en-US" b="0" dirty="0">
                          <a:solidFill>
                            <a:schemeClr val="tx1"/>
                          </a:solidFill>
                        </a:rPr>
                        <a:t>TL</a:t>
                      </a:r>
                      <a:endParaRPr lang="en-IN" b="0" dirty="0">
                        <a:solidFill>
                          <a:schemeClr val="tx1"/>
                        </a:solidFill>
                      </a:endParaRPr>
                    </a:p>
                  </a:txBody>
                  <a:tcPr>
                    <a:solidFill>
                      <a:schemeClr val="accent1">
                        <a:lumMod val="75000"/>
                      </a:schemeClr>
                    </a:solidFill>
                  </a:tcPr>
                </a:tc>
                <a:tc>
                  <a:txBody>
                    <a:bodyPr/>
                    <a:lstStyle/>
                    <a:p>
                      <a:pPr algn="ctr"/>
                      <a:r>
                        <a:rPr lang="en-US" b="0" dirty="0">
                          <a:solidFill>
                            <a:schemeClr val="tx1"/>
                          </a:solidFill>
                        </a:rPr>
                        <a:t>L</a:t>
                      </a:r>
                      <a:endParaRPr lang="en-IN" b="0" dirty="0">
                        <a:solidFill>
                          <a:schemeClr val="tx1"/>
                        </a:solidFill>
                      </a:endParaRPr>
                    </a:p>
                  </a:txBody>
                  <a:tcPr>
                    <a:solidFill>
                      <a:schemeClr val="accent1">
                        <a:lumMod val="75000"/>
                      </a:schemeClr>
                    </a:solidFill>
                  </a:tcPr>
                </a:tc>
                <a:tc>
                  <a:txBody>
                    <a:bodyPr/>
                    <a:lstStyle/>
                    <a:p>
                      <a:pPr algn="ctr"/>
                      <a:r>
                        <a:rPr lang="en-US" b="0" dirty="0">
                          <a:solidFill>
                            <a:schemeClr val="tx1"/>
                          </a:solidFill>
                        </a:rPr>
                        <a:t>T Th</a:t>
                      </a:r>
                      <a:endParaRPr lang="en-IN" b="0" dirty="0">
                        <a:solidFill>
                          <a:schemeClr val="tx1"/>
                        </a:solidFill>
                      </a:endParaRPr>
                    </a:p>
                  </a:txBody>
                  <a:tcPr>
                    <a:solidFill>
                      <a:schemeClr val="accent1">
                        <a:lumMod val="75000"/>
                      </a:schemeClr>
                    </a:solidFill>
                  </a:tcPr>
                </a:tc>
                <a:tc>
                  <a:txBody>
                    <a:bodyPr/>
                    <a:lstStyle/>
                    <a:p>
                      <a:pPr algn="ctr"/>
                      <a:r>
                        <a:rPr lang="en-US" b="0" dirty="0">
                          <a:solidFill>
                            <a:schemeClr val="tx1"/>
                          </a:solidFill>
                        </a:rPr>
                        <a:t>Th</a:t>
                      </a:r>
                      <a:endParaRPr lang="en-IN" b="0" dirty="0">
                        <a:solidFill>
                          <a:schemeClr val="tx1"/>
                        </a:solidFill>
                      </a:endParaRPr>
                    </a:p>
                  </a:txBody>
                  <a:tcPr>
                    <a:solidFill>
                      <a:schemeClr val="accent1">
                        <a:lumMod val="75000"/>
                      </a:schemeClr>
                    </a:solidFill>
                  </a:tcPr>
                </a:tc>
                <a:tc>
                  <a:txBody>
                    <a:bodyPr/>
                    <a:lstStyle/>
                    <a:p>
                      <a:pPr algn="ctr"/>
                      <a:r>
                        <a:rPr lang="en-US" b="0" dirty="0">
                          <a:solidFill>
                            <a:schemeClr val="tx1"/>
                          </a:solidFill>
                        </a:rPr>
                        <a:t>H</a:t>
                      </a:r>
                      <a:endParaRPr lang="en-IN" b="0" dirty="0">
                        <a:solidFill>
                          <a:schemeClr val="tx1"/>
                        </a:solidFill>
                      </a:endParaRPr>
                    </a:p>
                  </a:txBody>
                  <a:tcPr>
                    <a:solidFill>
                      <a:schemeClr val="accent1">
                        <a:lumMod val="75000"/>
                      </a:schemeClr>
                    </a:solidFill>
                  </a:tcPr>
                </a:tc>
                <a:tc>
                  <a:txBody>
                    <a:bodyPr/>
                    <a:lstStyle/>
                    <a:p>
                      <a:pPr algn="ctr"/>
                      <a:r>
                        <a:rPr lang="en-US" b="0" dirty="0">
                          <a:solidFill>
                            <a:schemeClr val="tx1"/>
                          </a:solidFill>
                        </a:rPr>
                        <a:t>T</a:t>
                      </a:r>
                      <a:endParaRPr lang="en-IN" b="0" dirty="0">
                        <a:solidFill>
                          <a:schemeClr val="tx1"/>
                        </a:solidFill>
                      </a:endParaRPr>
                    </a:p>
                  </a:txBody>
                  <a:tcPr>
                    <a:solidFill>
                      <a:schemeClr val="accent1">
                        <a:lumMod val="75000"/>
                      </a:schemeClr>
                    </a:solidFill>
                  </a:tcPr>
                </a:tc>
                <a:tc>
                  <a:txBody>
                    <a:bodyPr/>
                    <a:lstStyle/>
                    <a:p>
                      <a:pPr algn="ctr"/>
                      <a:r>
                        <a:rPr lang="en-US" b="0" dirty="0">
                          <a:solidFill>
                            <a:schemeClr val="tx1"/>
                          </a:solidFill>
                        </a:rPr>
                        <a:t>O</a:t>
                      </a:r>
                      <a:endParaRPr lang="en-IN" b="0" dirty="0">
                        <a:solidFill>
                          <a:schemeClr val="tx1"/>
                        </a:solidFill>
                      </a:endParaRPr>
                    </a:p>
                  </a:txBody>
                  <a:tcPr>
                    <a:solidFill>
                      <a:schemeClr val="accent1">
                        <a:lumMod val="75000"/>
                      </a:schemeClr>
                    </a:solidFill>
                  </a:tcPr>
                </a:tc>
                <a:extLst>
                  <a:ext uri="{0D108BD9-81ED-4DB2-BD59-A6C34878D82A}">
                    <a16:rowId xmlns:a16="http://schemas.microsoft.com/office/drawing/2014/main" val="2111157255"/>
                  </a:ext>
                </a:extLst>
              </a:tr>
              <a:tr h="368690">
                <a:tc>
                  <a:txBody>
                    <a:bodyPr/>
                    <a:lstStyle/>
                    <a:p>
                      <a:pPr algn="ctr"/>
                      <a:endParaRPr lang="en-IN" dirty="0"/>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1</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2</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2</a:t>
                      </a: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extLst>
                  <a:ext uri="{0D108BD9-81ED-4DB2-BD59-A6C34878D82A}">
                    <a16:rowId xmlns:a16="http://schemas.microsoft.com/office/drawing/2014/main" val="381752986"/>
                  </a:ext>
                </a:extLst>
              </a:tr>
              <a:tr h="368690">
                <a:tc>
                  <a:txBody>
                    <a:bodyPr/>
                    <a:lstStyle/>
                    <a:p>
                      <a:pPr algn="ctr"/>
                      <a:endParaRPr lang="en-IN" dirty="0"/>
                    </a:p>
                  </a:txBody>
                  <a:tcPr>
                    <a:solidFill>
                      <a:schemeClr val="accent1">
                        <a:lumMod val="75000"/>
                      </a:schemeClr>
                    </a:solidFill>
                  </a:tcPr>
                </a:tc>
                <a:tc>
                  <a:txBody>
                    <a:bodyPr/>
                    <a:lstStyle/>
                    <a:p>
                      <a:pPr algn="ctr"/>
                      <a:r>
                        <a:rPr lang="en-US" dirty="0">
                          <a:solidFill>
                            <a:schemeClr val="tx1"/>
                          </a:solidFill>
                        </a:rPr>
                        <a:t>1</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4</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3</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6</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8</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7</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5</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2</a:t>
                      </a:r>
                      <a:endParaRPr lang="en-IN" dirty="0">
                        <a:solidFill>
                          <a:schemeClr val="tx1"/>
                        </a:solidFill>
                      </a:endParaRPr>
                    </a:p>
                  </a:txBody>
                  <a:tcPr>
                    <a:solidFill>
                      <a:schemeClr val="accent1">
                        <a:lumMod val="75000"/>
                      </a:schemeClr>
                    </a:solidFill>
                  </a:tcPr>
                </a:tc>
                <a:extLst>
                  <a:ext uri="{0D108BD9-81ED-4DB2-BD59-A6C34878D82A}">
                    <a16:rowId xmlns:a16="http://schemas.microsoft.com/office/drawing/2014/main" val="2579851014"/>
                  </a:ext>
                </a:extLst>
              </a:tr>
              <a:tr h="368690">
                <a:tc>
                  <a:txBody>
                    <a:bodyPr/>
                    <a:lstStyle/>
                    <a:p>
                      <a:pPr algn="ctr"/>
                      <a:r>
                        <a:rPr lang="en-US" dirty="0">
                          <a:solidFill>
                            <a:schemeClr val="tx1"/>
                          </a:solidFill>
                        </a:rPr>
                        <a:t>+</a:t>
                      </a: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a:solidFill>
                          <a:schemeClr val="tx1"/>
                        </a:solidFill>
                      </a:endParaRPr>
                    </a:p>
                  </a:txBody>
                  <a:tcPr>
                    <a:solidFill>
                      <a:schemeClr val="accent1">
                        <a:lumMod val="75000"/>
                      </a:schemeClr>
                    </a:solidFill>
                  </a:tcPr>
                </a:tc>
                <a:tc>
                  <a:txBody>
                    <a:bodyPr/>
                    <a:lstStyle/>
                    <a:p>
                      <a:pPr algn="ctr"/>
                      <a:r>
                        <a:rPr lang="en-US" dirty="0">
                          <a:solidFill>
                            <a:schemeClr val="tx1"/>
                          </a:solidFill>
                        </a:rPr>
                        <a:t>3</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8</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9</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3</a:t>
                      </a:r>
                      <a:endParaRPr lang="en-IN" dirty="0">
                        <a:solidFill>
                          <a:schemeClr val="tx1"/>
                        </a:solidFill>
                      </a:endParaRPr>
                    </a:p>
                  </a:txBody>
                  <a:tcPr>
                    <a:solidFill>
                      <a:schemeClr val="accent1">
                        <a:lumMod val="75000"/>
                      </a:schemeClr>
                    </a:solidFill>
                  </a:tcPr>
                </a:tc>
                <a:extLst>
                  <a:ext uri="{0D108BD9-81ED-4DB2-BD59-A6C34878D82A}">
                    <a16:rowId xmlns:a16="http://schemas.microsoft.com/office/drawing/2014/main" val="1597406321"/>
                  </a:ext>
                </a:extLst>
              </a:tr>
              <a:tr h="368690">
                <a:tc>
                  <a:txBody>
                    <a:bodyPr/>
                    <a:lstStyle/>
                    <a:p>
                      <a:pPr algn="ctr"/>
                      <a:r>
                        <a:rPr lang="en-US" dirty="0">
                          <a:solidFill>
                            <a:schemeClr val="tx1"/>
                          </a:solidFill>
                        </a:rPr>
                        <a:t>+</a:t>
                      </a: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2</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6</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6</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7</a:t>
                      </a:r>
                      <a:endParaRPr lang="en-IN" dirty="0">
                        <a:solidFill>
                          <a:schemeClr val="tx1"/>
                        </a:solidFill>
                      </a:endParaRPr>
                    </a:p>
                  </a:txBody>
                  <a:tcPr>
                    <a:solidFill>
                      <a:schemeClr val="accent1">
                        <a:lumMod val="75000"/>
                      </a:schemeClr>
                    </a:solidFill>
                  </a:tcPr>
                </a:tc>
                <a:tc>
                  <a:txBody>
                    <a:bodyPr/>
                    <a:lstStyle/>
                    <a:p>
                      <a:pPr algn="ctr"/>
                      <a:r>
                        <a:rPr lang="en-US" dirty="0">
                          <a:solidFill>
                            <a:schemeClr val="tx1"/>
                          </a:solidFill>
                        </a:rPr>
                        <a:t>2</a:t>
                      </a:r>
                      <a:endParaRPr lang="en-IN" dirty="0">
                        <a:solidFill>
                          <a:schemeClr val="tx1"/>
                        </a:solidFill>
                      </a:endParaRPr>
                    </a:p>
                  </a:txBody>
                  <a:tcPr>
                    <a:solidFill>
                      <a:schemeClr val="accent1">
                        <a:lumMod val="75000"/>
                      </a:schemeClr>
                    </a:solidFill>
                  </a:tcPr>
                </a:tc>
                <a:extLst>
                  <a:ext uri="{0D108BD9-81ED-4DB2-BD59-A6C34878D82A}">
                    <a16:rowId xmlns:a16="http://schemas.microsoft.com/office/drawing/2014/main" val="3355362847"/>
                  </a:ext>
                </a:extLst>
              </a:tr>
              <a:tr h="368690">
                <a:tc>
                  <a:txBody>
                    <a:bodyPr/>
                    <a:lstStyle/>
                    <a:p>
                      <a:pPr algn="ctr"/>
                      <a:endParaRPr lang="en-IN" dirty="0"/>
                    </a:p>
                  </a:txBody>
                  <a:tcPr>
                    <a:solidFill>
                      <a:schemeClr val="accent1">
                        <a:lumMod val="75000"/>
                      </a:schemeClr>
                    </a:solidFill>
                  </a:tcPr>
                </a:tc>
                <a:tc>
                  <a:txBody>
                    <a:bodyPr/>
                    <a:lstStyle/>
                    <a:p>
                      <a:pPr algn="ctr"/>
                      <a:r>
                        <a:rPr lang="en-US" b="1" dirty="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a:txBody>
                  <a:tcPr>
                    <a:solidFill>
                      <a:schemeClr val="accent1">
                        <a:lumMod val="75000"/>
                      </a:schemeClr>
                    </a:solidFill>
                  </a:tcPr>
                </a:tc>
                <a:tc>
                  <a:txBody>
                    <a:bodyPr/>
                    <a:lstStyle/>
                    <a:p>
                      <a:pPr algn="ctr"/>
                      <a:r>
                        <a:rPr lang="en-US" b="1" dirty="0">
                          <a:solidFill>
                            <a:schemeClr val="tx1"/>
                          </a:solidFill>
                          <a:effectLst>
                            <a:outerShdw blurRad="38100" dist="38100" dir="2700000" algn="tl">
                              <a:srgbClr val="000000">
                                <a:alpha val="43137"/>
                              </a:srgbClr>
                            </a:outerShdw>
                          </a:effectLst>
                        </a:rPr>
                        <a:t>4</a:t>
                      </a:r>
                      <a:endParaRPr lang="en-IN" b="1" dirty="0">
                        <a:solidFill>
                          <a:schemeClr val="tx1"/>
                        </a:solidFill>
                        <a:effectLst>
                          <a:outerShdw blurRad="38100" dist="38100" dir="2700000" algn="tl">
                            <a:srgbClr val="000000">
                              <a:alpha val="43137"/>
                            </a:srgbClr>
                          </a:outerShdw>
                        </a:effectLst>
                      </a:endParaRPr>
                    </a:p>
                  </a:txBody>
                  <a:tcPr>
                    <a:solidFill>
                      <a:schemeClr val="accent1">
                        <a:lumMod val="75000"/>
                      </a:schemeClr>
                    </a:solidFill>
                  </a:tcPr>
                </a:tc>
                <a:tc>
                  <a:txBody>
                    <a:bodyPr/>
                    <a:lstStyle/>
                    <a:p>
                      <a:pPr algn="ctr"/>
                      <a:r>
                        <a:rPr lang="en-US" b="1" dirty="0">
                          <a:solidFill>
                            <a:schemeClr val="tx1"/>
                          </a:solidFill>
                          <a:effectLst>
                            <a:outerShdw blurRad="38100" dist="38100" dir="2700000" algn="tl">
                              <a:srgbClr val="000000">
                                <a:alpha val="43137"/>
                              </a:srgbClr>
                            </a:outerShdw>
                          </a:effectLst>
                        </a:rPr>
                        <a:t>3</a:t>
                      </a:r>
                      <a:endParaRPr lang="en-IN" b="1" dirty="0">
                        <a:solidFill>
                          <a:schemeClr val="tx1"/>
                        </a:solidFill>
                        <a:effectLst>
                          <a:outerShdw blurRad="38100" dist="38100" dir="2700000" algn="tl">
                            <a:srgbClr val="000000">
                              <a:alpha val="43137"/>
                            </a:srgbClr>
                          </a:outerShdw>
                        </a:effectLst>
                      </a:endParaRPr>
                    </a:p>
                  </a:txBody>
                  <a:tcPr>
                    <a:solidFill>
                      <a:schemeClr val="accent1">
                        <a:lumMod val="75000"/>
                      </a:schemeClr>
                    </a:solidFill>
                  </a:tcPr>
                </a:tc>
                <a:tc>
                  <a:txBody>
                    <a:bodyPr/>
                    <a:lstStyle/>
                    <a:p>
                      <a:pPr algn="ctr"/>
                      <a:r>
                        <a:rPr lang="en-US" b="1" dirty="0">
                          <a:solidFill>
                            <a:schemeClr val="tx1"/>
                          </a:solidFill>
                          <a:effectLst>
                            <a:outerShdw blurRad="38100" dist="38100" dir="2700000" algn="tl">
                              <a:srgbClr val="000000">
                                <a:alpha val="43137"/>
                              </a:srgbClr>
                            </a:outerShdw>
                          </a:effectLst>
                        </a:rPr>
                        <a:t>9</a:t>
                      </a:r>
                      <a:endParaRPr lang="en-IN" b="1" dirty="0">
                        <a:solidFill>
                          <a:schemeClr val="tx1"/>
                        </a:solidFill>
                        <a:effectLst>
                          <a:outerShdw blurRad="38100" dist="38100" dir="2700000" algn="tl">
                            <a:srgbClr val="000000">
                              <a:alpha val="43137"/>
                            </a:srgbClr>
                          </a:outerShdw>
                        </a:effectLst>
                      </a:endParaRPr>
                    </a:p>
                  </a:txBody>
                  <a:tcPr>
                    <a:solidFill>
                      <a:schemeClr val="accent1">
                        <a:lumMod val="75000"/>
                      </a:schemeClr>
                    </a:solidFill>
                  </a:tcPr>
                </a:tc>
                <a:tc>
                  <a:txBody>
                    <a:bodyPr/>
                    <a:lstStyle/>
                    <a:p>
                      <a:pPr algn="ctr"/>
                      <a:r>
                        <a:rPr lang="en-US" b="1" dirty="0">
                          <a:solidFill>
                            <a:schemeClr val="tx1"/>
                          </a:solidFill>
                          <a:effectLst>
                            <a:outerShdw blurRad="38100" dist="38100" dir="2700000" algn="tl">
                              <a:srgbClr val="000000">
                                <a:alpha val="43137"/>
                              </a:srgbClr>
                            </a:outerShdw>
                          </a:effectLst>
                        </a:rPr>
                        <a:t>9</a:t>
                      </a:r>
                      <a:endParaRPr lang="en-IN" b="1" dirty="0">
                        <a:solidFill>
                          <a:schemeClr val="tx1"/>
                        </a:solidFill>
                        <a:effectLst>
                          <a:outerShdw blurRad="38100" dist="38100" dir="2700000" algn="tl">
                            <a:srgbClr val="000000">
                              <a:alpha val="43137"/>
                            </a:srgbClr>
                          </a:outerShdw>
                        </a:effectLst>
                      </a:endParaRPr>
                    </a:p>
                  </a:txBody>
                  <a:tcPr>
                    <a:solidFill>
                      <a:schemeClr val="accent1">
                        <a:lumMod val="75000"/>
                      </a:schemeClr>
                    </a:solidFill>
                  </a:tcPr>
                </a:tc>
                <a:tc>
                  <a:txBody>
                    <a:bodyPr/>
                    <a:lstStyle/>
                    <a:p>
                      <a:pPr algn="ctr"/>
                      <a:r>
                        <a:rPr lang="en-US" b="1" dirty="0">
                          <a:solidFill>
                            <a:schemeClr val="tx1"/>
                          </a:solidFill>
                          <a:effectLst>
                            <a:outerShdw blurRad="38100" dist="38100" dir="2700000" algn="tl">
                              <a:srgbClr val="000000">
                                <a:alpha val="43137"/>
                              </a:srgbClr>
                            </a:outerShdw>
                          </a:effectLst>
                        </a:rPr>
                        <a:t>3</a:t>
                      </a:r>
                      <a:endParaRPr lang="en-IN" b="1" dirty="0">
                        <a:solidFill>
                          <a:schemeClr val="tx1"/>
                        </a:solidFill>
                        <a:effectLst>
                          <a:outerShdw blurRad="38100" dist="38100" dir="2700000" algn="tl">
                            <a:srgbClr val="000000">
                              <a:alpha val="43137"/>
                            </a:srgbClr>
                          </a:outerShdw>
                        </a:effectLst>
                      </a:endParaRPr>
                    </a:p>
                  </a:txBody>
                  <a:tcPr>
                    <a:solidFill>
                      <a:schemeClr val="accent1">
                        <a:lumMod val="75000"/>
                      </a:schemeClr>
                    </a:solidFill>
                  </a:tcPr>
                </a:tc>
                <a:tc>
                  <a:txBody>
                    <a:bodyPr/>
                    <a:lstStyle/>
                    <a:p>
                      <a:pPr algn="ctr"/>
                      <a:r>
                        <a:rPr lang="en-US" b="1" dirty="0">
                          <a:solidFill>
                            <a:schemeClr val="tx1"/>
                          </a:solidFill>
                          <a:effectLst>
                            <a:outerShdw blurRad="38100" dist="38100" dir="2700000" algn="tl">
                              <a:srgbClr val="000000">
                                <a:alpha val="43137"/>
                              </a:srgbClr>
                            </a:outerShdw>
                          </a:effectLst>
                        </a:rPr>
                        <a:t>1</a:t>
                      </a:r>
                      <a:endParaRPr lang="en-IN" b="1" dirty="0">
                        <a:solidFill>
                          <a:schemeClr val="tx1"/>
                        </a:solidFill>
                        <a:effectLst>
                          <a:outerShdw blurRad="38100" dist="38100" dir="2700000" algn="tl">
                            <a:srgbClr val="000000">
                              <a:alpha val="43137"/>
                            </a:srgbClr>
                          </a:outerShdw>
                        </a:effectLst>
                      </a:endParaRPr>
                    </a:p>
                  </a:txBody>
                  <a:tcPr>
                    <a:solidFill>
                      <a:schemeClr val="accent1">
                        <a:lumMod val="75000"/>
                      </a:schemeClr>
                    </a:solidFill>
                  </a:tcPr>
                </a:tc>
                <a:tc>
                  <a:txBody>
                    <a:bodyPr/>
                    <a:lstStyle/>
                    <a:p>
                      <a:pPr algn="ctr"/>
                      <a:r>
                        <a:rPr lang="en-US" b="1" dirty="0">
                          <a:solidFill>
                            <a:schemeClr val="tx1"/>
                          </a:solidFill>
                          <a:effectLst>
                            <a:outerShdw blurRad="38100" dist="38100" dir="2700000" algn="tl">
                              <a:srgbClr val="000000">
                                <a:alpha val="43137"/>
                              </a:srgbClr>
                            </a:outerShdw>
                          </a:effectLst>
                        </a:rPr>
                        <a:t>7</a:t>
                      </a:r>
                      <a:endParaRPr lang="en-IN" b="1" dirty="0">
                        <a:solidFill>
                          <a:schemeClr val="tx1"/>
                        </a:solidFill>
                        <a:effectLst>
                          <a:outerShdw blurRad="38100" dist="38100" dir="2700000" algn="tl">
                            <a:srgbClr val="000000">
                              <a:alpha val="43137"/>
                            </a:srgbClr>
                          </a:outerShdw>
                        </a:effectLst>
                      </a:endParaRPr>
                    </a:p>
                  </a:txBody>
                  <a:tcPr>
                    <a:solidFill>
                      <a:schemeClr val="accent1">
                        <a:lumMod val="75000"/>
                      </a:schemeClr>
                    </a:solidFill>
                  </a:tcPr>
                </a:tc>
                <a:extLst>
                  <a:ext uri="{0D108BD9-81ED-4DB2-BD59-A6C34878D82A}">
                    <a16:rowId xmlns:a16="http://schemas.microsoft.com/office/drawing/2014/main" val="3304524545"/>
                  </a:ext>
                </a:extLst>
              </a:tr>
            </a:tbl>
          </a:graphicData>
        </a:graphic>
      </p:graphicFrame>
      <p:sp>
        <p:nvSpPr>
          <p:cNvPr id="8" name="Rectangle 7">
            <a:extLst>
              <a:ext uri="{FF2B5EF4-FFF2-40B4-BE49-F238E27FC236}">
                <a16:creationId xmlns:a16="http://schemas.microsoft.com/office/drawing/2014/main" id="{ABA4FB92-D88C-4593-BB63-F2193D4F2223}"/>
              </a:ext>
            </a:extLst>
          </p:cNvPr>
          <p:cNvSpPr/>
          <p:nvPr/>
        </p:nvSpPr>
        <p:spPr>
          <a:xfrm>
            <a:off x="7758260" y="213760"/>
            <a:ext cx="3959258" cy="47134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Ones Column: 2 + 3 + 2 = 7</a:t>
            </a:r>
            <a:endParaRPr lang="en-IN" dirty="0"/>
          </a:p>
        </p:txBody>
      </p:sp>
      <p:sp>
        <p:nvSpPr>
          <p:cNvPr id="9" name="Rectangle 8">
            <a:extLst>
              <a:ext uri="{FF2B5EF4-FFF2-40B4-BE49-F238E27FC236}">
                <a16:creationId xmlns:a16="http://schemas.microsoft.com/office/drawing/2014/main" id="{80D1347C-819B-45D4-9C9F-F5BCA388E713}"/>
              </a:ext>
            </a:extLst>
          </p:cNvPr>
          <p:cNvSpPr/>
          <p:nvPr/>
        </p:nvSpPr>
        <p:spPr>
          <a:xfrm>
            <a:off x="7758260" y="835891"/>
            <a:ext cx="3959258" cy="79494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Tens Column: 5 + 9 + 7 = 21. So, 1 will come at tens place and 2 will get carry over.</a:t>
            </a:r>
            <a:endParaRPr lang="en-IN" dirty="0"/>
          </a:p>
        </p:txBody>
      </p:sp>
      <p:sp>
        <p:nvSpPr>
          <p:cNvPr id="10" name="Rectangle 9">
            <a:extLst>
              <a:ext uri="{FF2B5EF4-FFF2-40B4-BE49-F238E27FC236}">
                <a16:creationId xmlns:a16="http://schemas.microsoft.com/office/drawing/2014/main" id="{2D249D71-F82E-4D31-BA39-3D652CB0FB3C}"/>
              </a:ext>
            </a:extLst>
          </p:cNvPr>
          <p:cNvSpPr/>
          <p:nvPr/>
        </p:nvSpPr>
        <p:spPr>
          <a:xfrm>
            <a:off x="7758260" y="1765947"/>
            <a:ext cx="3959258" cy="8358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Hundreds Column: 2 + 7 + 8 + 6 = 23. So, 3 will come at hundreds place and 2 will get carry over.</a:t>
            </a:r>
            <a:endParaRPr lang="en-IN" dirty="0"/>
          </a:p>
        </p:txBody>
      </p:sp>
      <p:sp>
        <p:nvSpPr>
          <p:cNvPr id="11" name="Rectangle 10">
            <a:extLst>
              <a:ext uri="{FF2B5EF4-FFF2-40B4-BE49-F238E27FC236}">
                <a16:creationId xmlns:a16="http://schemas.microsoft.com/office/drawing/2014/main" id="{A6E20CA7-4F77-4D04-8F87-BA4334754CEC}"/>
              </a:ext>
            </a:extLst>
          </p:cNvPr>
          <p:cNvSpPr/>
          <p:nvPr/>
        </p:nvSpPr>
        <p:spPr>
          <a:xfrm>
            <a:off x="7758260" y="2718054"/>
            <a:ext cx="3959258" cy="8358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Thousands column: 2 + 8 + 3 + 6 = 19. So, 9 will come at thousands place and 1 will get carry over.</a:t>
            </a:r>
            <a:endParaRPr lang="en-IN" dirty="0"/>
          </a:p>
        </p:txBody>
      </p:sp>
      <p:sp>
        <p:nvSpPr>
          <p:cNvPr id="12" name="Rectangle 11">
            <a:extLst>
              <a:ext uri="{FF2B5EF4-FFF2-40B4-BE49-F238E27FC236}">
                <a16:creationId xmlns:a16="http://schemas.microsoft.com/office/drawing/2014/main" id="{5C6B26A1-6FDA-4B4F-9EA4-03BF14B06EE1}"/>
              </a:ext>
            </a:extLst>
          </p:cNvPr>
          <p:cNvSpPr/>
          <p:nvPr/>
        </p:nvSpPr>
        <p:spPr>
          <a:xfrm>
            <a:off x="7758260" y="3663875"/>
            <a:ext cx="3959258" cy="8358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Ten Thousands column:1 + 6 + 2 = 9. So, 9 will come at ten thousands place. </a:t>
            </a:r>
            <a:endParaRPr lang="en-IN" dirty="0"/>
          </a:p>
        </p:txBody>
      </p:sp>
      <p:sp>
        <p:nvSpPr>
          <p:cNvPr id="13" name="Rectangle 12">
            <a:extLst>
              <a:ext uri="{FF2B5EF4-FFF2-40B4-BE49-F238E27FC236}">
                <a16:creationId xmlns:a16="http://schemas.microsoft.com/office/drawing/2014/main" id="{32026C55-9DFA-4CD3-8AAD-B9C560F50CD1}"/>
              </a:ext>
            </a:extLst>
          </p:cNvPr>
          <p:cNvSpPr/>
          <p:nvPr/>
        </p:nvSpPr>
        <p:spPr>
          <a:xfrm>
            <a:off x="7154947" y="4604982"/>
            <a:ext cx="4562571" cy="68036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Lakhs column: We have only 3 at lakhs place, so we will bring it down.</a:t>
            </a:r>
            <a:endParaRPr lang="en-IN" dirty="0"/>
          </a:p>
        </p:txBody>
      </p:sp>
      <p:sp>
        <p:nvSpPr>
          <p:cNvPr id="14" name="Rectangle 13">
            <a:extLst>
              <a:ext uri="{FF2B5EF4-FFF2-40B4-BE49-F238E27FC236}">
                <a16:creationId xmlns:a16="http://schemas.microsoft.com/office/drawing/2014/main" id="{D2F240A4-86D2-404A-9ED8-35BA1D895C52}"/>
              </a:ext>
            </a:extLst>
          </p:cNvPr>
          <p:cNvSpPr/>
          <p:nvPr/>
        </p:nvSpPr>
        <p:spPr>
          <a:xfrm>
            <a:off x="7154947" y="5385080"/>
            <a:ext cx="4562571" cy="59388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Ten Lakhs column: We have only 4 at ten lakhs place, so we will bring it down.</a:t>
            </a:r>
            <a:endParaRPr lang="en-IN" dirty="0"/>
          </a:p>
        </p:txBody>
      </p:sp>
      <p:sp>
        <p:nvSpPr>
          <p:cNvPr id="15" name="Rectangle 14">
            <a:extLst>
              <a:ext uri="{FF2B5EF4-FFF2-40B4-BE49-F238E27FC236}">
                <a16:creationId xmlns:a16="http://schemas.microsoft.com/office/drawing/2014/main" id="{47138EFB-9CC2-4840-88D3-EA082200CB8A}"/>
              </a:ext>
            </a:extLst>
          </p:cNvPr>
          <p:cNvSpPr/>
          <p:nvPr/>
        </p:nvSpPr>
        <p:spPr>
          <a:xfrm>
            <a:off x="7154947" y="6046108"/>
            <a:ext cx="4562571" cy="59388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Crores column: We have only 1 at crores place, so we will bring it down.</a:t>
            </a:r>
            <a:endParaRPr lang="en-IN" dirty="0"/>
          </a:p>
        </p:txBody>
      </p:sp>
      <p:sp>
        <p:nvSpPr>
          <p:cNvPr id="16" name="Rectangle 15">
            <a:extLst>
              <a:ext uri="{FF2B5EF4-FFF2-40B4-BE49-F238E27FC236}">
                <a16:creationId xmlns:a16="http://schemas.microsoft.com/office/drawing/2014/main" id="{4B37910F-BF66-4800-937D-216BC02B6486}"/>
              </a:ext>
            </a:extLst>
          </p:cNvPr>
          <p:cNvSpPr/>
          <p:nvPr/>
        </p:nvSpPr>
        <p:spPr>
          <a:xfrm>
            <a:off x="636833" y="4585028"/>
            <a:ext cx="6084479" cy="640089"/>
          </a:xfrm>
          <a:prstGeom prst="rect">
            <a:avLst/>
          </a:prstGeom>
          <a:scene3d>
            <a:camera prst="perspectiveRelaxedModerately"/>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Hence, the answer is 1,43,99,317.</a:t>
            </a:r>
            <a:endParaRPr lang="en-IN" sz="2400" dirty="0"/>
          </a:p>
        </p:txBody>
      </p:sp>
    </p:spTree>
    <p:custDataLst>
      <p:tags r:id="rId1"/>
    </p:custDataLst>
    <p:extLst>
      <p:ext uri="{BB962C8B-B14F-4D97-AF65-F5344CB8AC3E}">
        <p14:creationId xmlns:p14="http://schemas.microsoft.com/office/powerpoint/2010/main" val="2461861557"/>
      </p:ext>
    </p:extLst>
  </p:cSld>
  <p:clrMapOvr>
    <a:masterClrMapping/>
  </p:clrMapOvr>
  <mc:AlternateContent xmlns:mc="http://schemas.openxmlformats.org/markup-compatibility/2006" xmlns:p14="http://schemas.microsoft.com/office/powerpoint/2010/main">
    <mc:Choice Requires="p14">
      <p:transition spd="slow" p14:dur="2000" advTm="46612"/>
    </mc:Choice>
    <mc:Fallback xmlns="">
      <p:transition spd="slow" advTm="466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0" dur="500"/>
                                        <p:tgtEl>
                                          <p:spTgt spid="6">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500"/>
                                        <p:tgtEl>
                                          <p:spTgt spid="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500"/>
                                        <p:tgtEl>
                                          <p:spTgt spid="14"/>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randombar(horizontal)">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80">
                                          <p:stCondLst>
                                            <p:cond delay="0"/>
                                          </p:stCondLst>
                                        </p:cTn>
                                        <p:tgtEl>
                                          <p:spTgt spid="16"/>
                                        </p:tgtEl>
                                      </p:cBhvr>
                                    </p:animEffect>
                                    <p:anim calcmode="lin" valueType="num">
                                      <p:cBhvr>
                                        <p:cTn id="5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55" dur="26">
                                          <p:stCondLst>
                                            <p:cond delay="650"/>
                                          </p:stCondLst>
                                        </p:cTn>
                                        <p:tgtEl>
                                          <p:spTgt spid="16"/>
                                        </p:tgtEl>
                                      </p:cBhvr>
                                      <p:to x="100000" y="60000"/>
                                    </p:animScale>
                                    <p:animScale>
                                      <p:cBhvr>
                                        <p:cTn id="56" dur="166" decel="50000">
                                          <p:stCondLst>
                                            <p:cond delay="676"/>
                                          </p:stCondLst>
                                        </p:cTn>
                                        <p:tgtEl>
                                          <p:spTgt spid="16"/>
                                        </p:tgtEl>
                                      </p:cBhvr>
                                      <p:to x="100000" y="100000"/>
                                    </p:animScale>
                                    <p:animScale>
                                      <p:cBhvr>
                                        <p:cTn id="57" dur="26">
                                          <p:stCondLst>
                                            <p:cond delay="1312"/>
                                          </p:stCondLst>
                                        </p:cTn>
                                        <p:tgtEl>
                                          <p:spTgt spid="16"/>
                                        </p:tgtEl>
                                      </p:cBhvr>
                                      <p:to x="100000" y="80000"/>
                                    </p:animScale>
                                    <p:animScale>
                                      <p:cBhvr>
                                        <p:cTn id="58" dur="166" decel="50000">
                                          <p:stCondLst>
                                            <p:cond delay="1338"/>
                                          </p:stCondLst>
                                        </p:cTn>
                                        <p:tgtEl>
                                          <p:spTgt spid="16"/>
                                        </p:tgtEl>
                                      </p:cBhvr>
                                      <p:to x="100000" y="100000"/>
                                    </p:animScale>
                                    <p:animScale>
                                      <p:cBhvr>
                                        <p:cTn id="59" dur="26">
                                          <p:stCondLst>
                                            <p:cond delay="1642"/>
                                          </p:stCondLst>
                                        </p:cTn>
                                        <p:tgtEl>
                                          <p:spTgt spid="16"/>
                                        </p:tgtEl>
                                      </p:cBhvr>
                                      <p:to x="100000" y="90000"/>
                                    </p:animScale>
                                    <p:animScale>
                                      <p:cBhvr>
                                        <p:cTn id="60" dur="166" decel="50000">
                                          <p:stCondLst>
                                            <p:cond delay="1668"/>
                                          </p:stCondLst>
                                        </p:cTn>
                                        <p:tgtEl>
                                          <p:spTgt spid="16"/>
                                        </p:tgtEl>
                                      </p:cBhvr>
                                      <p:to x="100000" y="100000"/>
                                    </p:animScale>
                                    <p:animScale>
                                      <p:cBhvr>
                                        <p:cTn id="61" dur="26">
                                          <p:stCondLst>
                                            <p:cond delay="1808"/>
                                          </p:stCondLst>
                                        </p:cTn>
                                        <p:tgtEl>
                                          <p:spTgt spid="16"/>
                                        </p:tgtEl>
                                      </p:cBhvr>
                                      <p:to x="100000" y="95000"/>
                                    </p:animScale>
                                    <p:animScale>
                                      <p:cBhvr>
                                        <p:cTn id="62"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F3905A-575C-44A2-A865-203DF32C5BE1}"/>
              </a:ext>
            </a:extLst>
          </p:cNvPr>
          <p:cNvSpPr>
            <a:spLocks noGrp="1"/>
          </p:cNvSpPr>
          <p:nvPr>
            <p:ph idx="1"/>
          </p:nvPr>
        </p:nvSpPr>
        <p:spPr>
          <a:xfrm>
            <a:off x="668698" y="342678"/>
            <a:ext cx="10353762" cy="3695136"/>
          </a:xfrm>
        </p:spPr>
        <p:txBody>
          <a:bodyPr>
            <a:noAutofit/>
          </a:bodyPr>
          <a:lstStyle/>
          <a:p>
            <a:pPr marL="0" indent="0" algn="just">
              <a:buNone/>
            </a:pPr>
            <a:r>
              <a:rPr lang="en-US" sz="3600" dirty="0">
                <a:solidFill>
                  <a:srgbClr val="FFFF00"/>
                </a:solidFill>
              </a:rPr>
              <a:t>2 </a:t>
            </a:r>
            <a:r>
              <a:rPr lang="en-US" sz="3600" dirty="0">
                <a:solidFill>
                  <a:srgbClr val="FF0000"/>
                </a:solidFill>
              </a:rPr>
              <a:t>-</a:t>
            </a:r>
            <a:r>
              <a:rPr lang="en-US" sz="3600" dirty="0">
                <a:solidFill>
                  <a:srgbClr val="FFFF00"/>
                </a:solidFill>
              </a:rPr>
              <a:t> Find the sum by estimating answers </a:t>
            </a:r>
            <a:r>
              <a:rPr lang="en-US" sz="3600" dirty="0"/>
              <a:t>– </a:t>
            </a:r>
            <a:r>
              <a:rPr lang="en-US" sz="3600" dirty="0">
                <a:solidFill>
                  <a:schemeClr val="accent5">
                    <a:lumMod val="60000"/>
                    <a:lumOff val="40000"/>
                  </a:schemeClr>
                </a:solidFill>
              </a:rPr>
              <a:t>We will round off the augend and addend to nearest thousands. Then, add them to find the estimated sum. </a:t>
            </a:r>
          </a:p>
          <a:p>
            <a:pPr marL="0" indent="0" algn="just">
              <a:buNone/>
            </a:pPr>
            <a:endParaRPr lang="en-US" sz="3600" dirty="0">
              <a:solidFill>
                <a:srgbClr val="00B0F0"/>
              </a:solidFill>
            </a:endParaRPr>
          </a:p>
          <a:p>
            <a:pPr marL="0" indent="0" algn="just">
              <a:buNone/>
            </a:pPr>
            <a:r>
              <a:rPr lang="en-US" sz="3600" dirty="0">
                <a:solidFill>
                  <a:srgbClr val="FFFF00"/>
                </a:solidFill>
              </a:rPr>
              <a:t>Ques: </a:t>
            </a:r>
            <a:r>
              <a:rPr lang="en-US" sz="3600" dirty="0">
                <a:solidFill>
                  <a:schemeClr val="accent5">
                    <a:lumMod val="60000"/>
                    <a:lumOff val="40000"/>
                  </a:schemeClr>
                </a:solidFill>
              </a:rPr>
              <a:t>Find the sum by estimating to nearest thousands:    </a:t>
            </a:r>
            <a:r>
              <a:rPr lang="en-US" sz="3600" dirty="0">
                <a:solidFill>
                  <a:srgbClr val="FFFF00"/>
                </a:solidFill>
              </a:rPr>
              <a:t>a)</a:t>
            </a:r>
            <a:r>
              <a:rPr lang="en-US" sz="3600" dirty="0"/>
              <a:t> </a:t>
            </a:r>
            <a:r>
              <a:rPr lang="en-US" sz="3600" dirty="0">
                <a:solidFill>
                  <a:schemeClr val="accent5">
                    <a:lumMod val="60000"/>
                    <a:lumOff val="40000"/>
                  </a:schemeClr>
                </a:solidFill>
              </a:rPr>
              <a:t>47,983  +  31,299</a:t>
            </a:r>
          </a:p>
          <a:p>
            <a:pPr marL="0" indent="0" algn="just">
              <a:buNone/>
            </a:pPr>
            <a:r>
              <a:rPr lang="en-US" sz="3600" dirty="0">
                <a:solidFill>
                  <a:schemeClr val="accent5">
                    <a:lumMod val="60000"/>
                    <a:lumOff val="40000"/>
                  </a:schemeClr>
                </a:solidFill>
              </a:rPr>
              <a:t>                        </a:t>
            </a:r>
            <a:r>
              <a:rPr lang="en-US" sz="3600" dirty="0">
                <a:solidFill>
                  <a:srgbClr val="FFFF00"/>
                </a:solidFill>
              </a:rPr>
              <a:t>b)</a:t>
            </a:r>
            <a:r>
              <a:rPr lang="en-US" sz="3600" dirty="0"/>
              <a:t>   </a:t>
            </a:r>
            <a:r>
              <a:rPr lang="en-US" sz="3600" dirty="0">
                <a:solidFill>
                  <a:schemeClr val="accent5">
                    <a:lumMod val="60000"/>
                    <a:lumOff val="40000"/>
                  </a:schemeClr>
                </a:solidFill>
              </a:rPr>
              <a:t>9,244  +  18,723</a:t>
            </a:r>
            <a:endParaRPr lang="en-IN" sz="3600" dirty="0">
              <a:solidFill>
                <a:schemeClr val="accent5">
                  <a:lumMod val="60000"/>
                  <a:lumOff val="40000"/>
                </a:schemeClr>
              </a:solidFill>
            </a:endParaRPr>
          </a:p>
        </p:txBody>
      </p:sp>
    </p:spTree>
    <p:custDataLst>
      <p:tags r:id="rId1"/>
    </p:custDataLst>
    <p:extLst>
      <p:ext uri="{BB962C8B-B14F-4D97-AF65-F5344CB8AC3E}">
        <p14:creationId xmlns:p14="http://schemas.microsoft.com/office/powerpoint/2010/main" val="2711688850"/>
      </p:ext>
    </p:extLst>
  </p:cSld>
  <p:clrMapOvr>
    <a:masterClrMapping/>
  </p:clrMapOvr>
  <mc:AlternateContent xmlns:mc="http://schemas.openxmlformats.org/markup-compatibility/2006" xmlns:p14="http://schemas.microsoft.com/office/powerpoint/2010/main">
    <mc:Choice Requires="p14">
      <p:transition spd="slow" p14:dur="2000" advTm="37293"/>
    </mc:Choice>
    <mc:Fallback xmlns="">
      <p:transition spd="slow" advTm="372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BB9F0-17E9-448A-9554-678D8512EAEA}"/>
              </a:ext>
            </a:extLst>
          </p:cNvPr>
          <p:cNvSpPr>
            <a:spLocks noGrp="1"/>
          </p:cNvSpPr>
          <p:nvPr>
            <p:ph idx="1"/>
          </p:nvPr>
        </p:nvSpPr>
        <p:spPr>
          <a:xfrm>
            <a:off x="843705" y="474653"/>
            <a:ext cx="10353762" cy="5511368"/>
          </a:xfrm>
        </p:spPr>
        <p:txBody>
          <a:bodyPr/>
          <a:lstStyle/>
          <a:p>
            <a:pPr marL="0" indent="0">
              <a:buNone/>
            </a:pPr>
            <a:r>
              <a:rPr lang="en-US" dirty="0">
                <a:solidFill>
                  <a:srgbClr val="FF0000"/>
                </a:solidFill>
              </a:rPr>
              <a:t>a) </a:t>
            </a:r>
            <a:r>
              <a:rPr lang="en-US" dirty="0">
                <a:solidFill>
                  <a:srgbClr val="FFFF00"/>
                </a:solidFill>
              </a:rPr>
              <a:t>47,983  +  31,299</a:t>
            </a:r>
          </a:p>
          <a:p>
            <a:pPr marL="0" indent="0">
              <a:buNone/>
            </a:pPr>
            <a:r>
              <a:rPr lang="en-IN" dirty="0"/>
              <a:t>    </a:t>
            </a:r>
          </a:p>
          <a:p>
            <a:pPr marL="0" indent="0">
              <a:buNone/>
            </a:pPr>
            <a:endParaRPr lang="en-IN" dirty="0"/>
          </a:p>
          <a:p>
            <a:pPr marL="0" indent="0">
              <a:buNone/>
            </a:pPr>
            <a:endParaRPr lang="en-IN" dirty="0"/>
          </a:p>
          <a:p>
            <a:pPr marL="0" indent="0">
              <a:buNone/>
            </a:pPr>
            <a:r>
              <a:rPr lang="en-IN" dirty="0"/>
              <a:t>    </a:t>
            </a:r>
          </a:p>
          <a:p>
            <a:pPr marL="0" indent="0">
              <a:buNone/>
            </a:pPr>
            <a:endParaRPr lang="en-IN" dirty="0"/>
          </a:p>
          <a:p>
            <a:pPr marL="0" indent="0">
              <a:buNone/>
            </a:pPr>
            <a:r>
              <a:rPr lang="en-IN" dirty="0"/>
              <a:t>    </a:t>
            </a:r>
          </a:p>
        </p:txBody>
      </p:sp>
      <p:graphicFrame>
        <p:nvGraphicFramePr>
          <p:cNvPr id="11" name="Table 11">
            <a:extLst>
              <a:ext uri="{FF2B5EF4-FFF2-40B4-BE49-F238E27FC236}">
                <a16:creationId xmlns:a16="http://schemas.microsoft.com/office/drawing/2014/main" id="{C4DDE2D2-20B8-4562-97CB-8EB1AE4940FC}"/>
              </a:ext>
            </a:extLst>
          </p:cNvPr>
          <p:cNvGraphicFramePr>
            <a:graphicFrameLocks noGrp="1"/>
          </p:cNvGraphicFramePr>
          <p:nvPr>
            <p:extLst>
              <p:ext uri="{D42A27DB-BD31-4B8C-83A1-F6EECF244321}">
                <p14:modId xmlns:p14="http://schemas.microsoft.com/office/powerpoint/2010/main" val="1053264464"/>
              </p:ext>
            </p:extLst>
          </p:nvPr>
        </p:nvGraphicFramePr>
        <p:xfrm>
          <a:off x="1184110" y="3271782"/>
          <a:ext cx="5525754" cy="1863850"/>
        </p:xfrm>
        <a:graphic>
          <a:graphicData uri="http://schemas.openxmlformats.org/drawingml/2006/table">
            <a:tbl>
              <a:tblPr firstRow="1" bandRow="1">
                <a:tableStyleId>{69CF1AB2-1976-4502-BF36-3FF5EA218861}</a:tableStyleId>
              </a:tblPr>
              <a:tblGrid>
                <a:gridCol w="920959">
                  <a:extLst>
                    <a:ext uri="{9D8B030D-6E8A-4147-A177-3AD203B41FA5}">
                      <a16:colId xmlns:a16="http://schemas.microsoft.com/office/drawing/2014/main" val="1939215861"/>
                    </a:ext>
                  </a:extLst>
                </a:gridCol>
                <a:gridCol w="920959">
                  <a:extLst>
                    <a:ext uri="{9D8B030D-6E8A-4147-A177-3AD203B41FA5}">
                      <a16:colId xmlns:a16="http://schemas.microsoft.com/office/drawing/2014/main" val="3235908704"/>
                    </a:ext>
                  </a:extLst>
                </a:gridCol>
                <a:gridCol w="920959">
                  <a:extLst>
                    <a:ext uri="{9D8B030D-6E8A-4147-A177-3AD203B41FA5}">
                      <a16:colId xmlns:a16="http://schemas.microsoft.com/office/drawing/2014/main" val="347247688"/>
                    </a:ext>
                  </a:extLst>
                </a:gridCol>
                <a:gridCol w="920959">
                  <a:extLst>
                    <a:ext uri="{9D8B030D-6E8A-4147-A177-3AD203B41FA5}">
                      <a16:colId xmlns:a16="http://schemas.microsoft.com/office/drawing/2014/main" val="4200782581"/>
                    </a:ext>
                  </a:extLst>
                </a:gridCol>
                <a:gridCol w="920959">
                  <a:extLst>
                    <a:ext uri="{9D8B030D-6E8A-4147-A177-3AD203B41FA5}">
                      <a16:colId xmlns:a16="http://schemas.microsoft.com/office/drawing/2014/main" val="1726921660"/>
                    </a:ext>
                  </a:extLst>
                </a:gridCol>
                <a:gridCol w="920959">
                  <a:extLst>
                    <a:ext uri="{9D8B030D-6E8A-4147-A177-3AD203B41FA5}">
                      <a16:colId xmlns:a16="http://schemas.microsoft.com/office/drawing/2014/main" val="4100683036"/>
                    </a:ext>
                  </a:extLst>
                </a:gridCol>
              </a:tblGrid>
              <a:tr h="372770">
                <a:tc>
                  <a:txBody>
                    <a:bodyPr/>
                    <a:lstStyle/>
                    <a:p>
                      <a:pPr algn="ct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T Th</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Th</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H</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T</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O</a:t>
                      </a:r>
                      <a:endParaRPr lang="en-IN" dirty="0">
                        <a:solidFill>
                          <a:schemeClr val="tx1"/>
                        </a:solidFill>
                      </a:endParaRPr>
                    </a:p>
                  </a:txBody>
                  <a:tcPr>
                    <a:solidFill>
                      <a:schemeClr val="accent1">
                        <a:lumMod val="50000"/>
                      </a:schemeClr>
                    </a:solidFill>
                  </a:tcPr>
                </a:tc>
                <a:extLst>
                  <a:ext uri="{0D108BD9-81ED-4DB2-BD59-A6C34878D82A}">
                    <a16:rowId xmlns:a16="http://schemas.microsoft.com/office/drawing/2014/main" val="2263781739"/>
                  </a:ext>
                </a:extLst>
              </a:tr>
              <a:tr h="372770">
                <a:tc>
                  <a:txBody>
                    <a:bodyPr/>
                    <a:lstStyle/>
                    <a:p>
                      <a:pPr algn="ctr"/>
                      <a:endParaRPr lang="en-IN" dirty="0">
                        <a:solidFill>
                          <a:schemeClr val="tx1"/>
                        </a:solidFill>
                      </a:endParaRPr>
                    </a:p>
                  </a:txBody>
                  <a:tcPr>
                    <a:solidFill>
                      <a:schemeClr val="accent1">
                        <a:lumMod val="50000"/>
                      </a:schemeClr>
                    </a:solidFill>
                  </a:tcPr>
                </a:tc>
                <a:tc>
                  <a:txBody>
                    <a:bodyPr/>
                    <a:lstStyle/>
                    <a:p>
                      <a:pPr algn="ctr"/>
                      <a:endParaRPr lang="en-IN" dirty="0">
                        <a:solidFill>
                          <a:schemeClr val="tx1"/>
                        </a:solidFill>
                      </a:endParaRPr>
                    </a:p>
                  </a:txBody>
                  <a:tcPr>
                    <a:solidFill>
                      <a:schemeClr val="accent1">
                        <a:lumMod val="50000"/>
                      </a:schemeClr>
                    </a:solidFill>
                  </a:tcPr>
                </a:tc>
                <a:tc>
                  <a:txBody>
                    <a:bodyPr/>
                    <a:lstStyle/>
                    <a:p>
                      <a:pPr algn="ctr"/>
                      <a:endParaRPr lang="en-IN" dirty="0">
                        <a:solidFill>
                          <a:schemeClr val="tx1"/>
                        </a:solidFill>
                      </a:endParaRPr>
                    </a:p>
                  </a:txBody>
                  <a:tcPr>
                    <a:solidFill>
                      <a:schemeClr val="accent1">
                        <a:lumMod val="50000"/>
                      </a:schemeClr>
                    </a:solidFill>
                  </a:tcPr>
                </a:tc>
                <a:tc>
                  <a:txBody>
                    <a:bodyPr/>
                    <a:lstStyle/>
                    <a:p>
                      <a:pPr algn="ctr"/>
                      <a:endParaRPr lang="en-IN" dirty="0">
                        <a:solidFill>
                          <a:schemeClr val="tx1"/>
                        </a:solidFill>
                      </a:endParaRPr>
                    </a:p>
                  </a:txBody>
                  <a:tcPr>
                    <a:solidFill>
                      <a:schemeClr val="accent1">
                        <a:lumMod val="50000"/>
                      </a:schemeClr>
                    </a:solidFill>
                  </a:tcPr>
                </a:tc>
                <a:tc>
                  <a:txBody>
                    <a:bodyPr/>
                    <a:lstStyle/>
                    <a:p>
                      <a:pPr algn="ctr"/>
                      <a:endParaRPr lang="en-IN" dirty="0">
                        <a:solidFill>
                          <a:schemeClr val="tx1"/>
                        </a:solidFill>
                      </a:endParaRPr>
                    </a:p>
                  </a:txBody>
                  <a:tcPr>
                    <a:solidFill>
                      <a:schemeClr val="accent1">
                        <a:lumMod val="50000"/>
                      </a:schemeClr>
                    </a:solidFill>
                  </a:tcPr>
                </a:tc>
                <a:tc>
                  <a:txBody>
                    <a:bodyPr/>
                    <a:lstStyle/>
                    <a:p>
                      <a:pPr algn="ctr"/>
                      <a:endParaRPr lang="en-IN" dirty="0">
                        <a:solidFill>
                          <a:schemeClr val="tx1"/>
                        </a:solidFill>
                      </a:endParaRPr>
                    </a:p>
                  </a:txBody>
                  <a:tcPr>
                    <a:solidFill>
                      <a:schemeClr val="accent1">
                        <a:lumMod val="50000"/>
                      </a:schemeClr>
                    </a:solidFill>
                  </a:tcPr>
                </a:tc>
                <a:extLst>
                  <a:ext uri="{0D108BD9-81ED-4DB2-BD59-A6C34878D82A}">
                    <a16:rowId xmlns:a16="http://schemas.microsoft.com/office/drawing/2014/main" val="2239717584"/>
                  </a:ext>
                </a:extLst>
              </a:tr>
              <a:tr h="372770">
                <a:tc>
                  <a:txBody>
                    <a:bodyPr/>
                    <a:lstStyle/>
                    <a:p>
                      <a:pPr algn="ct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4</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8</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50000"/>
                      </a:schemeClr>
                    </a:solidFill>
                  </a:tcPr>
                </a:tc>
                <a:extLst>
                  <a:ext uri="{0D108BD9-81ED-4DB2-BD59-A6C34878D82A}">
                    <a16:rowId xmlns:a16="http://schemas.microsoft.com/office/drawing/2014/main" val="695427708"/>
                  </a:ext>
                </a:extLst>
              </a:tr>
              <a:tr h="372770">
                <a:tc>
                  <a:txBody>
                    <a:bodyPr/>
                    <a:lstStyle/>
                    <a:p>
                      <a:pPr algn="ctr"/>
                      <a:r>
                        <a:rPr lang="en-US" dirty="0">
                          <a:solidFill>
                            <a:schemeClr val="tx1"/>
                          </a:solidFill>
                        </a:rPr>
                        <a:t>+</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3</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1</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50000"/>
                      </a:schemeClr>
                    </a:solidFill>
                  </a:tcPr>
                </a:tc>
                <a:extLst>
                  <a:ext uri="{0D108BD9-81ED-4DB2-BD59-A6C34878D82A}">
                    <a16:rowId xmlns:a16="http://schemas.microsoft.com/office/drawing/2014/main" val="2608024994"/>
                  </a:ext>
                </a:extLst>
              </a:tr>
              <a:tr h="372770">
                <a:tc>
                  <a:txBody>
                    <a:bodyPr/>
                    <a:lstStyle/>
                    <a:p>
                      <a:pPr algn="ct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7</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9</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50000"/>
                      </a:schemeClr>
                    </a:solidFill>
                  </a:tcPr>
                </a:tc>
                <a:tc>
                  <a:txBody>
                    <a:bodyPr/>
                    <a:lstStyle/>
                    <a:p>
                      <a:pPr algn="ctr"/>
                      <a:r>
                        <a:rPr lang="en-US" dirty="0">
                          <a:solidFill>
                            <a:schemeClr val="tx1"/>
                          </a:solidFill>
                        </a:rPr>
                        <a:t>0</a:t>
                      </a:r>
                      <a:endParaRPr lang="en-IN" dirty="0">
                        <a:solidFill>
                          <a:schemeClr val="tx1"/>
                        </a:solidFill>
                      </a:endParaRPr>
                    </a:p>
                  </a:txBody>
                  <a:tcPr>
                    <a:solidFill>
                      <a:schemeClr val="accent1">
                        <a:lumMod val="50000"/>
                      </a:schemeClr>
                    </a:solidFill>
                  </a:tcPr>
                </a:tc>
                <a:extLst>
                  <a:ext uri="{0D108BD9-81ED-4DB2-BD59-A6C34878D82A}">
                    <a16:rowId xmlns:a16="http://schemas.microsoft.com/office/drawing/2014/main" val="1383604278"/>
                  </a:ext>
                </a:extLst>
              </a:tr>
            </a:tbl>
          </a:graphicData>
        </a:graphic>
      </p:graphicFrame>
      <p:sp>
        <p:nvSpPr>
          <p:cNvPr id="9" name="Rectangle 8">
            <a:extLst>
              <a:ext uri="{FF2B5EF4-FFF2-40B4-BE49-F238E27FC236}">
                <a16:creationId xmlns:a16="http://schemas.microsoft.com/office/drawing/2014/main" id="{9AFB4177-D221-42A7-AC74-EA6C5993804E}"/>
              </a:ext>
            </a:extLst>
          </p:cNvPr>
          <p:cNvSpPr/>
          <p:nvPr/>
        </p:nvSpPr>
        <p:spPr>
          <a:xfrm>
            <a:off x="1155307" y="5343548"/>
            <a:ext cx="5525754" cy="711778"/>
          </a:xfrm>
          <a:prstGeom prst="rect">
            <a:avLst/>
          </a:prstGeom>
          <a:scene3d>
            <a:camera prst="obliqueBottomLef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Hence, the estimated sum is 79,000</a:t>
            </a:r>
            <a:endParaRPr lang="en-IN" dirty="0"/>
          </a:p>
        </p:txBody>
      </p:sp>
      <p:sp>
        <p:nvSpPr>
          <p:cNvPr id="2" name="Rectangle: Rounded Corners 1">
            <a:extLst>
              <a:ext uri="{FF2B5EF4-FFF2-40B4-BE49-F238E27FC236}">
                <a16:creationId xmlns:a16="http://schemas.microsoft.com/office/drawing/2014/main" id="{995EF4E8-3C3C-4321-9F7C-E4DC06D2D410}"/>
              </a:ext>
            </a:extLst>
          </p:cNvPr>
          <p:cNvSpPr/>
          <p:nvPr/>
        </p:nvSpPr>
        <p:spPr>
          <a:xfrm>
            <a:off x="1155307" y="1004196"/>
            <a:ext cx="4402317" cy="1098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1:</a:t>
            </a:r>
          </a:p>
          <a:p>
            <a:pPr algn="ctr"/>
            <a:r>
              <a:rPr lang="en-US" dirty="0"/>
              <a:t>Round off 47,983 to nearest thousands</a:t>
            </a:r>
          </a:p>
          <a:p>
            <a:pPr algn="ctr"/>
            <a:r>
              <a:rPr lang="en-IN" dirty="0"/>
              <a:t>47,983           48,000 </a:t>
            </a:r>
          </a:p>
          <a:p>
            <a:pPr algn="ctr"/>
            <a:endParaRPr lang="en-IN" dirty="0"/>
          </a:p>
        </p:txBody>
      </p:sp>
      <p:cxnSp>
        <p:nvCxnSpPr>
          <p:cNvPr id="6" name="Straight Arrow Connector 5">
            <a:extLst>
              <a:ext uri="{FF2B5EF4-FFF2-40B4-BE49-F238E27FC236}">
                <a16:creationId xmlns:a16="http://schemas.microsoft.com/office/drawing/2014/main" id="{B374B6DA-B0BB-48E4-9D48-990EBD548A3E}"/>
              </a:ext>
            </a:extLst>
          </p:cNvPr>
          <p:cNvCxnSpPr/>
          <p:nvPr/>
        </p:nvCxnSpPr>
        <p:spPr>
          <a:xfrm>
            <a:off x="3120795" y="1717249"/>
            <a:ext cx="4713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Rounded Corners 9">
            <a:extLst>
              <a:ext uri="{FF2B5EF4-FFF2-40B4-BE49-F238E27FC236}">
                <a16:creationId xmlns:a16="http://schemas.microsoft.com/office/drawing/2014/main" id="{77B04D33-5F8F-4232-B481-813F10E31D72}"/>
              </a:ext>
            </a:extLst>
          </p:cNvPr>
          <p:cNvSpPr/>
          <p:nvPr/>
        </p:nvSpPr>
        <p:spPr>
          <a:xfrm>
            <a:off x="5785439" y="1004195"/>
            <a:ext cx="4402317" cy="1098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a:t>
            </a:r>
          </a:p>
          <a:p>
            <a:pPr algn="ctr"/>
            <a:r>
              <a:rPr lang="en-US" dirty="0"/>
              <a:t>Round off 31,299 to nearest thousands</a:t>
            </a:r>
          </a:p>
          <a:p>
            <a:pPr algn="ctr"/>
            <a:r>
              <a:rPr lang="en-IN" dirty="0"/>
              <a:t>31,299           31,000 </a:t>
            </a:r>
          </a:p>
          <a:p>
            <a:pPr algn="ctr"/>
            <a:endParaRPr lang="en-IN" dirty="0"/>
          </a:p>
        </p:txBody>
      </p:sp>
      <p:cxnSp>
        <p:nvCxnSpPr>
          <p:cNvPr id="12" name="Straight Arrow Connector 11">
            <a:extLst>
              <a:ext uri="{FF2B5EF4-FFF2-40B4-BE49-F238E27FC236}">
                <a16:creationId xmlns:a16="http://schemas.microsoft.com/office/drawing/2014/main" id="{3847882C-4BBA-4FEC-B2DB-56E07AA1A954}"/>
              </a:ext>
            </a:extLst>
          </p:cNvPr>
          <p:cNvCxnSpPr/>
          <p:nvPr/>
        </p:nvCxnSpPr>
        <p:spPr>
          <a:xfrm>
            <a:off x="7750927" y="1701537"/>
            <a:ext cx="4713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Rounded Corners 12">
            <a:extLst>
              <a:ext uri="{FF2B5EF4-FFF2-40B4-BE49-F238E27FC236}">
                <a16:creationId xmlns:a16="http://schemas.microsoft.com/office/drawing/2014/main" id="{A4FABCAB-8429-498F-8433-1FA970856547}"/>
              </a:ext>
            </a:extLst>
          </p:cNvPr>
          <p:cNvSpPr/>
          <p:nvPr/>
        </p:nvSpPr>
        <p:spPr>
          <a:xfrm>
            <a:off x="1155307" y="2265491"/>
            <a:ext cx="4402317" cy="7793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3:</a:t>
            </a:r>
          </a:p>
          <a:p>
            <a:r>
              <a:rPr lang="en-IN" dirty="0"/>
              <a:t>Find, the required sum </a:t>
            </a:r>
          </a:p>
          <a:p>
            <a:pPr algn="ctr"/>
            <a:endParaRPr lang="en-IN" dirty="0"/>
          </a:p>
        </p:txBody>
      </p:sp>
    </p:spTree>
    <p:custDataLst>
      <p:tags r:id="rId1"/>
    </p:custDataLst>
    <p:extLst>
      <p:ext uri="{BB962C8B-B14F-4D97-AF65-F5344CB8AC3E}">
        <p14:creationId xmlns:p14="http://schemas.microsoft.com/office/powerpoint/2010/main" val="2480046287"/>
      </p:ext>
    </p:extLst>
  </p:cSld>
  <p:clrMapOvr>
    <a:masterClrMapping/>
  </p:clrMapOvr>
  <mc:AlternateContent xmlns:mc="http://schemas.openxmlformats.org/markup-compatibility/2006" xmlns:p14="http://schemas.microsoft.com/office/powerpoint/2010/main">
    <mc:Choice Requires="p14">
      <p:transition spd="slow" p14:dur="2000" advTm="39365"/>
    </mc:Choice>
    <mc:Fallback xmlns="">
      <p:transition spd="slow" advTm="393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80">
                                          <p:stCondLst>
                                            <p:cond delay="0"/>
                                          </p:stCondLst>
                                        </p:cTn>
                                        <p:tgtEl>
                                          <p:spTgt spid="9"/>
                                        </p:tgtEl>
                                      </p:cBhvr>
                                    </p:animEffect>
                                    <p:anim calcmode="lin" valueType="num">
                                      <p:cBhvr>
                                        <p:cTn id="3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8" dur="26">
                                          <p:stCondLst>
                                            <p:cond delay="650"/>
                                          </p:stCondLst>
                                        </p:cTn>
                                        <p:tgtEl>
                                          <p:spTgt spid="9"/>
                                        </p:tgtEl>
                                      </p:cBhvr>
                                      <p:to x="100000" y="60000"/>
                                    </p:animScale>
                                    <p:animScale>
                                      <p:cBhvr>
                                        <p:cTn id="39" dur="166" decel="50000">
                                          <p:stCondLst>
                                            <p:cond delay="676"/>
                                          </p:stCondLst>
                                        </p:cTn>
                                        <p:tgtEl>
                                          <p:spTgt spid="9"/>
                                        </p:tgtEl>
                                      </p:cBhvr>
                                      <p:to x="100000" y="100000"/>
                                    </p:animScale>
                                    <p:animScale>
                                      <p:cBhvr>
                                        <p:cTn id="40" dur="26">
                                          <p:stCondLst>
                                            <p:cond delay="1312"/>
                                          </p:stCondLst>
                                        </p:cTn>
                                        <p:tgtEl>
                                          <p:spTgt spid="9"/>
                                        </p:tgtEl>
                                      </p:cBhvr>
                                      <p:to x="100000" y="80000"/>
                                    </p:animScale>
                                    <p:animScale>
                                      <p:cBhvr>
                                        <p:cTn id="41" dur="166" decel="50000">
                                          <p:stCondLst>
                                            <p:cond delay="1338"/>
                                          </p:stCondLst>
                                        </p:cTn>
                                        <p:tgtEl>
                                          <p:spTgt spid="9"/>
                                        </p:tgtEl>
                                      </p:cBhvr>
                                      <p:to x="100000" y="100000"/>
                                    </p:animScale>
                                    <p:animScale>
                                      <p:cBhvr>
                                        <p:cTn id="42" dur="26">
                                          <p:stCondLst>
                                            <p:cond delay="1642"/>
                                          </p:stCondLst>
                                        </p:cTn>
                                        <p:tgtEl>
                                          <p:spTgt spid="9"/>
                                        </p:tgtEl>
                                      </p:cBhvr>
                                      <p:to x="100000" y="90000"/>
                                    </p:animScale>
                                    <p:animScale>
                                      <p:cBhvr>
                                        <p:cTn id="43" dur="166" decel="50000">
                                          <p:stCondLst>
                                            <p:cond delay="1668"/>
                                          </p:stCondLst>
                                        </p:cTn>
                                        <p:tgtEl>
                                          <p:spTgt spid="9"/>
                                        </p:tgtEl>
                                      </p:cBhvr>
                                      <p:to x="100000" y="100000"/>
                                    </p:animScale>
                                    <p:animScale>
                                      <p:cBhvr>
                                        <p:cTn id="44" dur="26">
                                          <p:stCondLst>
                                            <p:cond delay="1808"/>
                                          </p:stCondLst>
                                        </p:cTn>
                                        <p:tgtEl>
                                          <p:spTgt spid="9"/>
                                        </p:tgtEl>
                                      </p:cBhvr>
                                      <p:to x="100000" y="95000"/>
                                    </p:animScale>
                                    <p:animScale>
                                      <p:cBhvr>
                                        <p:cTn id="45"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0" grpId="0" animBg="1"/>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3|1.8"/>
</p:tagLst>
</file>

<file path=ppt/tags/tag10.xml><?xml version="1.0" encoding="utf-8"?>
<p:tagLst xmlns:a="http://schemas.openxmlformats.org/drawingml/2006/main" xmlns:r="http://schemas.openxmlformats.org/officeDocument/2006/relationships" xmlns:p="http://schemas.openxmlformats.org/presentationml/2006/main">
  <p:tag name="TIMING" val="|1|8.2|8.7|7.4|4.1|4.5"/>
</p:tagLst>
</file>

<file path=ppt/tags/tag11.xml><?xml version="1.0" encoding="utf-8"?>
<p:tagLst xmlns:a="http://schemas.openxmlformats.org/drawingml/2006/main" xmlns:r="http://schemas.openxmlformats.org/officeDocument/2006/relationships" xmlns:p="http://schemas.openxmlformats.org/presentationml/2006/main">
  <p:tag name="TIMING" val="|2"/>
</p:tagLst>
</file>

<file path=ppt/tags/tag12.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4.4|0.9|1.1|1.4"/>
</p:tagLst>
</file>

<file path=ppt/tags/tag3.xml><?xml version="1.0" encoding="utf-8"?>
<p:tagLst xmlns:a="http://schemas.openxmlformats.org/drawingml/2006/main" xmlns:r="http://schemas.openxmlformats.org/officeDocument/2006/relationships" xmlns:p="http://schemas.openxmlformats.org/presentationml/2006/main">
  <p:tag name="TIMING" val="|0.8|13|5.8"/>
</p:tagLst>
</file>

<file path=ppt/tags/tag4.xml><?xml version="1.0" encoding="utf-8"?>
<p:tagLst xmlns:a="http://schemas.openxmlformats.org/drawingml/2006/main" xmlns:r="http://schemas.openxmlformats.org/officeDocument/2006/relationships" xmlns:p="http://schemas.openxmlformats.org/presentationml/2006/main">
  <p:tag name="TIMING" val="|1.3|3.4|1.6"/>
</p:tagLst>
</file>

<file path=ppt/tags/tag5.xml><?xml version="1.0" encoding="utf-8"?>
<p:tagLst xmlns:a="http://schemas.openxmlformats.org/drawingml/2006/main" xmlns:r="http://schemas.openxmlformats.org/officeDocument/2006/relationships" xmlns:p="http://schemas.openxmlformats.org/presentationml/2006/main">
  <p:tag name="TIMING" val="|12.7"/>
</p:tagLst>
</file>

<file path=ppt/tags/tag6.xml><?xml version="1.0" encoding="utf-8"?>
<p:tagLst xmlns:a="http://schemas.openxmlformats.org/drawingml/2006/main" xmlns:r="http://schemas.openxmlformats.org/officeDocument/2006/relationships" xmlns:p="http://schemas.openxmlformats.org/presentationml/2006/main">
  <p:tag name="TIMING" val="|0.6|7.1|10.7|5.8"/>
</p:tagLst>
</file>

<file path=ppt/tags/tag7.xml><?xml version="1.0" encoding="utf-8"?>
<p:tagLst xmlns:a="http://schemas.openxmlformats.org/drawingml/2006/main" xmlns:r="http://schemas.openxmlformats.org/officeDocument/2006/relationships" xmlns:p="http://schemas.openxmlformats.org/presentationml/2006/main">
  <p:tag name="TIMING" val="|0.7|8.8|2.2|25.5"/>
</p:tagLst>
</file>

<file path=ppt/tags/tag8.xml><?xml version="1.0" encoding="utf-8"?>
<p:tagLst xmlns:a="http://schemas.openxmlformats.org/drawingml/2006/main" xmlns:r="http://schemas.openxmlformats.org/officeDocument/2006/relationships" xmlns:p="http://schemas.openxmlformats.org/presentationml/2006/main">
  <p:tag name="TIMING" val="|0.6|15"/>
</p:tagLst>
</file>

<file path=ppt/tags/tag9.xml><?xml version="1.0" encoding="utf-8"?>
<p:tagLst xmlns:a="http://schemas.openxmlformats.org/drawingml/2006/main" xmlns:r="http://schemas.openxmlformats.org/officeDocument/2006/relationships" xmlns:p="http://schemas.openxmlformats.org/presentationml/2006/main">
  <p:tag name="TIMING" val="|1.5|8.2|9.7|9.4|2.6|4.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TM04033937[[fn=Vapor Trail]]</Template>
  <TotalTime>368</TotalTime>
  <Words>769</Words>
  <Application>Microsoft Office PowerPoint</Application>
  <PresentationFormat>Widescreen</PresentationFormat>
  <Paragraphs>190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Chiller</vt:lpstr>
      <vt:lpstr>Goudy Old Style</vt:lpstr>
      <vt:lpstr>Rockwell</vt:lpstr>
      <vt:lpstr>Damask</vt:lpstr>
      <vt:lpstr>CHAPTER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Hope you enjoyed the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Ravleen Kaur</dc:creator>
  <cp:lastModifiedBy>Ravleen Kaur</cp:lastModifiedBy>
  <cp:revision>61</cp:revision>
  <dcterms:created xsi:type="dcterms:W3CDTF">2020-04-09T13:49:02Z</dcterms:created>
  <dcterms:modified xsi:type="dcterms:W3CDTF">2020-04-25T09:36:32Z</dcterms:modified>
</cp:coreProperties>
</file>