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6213"/>
    <a:srgbClr val="001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AC47E-22DD-4DB4-883D-70E2CF54C9A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D52A3-2C4C-4826-8D60-E4471C72E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41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D52A3-2C4C-4826-8D60-E4471C72E65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7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3FDC-4372-966F-C509-FEB34CC1D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8DD16-2E2D-AACC-B0AE-6AA1F8A2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26E4F-D777-077B-1D83-A2AD93CE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76372-CCF9-79CE-06D7-0BCE4334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45610-CA52-57AF-9C62-466C5284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097F-EF52-3D2F-3965-AED621F8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1E330-4ECC-654A-A0DA-F472593DA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0498D-9C18-39CF-C9C8-7428C349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CAC6-512C-E852-7BE5-76D116D4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B237-65C7-8910-4188-1CBEEE09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1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3FCCF-7AA9-9E1F-FBC0-2521DF205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890EB-E959-2F9C-4C3A-0A946E60D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C0B-7E20-9A55-31B4-0FD96510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C4B1-E9C2-001D-00F3-74A2D8E6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411D4-CAF8-72E7-A6EA-3C083FD8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668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8952" y="231643"/>
            <a:ext cx="1139409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272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B7F2-5168-1B48-DFDB-9E4B4BB1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A0C9-A18F-1851-88DC-170A18D7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7CF2-E7E1-9D06-6A0E-B9CA6464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51163-054C-2ED3-229F-11028CA7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C7DD-CD7F-F043-2BAD-9F0AC4AB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97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B47A-C664-8C81-637A-2ADC32C8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C5693-26D3-D842-F54B-90DAAC4E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37B24-BEBA-8DB9-2B8C-745B6FEE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5621-208A-CC22-4192-A1AF9FEB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518D-8B8A-5989-0C2B-92D6AFFB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07CC-C642-F7A3-DA21-9B5E9D6C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A801-E179-BB7B-F449-5F5BE0EB6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B9813-B8B9-69EC-A6E3-FDDFCA1DF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59769-CBA1-CDE3-AFC4-C170E828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471AB-8E32-7E7F-8ABF-64523ED7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39E98-EDE0-A877-1A45-A060D4E9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700E-F07F-3221-86D7-497F5D00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62C4C-E210-8276-E370-E35847E9D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227FD-BE97-4EC0-540F-E9B54FDDB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B454E-02FD-DC82-BD4C-E0DF54D45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6B3B8-A268-0559-C763-099347E64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9E06F-6D3C-D760-DB63-671C750D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6B594-6DBC-658B-1CA5-B6BB5DDA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2E748-62FF-F8EE-A1D5-84726656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89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DD13-A532-2852-5C90-C6CCCEB9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A82E0-B126-C180-6F02-2FDE7247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8DAF2-D9CC-1C88-62B7-5A7A690D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2828B-908B-C3A3-4B17-C5DB065F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8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6DE85-4AF1-D9A2-EBE6-DCB5F80F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C6092-6837-2AB8-4A56-7DA3E726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511EF-EB60-0B92-954A-89385FF0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14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962F-6917-1C40-2726-4BF7793F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7566-B8AD-AF96-8146-468EA6C9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404C5-6DD4-A335-7142-56A803CBF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4516E-03C6-598C-466D-8B1D3ECD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E574F-CAE8-E16F-7596-F94F450C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3DD88-F0BB-5F7F-4C4C-D1CE29D3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1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6518-F297-BBDA-2DE7-2002A822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E7BFE-5279-EC15-68BB-F712A974F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CED5A-20B9-CBC2-969B-5161DAF3E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9089D-EF5E-7672-0E9D-AA8D90A8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BBCBB-3F0B-1C95-A4B8-0FBF901D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D328D-240D-78BD-72B8-907CAB94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86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A5D6E-0FA7-109B-C1C2-BF11C1CB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BF8D9-F0BA-6382-70DF-AFE39022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75927-31E1-3E06-CC64-15895352B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1B34-9819-A631-EB80-45E233685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978C7-DEE4-8B41-1218-CF2D17A43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3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0" y="150470"/>
            <a:ext cx="1381760" cy="683260"/>
          </a:xfrm>
          <a:custGeom>
            <a:avLst/>
            <a:gdLst/>
            <a:ahLst/>
            <a:cxnLst/>
            <a:rect l="l" t="t" r="r" b="b"/>
            <a:pathLst>
              <a:path w="1381759" h="683260">
                <a:moveTo>
                  <a:pt x="1381245" y="682905"/>
                </a:moveTo>
                <a:lnTo>
                  <a:pt x="0" y="682905"/>
                </a:lnTo>
                <a:lnTo>
                  <a:pt x="0" y="0"/>
                </a:lnTo>
                <a:lnTo>
                  <a:pt x="1381245" y="0"/>
                </a:lnTo>
                <a:lnTo>
                  <a:pt x="1381245" y="6829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2766318"/>
            <a:ext cx="10515600" cy="1325363"/>
          </a:xfrm>
          <a:prstGeom prst="rect">
            <a:avLst/>
          </a:prstGeom>
        </p:spPr>
        <p:txBody>
          <a:bodyPr vert="horz" wrap="square" lIns="0" tIns="215265" rIns="0" bIns="0" rtlCol="0" anchor="t">
            <a:spAutoFit/>
          </a:bodyPr>
          <a:lstStyle/>
          <a:p>
            <a:pPr marL="231775" marR="226695" algn="ctr">
              <a:lnSpc>
                <a:spcPct val="100000"/>
              </a:lnSpc>
              <a:spcBef>
                <a:spcPts val="1695"/>
              </a:spcBef>
              <a:spcAft>
                <a:spcPts val="3000"/>
              </a:spcAft>
            </a:pPr>
            <a:r>
              <a:rPr b="1" spc="-5" dirty="0">
                <a:solidFill>
                  <a:srgbClr val="D76213"/>
                </a:solidFill>
                <a:latin typeface="Raleway ExtraBold" panose="020B0903030101060003" pitchFamily="34" charset="0"/>
              </a:rPr>
              <a:t>Major</a:t>
            </a:r>
            <a:r>
              <a:rPr b="1" spc="-45" dirty="0">
                <a:solidFill>
                  <a:srgbClr val="D76213"/>
                </a:solidFill>
                <a:latin typeface="Raleway ExtraBold" panose="020B0903030101060003" pitchFamily="34" charset="0"/>
              </a:rPr>
              <a:t> </a:t>
            </a:r>
            <a:r>
              <a:rPr b="1" spc="-15" dirty="0">
                <a:solidFill>
                  <a:srgbClr val="D76213"/>
                </a:solidFill>
                <a:latin typeface="Raleway ExtraBold" panose="020B0903030101060003" pitchFamily="34" charset="0"/>
              </a:rPr>
              <a:t>Project</a:t>
            </a:r>
            <a:br>
              <a:rPr lang="en-IN" b="1" u="sng" spc="-15" dirty="0">
                <a:solidFill>
                  <a:srgbClr val="001D3A"/>
                </a:solidFill>
                <a:latin typeface="Raleway ExtraBold" panose="020B0903030101060003" pitchFamily="34" charset="0"/>
              </a:rPr>
            </a:br>
            <a:r>
              <a:rPr sz="2800" b="1" u="sng" spc="-5" dirty="0">
                <a:solidFill>
                  <a:srgbClr val="001D3A"/>
                </a:solidFill>
                <a:latin typeface="Raleway Medium" panose="020B0603030101060003" pitchFamily="34" charset="0"/>
              </a:rPr>
              <a:t>TITLE: </a:t>
            </a:r>
            <a:r>
              <a:rPr sz="2800" b="1" u="sng" spc="-10" dirty="0">
                <a:solidFill>
                  <a:srgbClr val="001D3A"/>
                </a:solidFill>
                <a:latin typeface="Raleway Medium" panose="020B0603030101060003" pitchFamily="34" charset="0"/>
              </a:rPr>
              <a:t>Classification</a:t>
            </a:r>
            <a:r>
              <a:rPr sz="2800" b="1" u="sng" spc="-5" dirty="0">
                <a:solidFill>
                  <a:srgbClr val="001D3A"/>
                </a:solidFill>
                <a:latin typeface="Raleway Medium" panose="020B0603030101060003" pitchFamily="34" charset="0"/>
              </a:rPr>
              <a:t> of </a:t>
            </a:r>
            <a:r>
              <a:rPr sz="2800" b="1" u="sng" spc="-15" dirty="0">
                <a:solidFill>
                  <a:srgbClr val="001D3A"/>
                </a:solidFill>
                <a:latin typeface="Raleway Medium" panose="020B0603030101060003" pitchFamily="34" charset="0"/>
              </a:rPr>
              <a:t>Retinal</a:t>
            </a:r>
            <a:r>
              <a:rPr sz="2800" b="1" u="sng" spc="-10" dirty="0">
                <a:solidFill>
                  <a:srgbClr val="001D3A"/>
                </a:solidFill>
                <a:latin typeface="Raleway Medium" panose="020B0603030101060003" pitchFamily="34" charset="0"/>
              </a:rPr>
              <a:t> </a:t>
            </a:r>
            <a:r>
              <a:rPr sz="2800" b="1" u="sng" spc="-5" dirty="0">
                <a:solidFill>
                  <a:srgbClr val="001D3A"/>
                </a:solidFill>
                <a:latin typeface="Raleway Medium" panose="020B0603030101060003" pitchFamily="34" charset="0"/>
              </a:rPr>
              <a:t>Diseases using </a:t>
            </a:r>
            <a:r>
              <a:rPr sz="2800" b="1" u="sng" spc="-10" dirty="0">
                <a:solidFill>
                  <a:srgbClr val="001D3A"/>
                </a:solidFill>
                <a:latin typeface="Raleway Medium" panose="020B0603030101060003" pitchFamily="34" charset="0"/>
              </a:rPr>
              <a:t>RESNET</a:t>
            </a:r>
            <a:r>
              <a:rPr sz="2800" b="1" u="sng" spc="-5" dirty="0">
                <a:solidFill>
                  <a:srgbClr val="001D3A"/>
                </a:solidFill>
                <a:latin typeface="Raleway Medium" panose="020B0603030101060003" pitchFamily="34" charset="0"/>
              </a:rPr>
              <a:t> Model</a:t>
            </a:r>
            <a:endParaRPr sz="3000" b="1" u="sng" dirty="0">
              <a:solidFill>
                <a:srgbClr val="001D3A"/>
              </a:solidFill>
              <a:latin typeface="Raleway Medium" panose="020B06030301010600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11" y="257769"/>
            <a:ext cx="4918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30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LITERATURE</a:t>
            </a:r>
            <a:r>
              <a:rPr sz="3200" b="1" u="none" spc="-40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spc="-1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SURVEY</a:t>
            </a:r>
            <a:r>
              <a:rPr sz="3200" b="1" u="none" spc="-9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-</a:t>
            </a:r>
            <a:r>
              <a:rPr sz="3200" b="1" u="none" spc="-3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1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150" y="803144"/>
            <a:ext cx="11028045" cy="48397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73200" algn="just">
              <a:lnSpc>
                <a:spcPct val="114999"/>
              </a:lnSpc>
              <a:spcBef>
                <a:spcPts val="100"/>
              </a:spcBef>
              <a:tabLst>
                <a:tab pos="1155065" algn="l"/>
              </a:tabLst>
            </a:pPr>
            <a:r>
              <a:rPr b="1" spc="-10" dirty="0">
                <a:latin typeface="Raleway" panose="020B0503030101060003" pitchFamily="34" charset="0"/>
                <a:cs typeface="Arial"/>
              </a:rPr>
              <a:t>Title: </a:t>
            </a:r>
            <a:r>
              <a:rPr spc="-5" dirty="0">
                <a:latin typeface="Raleway" panose="020B0503030101060003" pitchFamily="34" charset="0"/>
                <a:cs typeface="Arial MT"/>
              </a:rPr>
              <a:t>Automatic Classification of Preliminary Diabetic Retinopathy Stages using CNN </a:t>
            </a:r>
            <a:r>
              <a:rPr spc="-545" dirty="0">
                <a:latin typeface="Raleway" panose="020B0503030101060003" pitchFamily="34" charset="0"/>
                <a:cs typeface="Arial MT"/>
              </a:rPr>
              <a:t> </a:t>
            </a:r>
            <a:r>
              <a:rPr b="1" spc="-5" dirty="0">
                <a:latin typeface="Raleway" panose="020B0503030101060003" pitchFamily="34" charset="0"/>
                <a:cs typeface="Arial"/>
              </a:rPr>
              <a:t>Journal:	</a:t>
            </a:r>
            <a:r>
              <a:rPr spc="-5" dirty="0">
                <a:latin typeface="Raleway" panose="020B0503030101060003" pitchFamily="34" charset="0"/>
                <a:cs typeface="Arial MT"/>
              </a:rPr>
              <a:t>International </a:t>
            </a:r>
            <a:r>
              <a:rPr dirty="0">
                <a:latin typeface="Raleway" panose="020B0503030101060003" pitchFamily="34" charset="0"/>
                <a:cs typeface="Arial MT"/>
              </a:rPr>
              <a:t>Journal </a:t>
            </a:r>
            <a:r>
              <a:rPr spc="-5" dirty="0">
                <a:latin typeface="Raleway" panose="020B0503030101060003" pitchFamily="34" charset="0"/>
                <a:cs typeface="Arial MT"/>
              </a:rPr>
              <a:t>of Advanced Computer Science and Applications 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b="1" dirty="0">
                <a:latin typeface="Raleway" panose="020B0503030101060003" pitchFamily="34" charset="0"/>
                <a:cs typeface="Arial"/>
              </a:rPr>
              <a:t>Methodology:</a:t>
            </a:r>
            <a:endParaRPr dirty="0">
              <a:latin typeface="Raleway" panose="020B0503030101060003" pitchFamily="34" charset="0"/>
              <a:cs typeface="Arial"/>
            </a:endParaRPr>
          </a:p>
          <a:p>
            <a:pPr marL="12700" marR="5080" algn="just">
              <a:lnSpc>
                <a:spcPct val="114999"/>
              </a:lnSpc>
            </a:pPr>
            <a:r>
              <a:rPr spc="-5" dirty="0">
                <a:latin typeface="Raleway" panose="020B0503030101060003" pitchFamily="34" charset="0"/>
                <a:cs typeface="Arial MT"/>
              </a:rPr>
              <a:t>In</a:t>
            </a:r>
            <a:r>
              <a:rPr spc="13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this</a:t>
            </a:r>
            <a:r>
              <a:rPr spc="13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paper</a:t>
            </a:r>
            <a:r>
              <a:rPr spc="13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the</a:t>
            </a:r>
            <a:r>
              <a:rPr spc="13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images</a:t>
            </a:r>
            <a:r>
              <a:rPr spc="13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from</a:t>
            </a:r>
            <a:r>
              <a:rPr spc="13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the</a:t>
            </a:r>
            <a:r>
              <a:rPr spc="13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dataset</a:t>
            </a:r>
            <a:r>
              <a:rPr spc="13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are</a:t>
            </a:r>
            <a:r>
              <a:rPr spc="135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classified</a:t>
            </a:r>
            <a:r>
              <a:rPr spc="13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into</a:t>
            </a:r>
            <a:r>
              <a:rPr spc="13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two</a:t>
            </a:r>
            <a:r>
              <a:rPr spc="13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stages</a:t>
            </a:r>
            <a:r>
              <a:rPr spc="13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after</a:t>
            </a:r>
            <a:r>
              <a:rPr spc="135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removing</a:t>
            </a:r>
            <a:r>
              <a:rPr spc="13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the</a:t>
            </a:r>
            <a:r>
              <a:rPr spc="13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noise </a:t>
            </a:r>
            <a:r>
              <a:rPr spc="-54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on the images by using </a:t>
            </a:r>
            <a:r>
              <a:rPr dirty="0">
                <a:latin typeface="Raleway" panose="020B0503030101060003" pitchFamily="34" charset="0"/>
                <a:cs typeface="Arial MT"/>
              </a:rPr>
              <a:t>(CALHE) </a:t>
            </a:r>
            <a:r>
              <a:rPr spc="-5" dirty="0">
                <a:latin typeface="Raleway" panose="020B0503030101060003" pitchFamily="34" charset="0"/>
                <a:cs typeface="Arial MT"/>
              </a:rPr>
              <a:t>histogram equalization. Using </a:t>
            </a:r>
            <a:r>
              <a:rPr dirty="0">
                <a:latin typeface="Raleway" panose="020B0503030101060003" pitchFamily="34" charset="0"/>
                <a:cs typeface="Arial MT"/>
              </a:rPr>
              <a:t>a </a:t>
            </a:r>
            <a:r>
              <a:rPr spc="-5" dirty="0">
                <a:latin typeface="Raleway" panose="020B0503030101060003" pitchFamily="34" charset="0"/>
                <a:cs typeface="Arial MT"/>
              </a:rPr>
              <a:t>deep learning approach, the </a:t>
            </a:r>
            <a:r>
              <a:rPr dirty="0">
                <a:latin typeface="Raleway" panose="020B0503030101060003" pitchFamily="34" charset="0"/>
                <a:cs typeface="Arial MT"/>
              </a:rPr>
              <a:t> system </a:t>
            </a:r>
            <a:r>
              <a:rPr spc="-5" dirty="0">
                <a:latin typeface="Raleway" panose="020B0503030101060003" pitchFamily="34" charset="0"/>
                <a:cs typeface="Arial MT"/>
              </a:rPr>
              <a:t>will then detect whether </a:t>
            </a:r>
            <a:r>
              <a:rPr dirty="0">
                <a:latin typeface="Raleway" panose="020B0503030101060003" pitchFamily="34" charset="0"/>
                <a:cs typeface="Arial MT"/>
              </a:rPr>
              <a:t>a </a:t>
            </a:r>
            <a:r>
              <a:rPr spc="-5" dirty="0">
                <a:latin typeface="Raleway" panose="020B0503030101060003" pitchFamily="34" charset="0"/>
                <a:cs typeface="Arial MT"/>
              </a:rPr>
              <a:t>person </a:t>
            </a:r>
            <a:r>
              <a:rPr spc="-10" dirty="0">
                <a:latin typeface="Raleway" panose="020B0503030101060003" pitchFamily="34" charset="0"/>
                <a:cs typeface="Arial MT"/>
              </a:rPr>
              <a:t>suffers </a:t>
            </a:r>
            <a:r>
              <a:rPr spc="-5" dirty="0">
                <a:latin typeface="Raleway" panose="020B0503030101060003" pitchFamily="34" charset="0"/>
                <a:cs typeface="Arial MT"/>
              </a:rPr>
              <a:t>from Diabetic Retinopathy or not; based on the 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20" dirty="0">
                <a:latin typeface="Raleway" panose="020B0503030101060003" pitchFamily="34" charset="0"/>
                <a:cs typeface="Arial MT"/>
              </a:rPr>
              <a:t>answer, </a:t>
            </a:r>
            <a:r>
              <a:rPr spc="-5" dirty="0">
                <a:latin typeface="Raleway" panose="020B0503030101060003" pitchFamily="34" charset="0"/>
                <a:cs typeface="Arial MT"/>
              </a:rPr>
              <a:t>the </a:t>
            </a:r>
            <a:r>
              <a:rPr dirty="0">
                <a:latin typeface="Raleway" panose="020B0503030101060003" pitchFamily="34" charset="0"/>
                <a:cs typeface="Arial MT"/>
              </a:rPr>
              <a:t>system </a:t>
            </a:r>
            <a:r>
              <a:rPr spc="-5" dirty="0">
                <a:latin typeface="Raleway" panose="020B0503030101060003" pitchFamily="34" charset="0"/>
                <a:cs typeface="Arial MT"/>
              </a:rPr>
              <a:t>will then </a:t>
            </a:r>
            <a:r>
              <a:rPr dirty="0">
                <a:latin typeface="Raleway" panose="020B0503030101060003" pitchFamily="34" charset="0"/>
                <a:cs typeface="Arial MT"/>
              </a:rPr>
              <a:t>classify </a:t>
            </a:r>
            <a:r>
              <a:rPr spc="-5" dirty="0">
                <a:latin typeface="Raleway" panose="020B0503030101060003" pitchFamily="34" charset="0"/>
                <a:cs typeface="Arial MT"/>
              </a:rPr>
              <a:t>the level of the disease and finally propose </a:t>
            </a:r>
            <a:r>
              <a:rPr dirty="0">
                <a:latin typeface="Raleway" panose="020B0503030101060003" pitchFamily="34" charset="0"/>
                <a:cs typeface="Arial MT"/>
              </a:rPr>
              <a:t>a solution </a:t>
            </a:r>
            <a:r>
              <a:rPr spc="-5" dirty="0">
                <a:latin typeface="Raleway" panose="020B0503030101060003" pitchFamily="34" charset="0"/>
                <a:cs typeface="Arial MT"/>
              </a:rPr>
              <a:t>to the 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patient.</a:t>
            </a:r>
            <a:endParaRPr dirty="0">
              <a:latin typeface="Raleway" panose="020B0503030101060003" pitchFamily="34" charset="0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359"/>
              </a:spcBef>
            </a:pPr>
            <a:r>
              <a:rPr b="1" spc="-5" dirty="0">
                <a:latin typeface="Raleway" panose="020B0503030101060003" pitchFamily="34" charset="0"/>
                <a:cs typeface="Arial"/>
              </a:rPr>
              <a:t>Advantages:</a:t>
            </a:r>
            <a:endParaRPr dirty="0">
              <a:latin typeface="Raleway" panose="020B0503030101060003" pitchFamily="34" charset="0"/>
              <a:cs typeface="Arial"/>
            </a:endParaRPr>
          </a:p>
          <a:p>
            <a:pPr marL="12700" marR="10160" indent="457200" algn="just">
              <a:lnSpc>
                <a:spcPct val="114999"/>
              </a:lnSpc>
              <a:buAutoNum type="arabicPeriod"/>
              <a:tabLst>
                <a:tab pos="767715" algn="l"/>
              </a:tabLst>
            </a:pPr>
            <a:r>
              <a:rPr spc="-5" dirty="0">
                <a:latin typeface="Raleway" panose="020B0503030101060003" pitchFamily="34" charset="0"/>
                <a:cs typeface="Arial MT"/>
              </a:rPr>
              <a:t>This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model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not</a:t>
            </a:r>
            <a:r>
              <a:rPr spc="15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only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provides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more</a:t>
            </a:r>
            <a:r>
              <a:rPr spc="155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reliable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and</a:t>
            </a:r>
            <a:r>
              <a:rPr spc="15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accurate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results,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but</a:t>
            </a:r>
            <a:r>
              <a:rPr spc="15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it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also</a:t>
            </a:r>
            <a:r>
              <a:rPr spc="155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saves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a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lot</a:t>
            </a:r>
            <a:r>
              <a:rPr spc="15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of </a:t>
            </a:r>
            <a:r>
              <a:rPr spc="-54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time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and </a:t>
            </a:r>
            <a:r>
              <a:rPr spc="-25" dirty="0">
                <a:latin typeface="Raleway" panose="020B0503030101060003" pitchFamily="34" charset="0"/>
                <a:cs typeface="Arial MT"/>
              </a:rPr>
              <a:t>money.</a:t>
            </a:r>
            <a:endParaRPr lang="en-IN" dirty="0">
              <a:latin typeface="Raleway" panose="020B0503030101060003" pitchFamily="34" charset="0"/>
              <a:cs typeface="Arial MT"/>
            </a:endParaRPr>
          </a:p>
          <a:p>
            <a:pPr marL="12700" marR="10160" indent="457200" algn="just">
              <a:lnSpc>
                <a:spcPct val="114999"/>
              </a:lnSpc>
              <a:buAutoNum type="arabicPeriod"/>
              <a:tabLst>
                <a:tab pos="767715" algn="l"/>
              </a:tabLst>
            </a:pPr>
            <a:r>
              <a:rPr spc="-5" dirty="0">
                <a:latin typeface="Raleway" panose="020B0503030101060003" pitchFamily="34" charset="0"/>
                <a:cs typeface="Arial MT"/>
              </a:rPr>
              <a:t>The</a:t>
            </a:r>
            <a:r>
              <a:rPr spc="-2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overall</a:t>
            </a:r>
            <a:r>
              <a:rPr spc="-1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accuracy</a:t>
            </a:r>
            <a:r>
              <a:rPr spc="-2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attained</a:t>
            </a:r>
            <a:r>
              <a:rPr spc="-1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is</a:t>
            </a:r>
            <a:r>
              <a:rPr spc="-2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84.16%.</a:t>
            </a:r>
            <a:endParaRPr dirty="0">
              <a:latin typeface="Raleway" panose="020B0503030101060003" pitchFamily="34" charset="0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359"/>
              </a:spcBef>
            </a:pPr>
            <a:r>
              <a:rPr b="1" spc="-5" dirty="0">
                <a:latin typeface="Raleway" panose="020B0503030101060003" pitchFamily="34" charset="0"/>
                <a:cs typeface="Arial"/>
              </a:rPr>
              <a:t>Disadvantages:</a:t>
            </a:r>
            <a:endParaRPr lang="en-IN" b="1" dirty="0">
              <a:latin typeface="Raleway" panose="020B0503030101060003" pitchFamily="34" charset="0"/>
              <a:cs typeface="Arial"/>
            </a:endParaRPr>
          </a:p>
          <a:p>
            <a:pPr marL="469900" indent="-457200" algn="just">
              <a:lnSpc>
                <a:spcPct val="100000"/>
              </a:lnSpc>
              <a:spcBef>
                <a:spcPts val="359"/>
              </a:spcBef>
              <a:buFont typeface="+mj-lt"/>
              <a:buAutoNum type="arabicPeriod"/>
            </a:pPr>
            <a:r>
              <a:rPr spc="-5" dirty="0">
                <a:latin typeface="Raleway" panose="020B0503030101060003" pitchFamily="34" charset="0"/>
                <a:cs typeface="Arial MT"/>
              </a:rPr>
              <a:t>The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trained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model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in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this paper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has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a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huge </a:t>
            </a:r>
            <a:r>
              <a:rPr dirty="0">
                <a:latin typeface="Raleway" panose="020B0503030101060003" pitchFamily="34" charset="0"/>
                <a:cs typeface="Arial MT"/>
              </a:rPr>
              <a:t>variation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from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the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real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data.</a:t>
            </a:r>
            <a:endParaRPr lang="en-IN" dirty="0">
              <a:latin typeface="Raleway" panose="020B0503030101060003" pitchFamily="34" charset="0"/>
              <a:cs typeface="Arial MT"/>
            </a:endParaRPr>
          </a:p>
          <a:p>
            <a:pPr marL="469900" indent="-457200" algn="just">
              <a:lnSpc>
                <a:spcPct val="100000"/>
              </a:lnSpc>
              <a:spcBef>
                <a:spcPts val="359"/>
              </a:spcBef>
              <a:buFont typeface="+mj-lt"/>
              <a:buAutoNum type="arabicPeriod"/>
            </a:pPr>
            <a:r>
              <a:rPr spc="-5" dirty="0">
                <a:latin typeface="Raleway" panose="020B0503030101060003" pitchFamily="34" charset="0"/>
                <a:cs typeface="Arial MT"/>
              </a:rPr>
              <a:t>Several other </a:t>
            </a:r>
            <a:r>
              <a:rPr dirty="0">
                <a:latin typeface="Raleway" panose="020B0503030101060003" pitchFamily="34" charset="0"/>
                <a:cs typeface="Arial MT"/>
              </a:rPr>
              <a:t>models may </a:t>
            </a:r>
            <a:r>
              <a:rPr spc="-5" dirty="0">
                <a:latin typeface="Raleway" panose="020B0503030101060003" pitchFamily="34" charset="0"/>
                <a:cs typeface="Arial MT"/>
              </a:rPr>
              <a:t>be designed which </a:t>
            </a:r>
            <a:r>
              <a:rPr spc="-10" dirty="0">
                <a:latin typeface="Raleway" panose="020B0503030101060003" pitchFamily="34" charset="0"/>
                <a:cs typeface="Arial MT"/>
              </a:rPr>
              <a:t>offers </a:t>
            </a:r>
            <a:r>
              <a:rPr spc="-5" dirty="0">
                <a:latin typeface="Raleway" panose="020B0503030101060003" pitchFamily="34" charset="0"/>
                <a:cs typeface="Arial MT"/>
              </a:rPr>
              <a:t>better </a:t>
            </a:r>
            <a:r>
              <a:rPr dirty="0">
                <a:latin typeface="Raleway" panose="020B0503030101060003" pitchFamily="34" charset="0"/>
                <a:cs typeface="Arial MT"/>
              </a:rPr>
              <a:t>results </a:t>
            </a:r>
            <a:r>
              <a:rPr spc="-5" dirty="0">
                <a:latin typeface="Raleway" panose="020B0503030101060003" pitchFamily="34" charset="0"/>
                <a:cs typeface="Arial MT"/>
              </a:rPr>
              <a:t>than</a:t>
            </a:r>
            <a:endParaRPr lang="en-IN" spc="-5" dirty="0">
              <a:latin typeface="Raleway" panose="020B0503030101060003" pitchFamily="34" charset="0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359"/>
              </a:spcBef>
            </a:pPr>
            <a:r>
              <a:rPr spc="-5" dirty="0">
                <a:latin typeface="Raleway" panose="020B0503030101060003" pitchFamily="34" charset="0"/>
                <a:cs typeface="Arial MT"/>
              </a:rPr>
              <a:t> </a:t>
            </a:r>
            <a:r>
              <a:rPr spc="-54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this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model.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3945" y="3810000"/>
            <a:ext cx="2620250" cy="20292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595" y="762000"/>
            <a:ext cx="11114405" cy="51287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59"/>
              </a:spcBef>
            </a:pPr>
            <a:r>
              <a:rPr b="1" spc="-10" dirty="0">
                <a:latin typeface="Raleway" panose="020B0503030101060003" pitchFamily="34" charset="0"/>
                <a:cs typeface="Arial"/>
              </a:rPr>
              <a:t>Title:</a:t>
            </a:r>
            <a:r>
              <a:rPr b="1" spc="-25" dirty="0">
                <a:latin typeface="Raleway" panose="020B0503030101060003" pitchFamily="34" charset="0"/>
                <a:cs typeface="Arial"/>
              </a:rPr>
              <a:t> </a:t>
            </a:r>
            <a:r>
              <a:rPr lang="en-IN" b="1" spc="-25" dirty="0">
                <a:latin typeface="Raleway" panose="020B0503030101060003" pitchFamily="34" charset="0"/>
                <a:cs typeface="Arial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Diabetic</a:t>
            </a:r>
            <a:r>
              <a:rPr spc="-2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Retinopathy</a:t>
            </a:r>
            <a:r>
              <a:rPr spc="-2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Detection</a:t>
            </a:r>
            <a:endParaRPr dirty="0">
              <a:latin typeface="Raleway" panose="020B0503030101060003" pitchFamily="34" charset="0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b="1" spc="-5" dirty="0">
                <a:latin typeface="Raleway" panose="020B0503030101060003" pitchFamily="34" charset="0"/>
                <a:cs typeface="Arial"/>
              </a:rPr>
              <a:t>Journal:</a:t>
            </a:r>
            <a:r>
              <a:rPr b="1" spc="-10" dirty="0">
                <a:latin typeface="Raleway" panose="020B0503030101060003" pitchFamily="34" charset="0"/>
                <a:cs typeface="Arial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International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Journal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of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Engineering</a:t>
            </a:r>
            <a:r>
              <a:rPr spc="-1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and</a:t>
            </a:r>
            <a:r>
              <a:rPr spc="-114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Advanced</a:t>
            </a:r>
            <a:r>
              <a:rPr spc="-50" dirty="0">
                <a:latin typeface="Raleway" panose="020B0503030101060003" pitchFamily="34" charset="0"/>
                <a:cs typeface="Arial MT"/>
              </a:rPr>
              <a:t> </a:t>
            </a:r>
            <a:r>
              <a:rPr spc="-30" dirty="0">
                <a:latin typeface="Raleway" panose="020B0503030101060003" pitchFamily="34" charset="0"/>
                <a:cs typeface="Arial MT"/>
              </a:rPr>
              <a:t>Technology</a:t>
            </a:r>
            <a:endParaRPr dirty="0">
              <a:latin typeface="Raleway" panose="020B0503030101060003" pitchFamily="34" charset="0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b="1" dirty="0">
                <a:latin typeface="Raleway" panose="020B0503030101060003" pitchFamily="34" charset="0"/>
                <a:cs typeface="Arial"/>
              </a:rPr>
              <a:t>Methodology:</a:t>
            </a:r>
            <a:endParaRPr dirty="0">
              <a:latin typeface="Raleway" panose="020B0503030101060003" pitchFamily="34" charset="0"/>
              <a:cs typeface="Arial"/>
            </a:endParaRPr>
          </a:p>
          <a:p>
            <a:pPr marL="12700" marR="5080" algn="just">
              <a:lnSpc>
                <a:spcPct val="114999"/>
              </a:lnSpc>
            </a:pPr>
            <a:r>
              <a:rPr spc="-5" dirty="0">
                <a:latin typeface="Raleway" panose="020B0503030101060003" pitchFamily="34" charset="0"/>
                <a:cs typeface="Arial MT"/>
              </a:rPr>
              <a:t>This paper used image processing for the detection of DR. Several image processing techniques 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includes </a:t>
            </a:r>
            <a:r>
              <a:rPr spc="-20" dirty="0">
                <a:latin typeface="Raleway" panose="020B0503030101060003" pitchFamily="34" charset="0"/>
                <a:cs typeface="Arial MT"/>
              </a:rPr>
              <a:t>filter, </a:t>
            </a:r>
            <a:r>
              <a:rPr dirty="0">
                <a:latin typeface="Raleway" panose="020B0503030101060003" pitchFamily="34" charset="0"/>
                <a:cs typeface="Arial MT"/>
              </a:rPr>
              <a:t>segmentation, classification </a:t>
            </a:r>
            <a:r>
              <a:rPr spc="-5" dirty="0">
                <a:latin typeface="Raleway" panose="020B0503030101060003" pitchFamily="34" charset="0"/>
                <a:cs typeface="Arial MT"/>
              </a:rPr>
              <a:t>and image enhancement has been developed for the 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early detection of Diabetic Retinopathy by the features of exudates, blood </a:t>
            </a:r>
            <a:r>
              <a:rPr dirty="0">
                <a:latin typeface="Raleway" panose="020B0503030101060003" pitchFamily="34" charset="0"/>
                <a:cs typeface="Arial MT"/>
              </a:rPr>
              <a:t>vessels, </a:t>
            </a:r>
            <a:r>
              <a:rPr spc="-5" dirty="0">
                <a:latin typeface="Raleway" panose="020B0503030101060003" pitchFamily="34" charset="0"/>
                <a:cs typeface="Arial MT"/>
              </a:rPr>
              <a:t>haemorrhages 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and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Micro-aneurysms.</a:t>
            </a: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b="1" spc="-5" dirty="0">
                <a:latin typeface="Raleway" panose="020B0503030101060003" pitchFamily="34" charset="0"/>
                <a:cs typeface="Arial"/>
              </a:rPr>
              <a:t>Advantages:</a:t>
            </a:r>
            <a:endParaRPr dirty="0">
              <a:latin typeface="Raleway" panose="020B0503030101060003" pitchFamily="34" charset="0"/>
              <a:cs typeface="Arial"/>
            </a:endParaRPr>
          </a:p>
          <a:p>
            <a:pPr marL="12700" marR="37465" indent="543560" algn="just">
              <a:lnSpc>
                <a:spcPct val="114999"/>
              </a:lnSpc>
              <a:buAutoNum type="arabicPeriod"/>
              <a:tabLst>
                <a:tab pos="876935" algn="l"/>
              </a:tabLst>
            </a:pPr>
            <a:r>
              <a:rPr spc="-5" dirty="0">
                <a:latin typeface="Raleway" panose="020B0503030101060003" pitchFamily="34" charset="0"/>
                <a:cs typeface="Arial MT"/>
              </a:rPr>
              <a:t>The</a:t>
            </a:r>
            <a:r>
              <a:rPr spc="32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model</a:t>
            </a:r>
            <a:r>
              <a:rPr spc="33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developed</a:t>
            </a:r>
            <a:r>
              <a:rPr spc="32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by</a:t>
            </a:r>
            <a:r>
              <a:rPr spc="33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this</a:t>
            </a:r>
            <a:r>
              <a:rPr spc="32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paper</a:t>
            </a:r>
            <a:r>
              <a:rPr spc="33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is</a:t>
            </a:r>
            <a:r>
              <a:rPr spc="32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not</a:t>
            </a:r>
            <a:r>
              <a:rPr spc="33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only</a:t>
            </a:r>
            <a:r>
              <a:rPr spc="32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helpful</a:t>
            </a:r>
            <a:r>
              <a:rPr spc="33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for</a:t>
            </a:r>
            <a:r>
              <a:rPr spc="32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Diabetic</a:t>
            </a:r>
            <a:r>
              <a:rPr spc="33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retinopathy</a:t>
            </a:r>
            <a:r>
              <a:rPr spc="325" dirty="0">
                <a:latin typeface="Raleway" panose="020B0503030101060003" pitchFamily="34" charset="0"/>
                <a:cs typeface="Arial MT"/>
              </a:rPr>
              <a:t> </a:t>
            </a:r>
            <a:r>
              <a:rPr spc="-10" dirty="0">
                <a:latin typeface="Raleway" panose="020B0503030101060003" pitchFamily="34" charset="0"/>
                <a:cs typeface="Arial MT"/>
              </a:rPr>
              <a:t>affected </a:t>
            </a:r>
            <a:r>
              <a:rPr spc="-54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people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but </a:t>
            </a:r>
            <a:r>
              <a:rPr dirty="0">
                <a:latin typeface="Raleway" panose="020B0503030101060003" pitchFamily="34" charset="0"/>
                <a:cs typeface="Arial MT"/>
              </a:rPr>
              <a:t>can</a:t>
            </a:r>
            <a:r>
              <a:rPr spc="-5" dirty="0">
                <a:latin typeface="Raleway" panose="020B0503030101060003" pitchFamily="34" charset="0"/>
                <a:cs typeface="Arial MT"/>
              </a:rPr>
              <a:t> also be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used by the </a:t>
            </a:r>
            <a:r>
              <a:rPr dirty="0">
                <a:latin typeface="Raleway" panose="020B0503030101060003" pitchFamily="34" charset="0"/>
                <a:cs typeface="Arial MT"/>
              </a:rPr>
              <a:t>melanoma</a:t>
            </a:r>
            <a:r>
              <a:rPr spc="-5" dirty="0">
                <a:latin typeface="Raleway" panose="020B0503030101060003" pitchFamily="34" charset="0"/>
                <a:cs typeface="Arial MT"/>
              </a:rPr>
              <a:t> and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myeloid</a:t>
            </a:r>
            <a:r>
              <a:rPr spc="-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 err="1">
                <a:latin typeface="Raleway" panose="020B0503030101060003" pitchFamily="34" charset="0"/>
                <a:cs typeface="Arial MT"/>
              </a:rPr>
              <a:t>leukaemia</a:t>
            </a:r>
            <a:r>
              <a:rPr spc="-5" dirty="0">
                <a:latin typeface="Raleway" panose="020B0503030101060003" pitchFamily="34" charset="0"/>
                <a:cs typeface="Arial MT"/>
              </a:rPr>
              <a:t>.</a:t>
            </a:r>
            <a:endParaRPr lang="en-IN" dirty="0">
              <a:latin typeface="Raleway" panose="020B0503030101060003" pitchFamily="34" charset="0"/>
              <a:cs typeface="Arial MT"/>
            </a:endParaRPr>
          </a:p>
          <a:p>
            <a:pPr marL="12700" marR="37465" indent="543560" algn="just">
              <a:lnSpc>
                <a:spcPct val="114999"/>
              </a:lnSpc>
              <a:buAutoNum type="arabicPeriod"/>
              <a:tabLst>
                <a:tab pos="876935" algn="l"/>
              </a:tabLst>
            </a:pPr>
            <a:r>
              <a:rPr spc="-5" dirty="0">
                <a:latin typeface="Raleway" panose="020B0503030101060003" pitchFamily="34" charset="0"/>
                <a:cs typeface="Arial MT"/>
              </a:rPr>
              <a:t>This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system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attained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higher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accuracy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even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with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less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number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of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dataset.</a:t>
            </a:r>
            <a:endParaRPr dirty="0">
              <a:latin typeface="Raleway" panose="020B0503030101060003" pitchFamily="34" charset="0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b="1" spc="-5" dirty="0">
                <a:latin typeface="Raleway" panose="020B0503030101060003" pitchFamily="34" charset="0"/>
                <a:cs typeface="Arial"/>
              </a:rPr>
              <a:t>Disadvantages:</a:t>
            </a:r>
            <a:endParaRPr dirty="0">
              <a:latin typeface="Raleway" panose="020B0503030101060003" pitchFamily="34" charset="0"/>
              <a:cs typeface="Arial"/>
            </a:endParaRPr>
          </a:p>
          <a:p>
            <a:pPr marL="12700" marR="54610" indent="389255" algn="just">
              <a:lnSpc>
                <a:spcPct val="114999"/>
              </a:lnSpc>
              <a:buAutoNum type="arabicPeriod"/>
              <a:tabLst>
                <a:tab pos="678815" algn="l"/>
              </a:tabLst>
            </a:pPr>
            <a:r>
              <a:rPr dirty="0">
                <a:latin typeface="Raleway" panose="020B0503030101060003" pitchFamily="34" charset="0"/>
                <a:cs typeface="Arial MT"/>
              </a:rPr>
              <a:t>A</a:t>
            </a:r>
            <a:r>
              <a:rPr spc="-5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negative</a:t>
            </a:r>
            <a:r>
              <a:rPr spc="-5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AI-based</a:t>
            </a:r>
            <a:r>
              <a:rPr spc="6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finding</a:t>
            </a:r>
            <a:r>
              <a:rPr spc="55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may</a:t>
            </a:r>
            <a:r>
              <a:rPr spc="5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give</a:t>
            </a:r>
            <a:r>
              <a:rPr spc="6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PCPs</a:t>
            </a:r>
            <a:r>
              <a:rPr spc="5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and</a:t>
            </a:r>
            <a:r>
              <a:rPr spc="5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patients</a:t>
            </a:r>
            <a:r>
              <a:rPr spc="6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a</a:t>
            </a:r>
            <a:r>
              <a:rPr spc="5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false</a:t>
            </a:r>
            <a:r>
              <a:rPr spc="55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sense</a:t>
            </a:r>
            <a:r>
              <a:rPr spc="6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of</a:t>
            </a:r>
            <a:r>
              <a:rPr spc="55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security</a:t>
            </a:r>
            <a:r>
              <a:rPr spc="5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about</a:t>
            </a:r>
            <a:r>
              <a:rPr spc="6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the </a:t>
            </a:r>
            <a:r>
              <a:rPr spc="-54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totality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of their ocular </a:t>
            </a:r>
            <a:r>
              <a:rPr dirty="0">
                <a:latin typeface="Raleway" panose="020B0503030101060003" pitchFamily="34" charset="0"/>
                <a:cs typeface="Arial MT"/>
              </a:rPr>
              <a:t>status.</a:t>
            </a:r>
          </a:p>
          <a:p>
            <a:pPr marL="12700" marR="7620" indent="284480" algn="just">
              <a:lnSpc>
                <a:spcPct val="114999"/>
              </a:lnSpc>
              <a:buAutoNum type="arabicPeriod"/>
              <a:tabLst>
                <a:tab pos="510540" algn="l"/>
              </a:tabLst>
            </a:pPr>
            <a:r>
              <a:rPr spc="-5" dirty="0">
                <a:latin typeface="Raleway" panose="020B0503030101060003" pitchFamily="34" charset="0"/>
                <a:cs typeface="Arial MT"/>
              </a:rPr>
              <a:t>Overfitting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is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occurred</a:t>
            </a:r>
            <a:r>
              <a:rPr spc="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when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this</a:t>
            </a:r>
            <a:r>
              <a:rPr dirty="0">
                <a:latin typeface="Raleway" panose="020B0503030101060003" pitchFamily="34" charset="0"/>
                <a:cs typeface="Arial MT"/>
              </a:rPr>
              <a:t> model </a:t>
            </a:r>
            <a:r>
              <a:rPr spc="-5" dirty="0">
                <a:latin typeface="Raleway" panose="020B0503030101060003" pitchFamily="34" charset="0"/>
                <a:cs typeface="Arial MT"/>
              </a:rPr>
              <a:t>learns</a:t>
            </a:r>
            <a:r>
              <a:rPr spc="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the </a:t>
            </a:r>
            <a:r>
              <a:rPr dirty="0">
                <a:latin typeface="Raleway" panose="020B0503030101060003" pitchFamily="34" charset="0"/>
                <a:cs typeface="Arial MT"/>
              </a:rPr>
              <a:t>random</a:t>
            </a:r>
            <a:r>
              <a:rPr spc="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noise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and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irrelevant</a:t>
            </a:r>
            <a:r>
              <a:rPr spc="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details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from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the </a:t>
            </a:r>
            <a:r>
              <a:rPr spc="-54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image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dataset.</a:t>
            </a:r>
            <a:endParaRPr dirty="0">
              <a:latin typeface="Raleway" panose="020B0503030101060003" pitchFamily="34" charset="0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511" y="257769"/>
            <a:ext cx="4918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30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LITERATURE</a:t>
            </a:r>
            <a:r>
              <a:rPr sz="3200" b="1" u="none" spc="-40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spc="-1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SURVEY</a:t>
            </a:r>
            <a:r>
              <a:rPr sz="3200" b="1" u="none" spc="-9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-</a:t>
            </a:r>
            <a:r>
              <a:rPr sz="3200" b="1" u="none" spc="-3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2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11" y="257769"/>
            <a:ext cx="4918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30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LITERATURE</a:t>
            </a:r>
            <a:r>
              <a:rPr sz="3200" b="1" u="none" spc="-40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spc="-1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SURVEY</a:t>
            </a:r>
            <a:r>
              <a:rPr sz="3200" b="1" u="none" spc="-9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-</a:t>
            </a:r>
            <a:r>
              <a:rPr sz="3200" b="1" u="none" spc="-3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3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925" y="803144"/>
            <a:ext cx="11066780" cy="5070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01950" algn="just">
              <a:lnSpc>
                <a:spcPct val="114999"/>
              </a:lnSpc>
              <a:spcBef>
                <a:spcPts val="100"/>
              </a:spcBef>
            </a:pPr>
            <a:r>
              <a:rPr b="1" spc="-10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Title: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Detection of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retinal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haemorrhage from fundus images using ANFIS </a:t>
            </a:r>
            <a:r>
              <a:rPr spc="-5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classifier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MRG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segmentation.</a:t>
            </a: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Journal:</a:t>
            </a:r>
            <a:r>
              <a:rPr b="1" spc="-30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Biomedical</a:t>
            </a:r>
            <a:r>
              <a:rPr spc="-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Research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 marR="5080" algn="just">
              <a:lnSpc>
                <a:spcPct val="114999"/>
              </a:lnSpc>
            </a:pPr>
            <a:r>
              <a:rPr b="1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Methodology: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 final goal of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retinal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haemorrhage detection by feature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classification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is to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perceive whether the image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containing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haemorrhages or not. In this paper the haemorrhage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classification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is done by Adaptive Neuro-fuzzy Interface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system (ANFIS).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Grey 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Wolf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Optimization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(GWO)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is utilized to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segment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 haemorrhage portion from the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image.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Advantages:</a:t>
            </a:r>
            <a:endParaRPr lang="en-IN" b="1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469900" indent="-457200" algn="just">
              <a:lnSpc>
                <a:spcPct val="100000"/>
              </a:lnSpc>
              <a:spcBef>
                <a:spcPts val="360"/>
              </a:spcBef>
              <a:buFont typeface="+mj-lt"/>
              <a:buAutoNum type="arabicPeriod"/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204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accuracy</a:t>
            </a:r>
            <a:r>
              <a:rPr spc="2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level</a:t>
            </a:r>
            <a:r>
              <a:rPr spc="2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has</a:t>
            </a:r>
            <a:r>
              <a:rPr lang="en-IN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demonstrated</a:t>
            </a:r>
            <a:r>
              <a:rPr spc="2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that</a:t>
            </a:r>
            <a:r>
              <a:rPr spc="2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2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algorithm</a:t>
            </a:r>
            <a:r>
              <a:rPr spc="19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used</a:t>
            </a:r>
            <a:r>
              <a:rPr spc="2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</a:t>
            </a:r>
            <a:r>
              <a:rPr spc="2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this</a:t>
            </a:r>
            <a:r>
              <a:rPr spc="2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paper</a:t>
            </a:r>
            <a:r>
              <a:rPr spc="2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is</a:t>
            </a:r>
            <a:r>
              <a:rPr spc="2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decidedly </a:t>
            </a:r>
            <a:r>
              <a:rPr spc="-5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efficient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 perceiving the 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affected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portions of the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retinal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image.</a:t>
            </a:r>
            <a:endParaRPr lang="en-IN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 marR="14604" indent="568325" algn="just">
              <a:lnSpc>
                <a:spcPct val="114999"/>
              </a:lnSpc>
              <a:buAutoNum type="arabicPeriod"/>
              <a:tabLst>
                <a:tab pos="885825" algn="l"/>
                <a:tab pos="3753485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Splat</a:t>
            </a:r>
            <a:r>
              <a:rPr spc="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based</a:t>
            </a:r>
            <a:r>
              <a:rPr spc="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</a:t>
            </a:r>
            <a:r>
              <a:rPr spc="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representation</a:t>
            </a:r>
            <a:r>
              <a:rPr spc="6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makes</a:t>
            </a:r>
            <a:r>
              <a:rPr spc="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it</a:t>
            </a:r>
            <a:r>
              <a:rPr spc="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easier</a:t>
            </a:r>
            <a:r>
              <a:rPr spc="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for</a:t>
            </a:r>
            <a:r>
              <a:rPr spc="6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clinicians</a:t>
            </a:r>
            <a:r>
              <a:rPr spc="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to</a:t>
            </a:r>
            <a:r>
              <a:rPr spc="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annotate</a:t>
            </a:r>
            <a:r>
              <a:rPr spc="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6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boundaries</a:t>
            </a:r>
            <a:r>
              <a:rPr spc="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 </a:t>
            </a:r>
            <a:r>
              <a:rPr spc="-5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target objects that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may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lower the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cost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 attaining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reference standard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information for training. </a:t>
            </a:r>
            <a:endParaRPr lang="en-IN" spc="-5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 marR="14604" algn="just">
              <a:lnSpc>
                <a:spcPct val="114999"/>
              </a:lnSpc>
              <a:tabLst>
                <a:tab pos="885825" algn="l"/>
                <a:tab pos="3753485" algn="l"/>
              </a:tabLst>
            </a:pPr>
            <a:r>
              <a:rPr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Disadvantages:</a:t>
            </a:r>
            <a:r>
              <a:rPr lang="en-US"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 </a:t>
            </a:r>
          </a:p>
          <a:p>
            <a:pPr marL="469900" marR="14604" indent="-457200" algn="just">
              <a:lnSpc>
                <a:spcPct val="114999"/>
              </a:lnSpc>
              <a:buFont typeface="+mj-lt"/>
              <a:buAutoNum type="arabicPeriod"/>
              <a:tabLst>
                <a:tab pos="885825" algn="l"/>
                <a:tab pos="3753485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This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model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works only for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haemorrhage detection.</a:t>
            </a:r>
            <a:endParaRPr lang="en-IN" spc="-5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469900" marR="14604" indent="-457200" algn="just">
              <a:lnSpc>
                <a:spcPct val="114999"/>
              </a:lnSpc>
              <a:buFont typeface="+mj-lt"/>
              <a:buAutoNum type="arabicPeriod"/>
              <a:tabLst>
                <a:tab pos="885825" algn="l"/>
                <a:tab pos="3753485" algn="l"/>
              </a:tabLst>
            </a:pPr>
            <a:r>
              <a:rPr lang="en-US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 </a:t>
            </a:r>
            <a:r>
              <a:rPr lang="en-US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raw retinal </a:t>
            </a:r>
            <a:r>
              <a:rPr lang="en-US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fundus images are </a:t>
            </a:r>
            <a:r>
              <a:rPr lang="en-US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difficult </a:t>
            </a:r>
            <a:r>
              <a:rPr lang="en-US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to process by </a:t>
            </a:r>
            <a:r>
              <a:rPr lang="en-US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machine </a:t>
            </a:r>
            <a:r>
              <a:rPr lang="en-US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learning algorithms. </a:t>
            </a:r>
            <a:r>
              <a:rPr lang="en-US" spc="-5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</a:p>
          <a:p>
            <a:pPr marL="469900" marR="14604" indent="-457200" algn="just">
              <a:lnSpc>
                <a:spcPct val="114999"/>
              </a:lnSpc>
              <a:buFont typeface="+mj-lt"/>
              <a:buAutoNum type="arabicPeriod"/>
              <a:tabLst>
                <a:tab pos="885825" algn="l"/>
                <a:tab pos="3753485" algn="l"/>
              </a:tabLst>
            </a:pP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765" y="381000"/>
            <a:ext cx="2904724" cy="14138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803144"/>
            <a:ext cx="11083175" cy="449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845" algn="just">
              <a:lnSpc>
                <a:spcPct val="114999"/>
              </a:lnSpc>
              <a:spcBef>
                <a:spcPts val="100"/>
              </a:spcBef>
            </a:pPr>
            <a:r>
              <a:rPr b="1" spc="-10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Title:</a:t>
            </a:r>
            <a:r>
              <a:rPr b="1" spc="30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Diabetic</a:t>
            </a:r>
            <a:r>
              <a:rPr spc="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Retinal</a:t>
            </a:r>
            <a:r>
              <a:rPr spc="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Fundus</a:t>
            </a:r>
            <a:r>
              <a:rPr spc="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Images:</a:t>
            </a:r>
            <a:r>
              <a:rPr spc="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Preprocessing</a:t>
            </a:r>
            <a:r>
              <a:rPr spc="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</a:t>
            </a:r>
            <a:r>
              <a:rPr spc="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Feature</a:t>
            </a:r>
            <a:r>
              <a:rPr spc="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Extraction</a:t>
            </a:r>
            <a:r>
              <a:rPr spc="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For</a:t>
            </a:r>
            <a:r>
              <a:rPr spc="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Early</a:t>
            </a:r>
            <a:r>
              <a:rPr spc="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Detection </a:t>
            </a:r>
            <a:r>
              <a:rPr spc="-5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Diabetic Retinopathy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Journal:</a:t>
            </a:r>
            <a:r>
              <a:rPr b="1" spc="-20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Biomedical</a:t>
            </a:r>
            <a:r>
              <a:rPr spc="-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&amp;</a:t>
            </a:r>
            <a:r>
              <a:rPr spc="-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Pharmacology</a:t>
            </a:r>
            <a:r>
              <a:rPr spc="-3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Journal</a:t>
            </a:r>
          </a:p>
          <a:p>
            <a:pPr marL="12700" algn="just">
              <a:lnSpc>
                <a:spcPct val="100000"/>
              </a:lnSpc>
              <a:spcBef>
                <a:spcPts val="359"/>
              </a:spcBef>
            </a:pPr>
            <a:r>
              <a:rPr b="1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Methodology: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469900" marR="18415" indent="-382270" algn="just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</a:t>
            </a:r>
            <a:r>
              <a:rPr spc="1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this</a:t>
            </a:r>
            <a:r>
              <a:rPr spc="1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paper,</a:t>
            </a:r>
            <a:r>
              <a:rPr spc="15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pre-processing</a:t>
            </a:r>
            <a:r>
              <a:rPr spc="1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</a:t>
            </a:r>
            <a:r>
              <a:rPr spc="15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raw</a:t>
            </a:r>
            <a:r>
              <a:rPr spc="1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retinal</a:t>
            </a:r>
            <a:r>
              <a:rPr spc="15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fundus</a:t>
            </a:r>
            <a:r>
              <a:rPr spc="1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images</a:t>
            </a:r>
            <a:r>
              <a:rPr spc="15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are</a:t>
            </a:r>
            <a:r>
              <a:rPr spc="1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performed</a:t>
            </a:r>
            <a:r>
              <a:rPr spc="15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using</a:t>
            </a:r>
            <a:r>
              <a:rPr spc="1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extraction</a:t>
            </a:r>
            <a:r>
              <a:rPr spc="15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 </a:t>
            </a:r>
            <a:r>
              <a:rPr spc="-5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green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channel,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histogram equalisation,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enhancement and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resizing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techniques.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469900" marR="5080" indent="-382270" algn="just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2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experiments</a:t>
            </a:r>
            <a:r>
              <a:rPr spc="204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are</a:t>
            </a:r>
            <a:r>
              <a:rPr spc="204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performed</a:t>
            </a:r>
            <a:r>
              <a:rPr spc="204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using</a:t>
            </a:r>
            <a:r>
              <a:rPr spc="2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Kaggle</a:t>
            </a:r>
            <a:r>
              <a:rPr spc="2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Diabetic</a:t>
            </a:r>
            <a:r>
              <a:rPr spc="204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Retinopathy</a:t>
            </a:r>
            <a:r>
              <a:rPr spc="204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dataset,</a:t>
            </a:r>
            <a:r>
              <a:rPr spc="204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</a:t>
            </a:r>
            <a:r>
              <a:rPr spc="2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2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results </a:t>
            </a:r>
            <a:r>
              <a:rPr spc="-5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are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evaluated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by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considering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the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mean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value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standard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deviation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for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extracted features.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359"/>
              </a:spcBef>
            </a:pPr>
            <a:r>
              <a:rPr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Advantages:</a:t>
            </a:r>
            <a:endParaRPr lang="en-IN" b="1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469900" indent="-457200" algn="just">
              <a:lnSpc>
                <a:spcPct val="100000"/>
              </a:lnSpc>
              <a:spcBef>
                <a:spcPts val="359"/>
              </a:spcBef>
              <a:buFont typeface="+mj-lt"/>
              <a:buAutoNum type="arabicPeriod"/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29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result</a:t>
            </a:r>
            <a:r>
              <a:rPr spc="30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yielded</a:t>
            </a:r>
            <a:r>
              <a:rPr spc="3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exudate</a:t>
            </a:r>
            <a:r>
              <a:rPr spc="30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area</a:t>
            </a:r>
            <a:r>
              <a:rPr spc="3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as</a:t>
            </a:r>
            <a:r>
              <a:rPr spc="30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29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best-</a:t>
            </a:r>
            <a:r>
              <a:rPr spc="30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ranked</a:t>
            </a:r>
            <a:r>
              <a:rPr spc="30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feature</a:t>
            </a:r>
            <a:r>
              <a:rPr spc="29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with</a:t>
            </a:r>
            <a:r>
              <a:rPr spc="30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</a:t>
            </a:r>
            <a:r>
              <a:rPr spc="3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mean</a:t>
            </a:r>
            <a:r>
              <a:rPr spc="30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difference</a:t>
            </a:r>
            <a:r>
              <a:rPr spc="29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 </a:t>
            </a:r>
            <a:r>
              <a:rPr spc="-5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1029.7.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359"/>
              </a:spcBef>
            </a:pPr>
            <a:r>
              <a:rPr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Disadvantages:</a:t>
            </a:r>
            <a:endParaRPr lang="en-IN" b="1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469900" indent="-457200" algn="just">
              <a:lnSpc>
                <a:spcPct val="100000"/>
              </a:lnSpc>
              <a:spcBef>
                <a:spcPts val="359"/>
              </a:spcBef>
              <a:buFont typeface="+mj-lt"/>
              <a:buAutoNum type="arabicPeriod"/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Attributes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such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as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red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lesions,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Kapoor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entropy,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edema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are not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extracted in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this project.</a:t>
            </a:r>
            <a:endParaRPr lang="en-IN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469900" indent="-457200" algn="just">
              <a:lnSpc>
                <a:spcPct val="100000"/>
              </a:lnSpc>
              <a:spcBef>
                <a:spcPts val="359"/>
              </a:spcBef>
              <a:buFont typeface="+mj-lt"/>
              <a:buAutoNum type="arabicPeriod"/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Classification</a:t>
            </a:r>
            <a:r>
              <a:rPr spc="3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</a:t>
            </a:r>
            <a:r>
              <a:rPr spc="3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diabetic</a:t>
            </a:r>
            <a:r>
              <a:rPr spc="3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retinopathy</a:t>
            </a:r>
            <a:r>
              <a:rPr spc="3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images</a:t>
            </a:r>
            <a:r>
              <a:rPr spc="3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</a:t>
            </a:r>
            <a:r>
              <a:rPr spc="3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multiple</a:t>
            </a:r>
            <a:r>
              <a:rPr spc="3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classes</a:t>
            </a:r>
            <a:r>
              <a:rPr spc="3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based</a:t>
            </a:r>
            <a:r>
              <a:rPr spc="3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on</a:t>
            </a:r>
            <a:r>
              <a:rPr spc="3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3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features </a:t>
            </a:r>
            <a:r>
              <a:rPr spc="-5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values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 performance is not done properly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511" y="257769"/>
            <a:ext cx="4918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30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LITERATURE</a:t>
            </a:r>
            <a:r>
              <a:rPr sz="3200" b="1" u="none" spc="-40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spc="-1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SURVEY</a:t>
            </a:r>
            <a:r>
              <a:rPr sz="3200" b="1" u="none" spc="-9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-</a:t>
            </a:r>
            <a:r>
              <a:rPr sz="3200" b="1" u="none" spc="-3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4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803144"/>
            <a:ext cx="9043775" cy="4225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6960" algn="just">
              <a:lnSpc>
                <a:spcPct val="114999"/>
              </a:lnSpc>
              <a:spcBef>
                <a:spcPts val="100"/>
              </a:spcBef>
            </a:pPr>
            <a:r>
              <a:rPr b="1" spc="-10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Title: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Diabetic Retinopathy Detection using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Machine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Learning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Journal</a:t>
            </a:r>
            <a:r>
              <a:rPr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:</a:t>
            </a:r>
            <a:r>
              <a:rPr lang="en-IN"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International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Journal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 Engineering Research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&amp; </a:t>
            </a:r>
            <a:r>
              <a:rPr spc="-3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Technology </a:t>
            </a:r>
            <a:r>
              <a:rPr spc="-5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endParaRPr lang="en-IN" spc="-545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 marR="1076960" algn="just">
              <a:lnSpc>
                <a:spcPct val="114999"/>
              </a:lnSpc>
              <a:spcBef>
                <a:spcPts val="100"/>
              </a:spcBef>
            </a:pPr>
            <a:r>
              <a:rPr b="1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Methodology: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12700" marR="5080" algn="just">
              <a:lnSpc>
                <a:spcPct val="114999"/>
              </a:lnSpc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This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study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proposes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 machine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learning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method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for extracting three features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like exudates, haemorrhages, and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micro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aneurysms and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classification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using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hybrid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classifier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which is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 combination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support vector machine, k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nearest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neighbour,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random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forest, logistic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regression,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multilayer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perceptron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network.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Advantages: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702310" indent="-268605" algn="just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702945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After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voting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of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three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classifiers,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 testing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set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results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in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82% </a:t>
            </a:r>
            <a:r>
              <a:rPr spc="-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accuracy.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711835" indent="-278130" algn="just">
              <a:lnSpc>
                <a:spcPct val="100000"/>
              </a:lnSpc>
              <a:spcBef>
                <a:spcPts val="359"/>
              </a:spcBef>
              <a:buAutoNum type="arabicPeriod"/>
              <a:tabLst>
                <a:tab pos="712470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This</a:t>
            </a:r>
            <a:r>
              <a:rPr spc="-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model</a:t>
            </a:r>
            <a:r>
              <a:rPr spc="-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provided</a:t>
            </a:r>
            <a:r>
              <a:rPr spc="-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better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segmentation</a:t>
            </a:r>
            <a:r>
              <a:rPr spc="-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results.</a:t>
            </a:r>
          </a:p>
          <a:p>
            <a:pPr marL="12700" algn="just">
              <a:lnSpc>
                <a:spcPct val="100000"/>
              </a:lnSpc>
              <a:spcBef>
                <a:spcPts val="359"/>
              </a:spcBef>
            </a:pPr>
            <a:r>
              <a:rPr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Disadvantages: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716280" indent="-282575" algn="just">
              <a:lnSpc>
                <a:spcPct val="100000"/>
              </a:lnSpc>
              <a:spcBef>
                <a:spcPts val="359"/>
              </a:spcBef>
              <a:buAutoNum type="arabicPeriod"/>
              <a:tabLst>
                <a:tab pos="716915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Out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49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test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samples,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only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36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produced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correct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prediction.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716280" indent="-282575" algn="just">
              <a:lnSpc>
                <a:spcPct val="100000"/>
              </a:lnSpc>
              <a:spcBef>
                <a:spcPts val="359"/>
              </a:spcBef>
              <a:buAutoNum type="arabicPeriod"/>
              <a:tabLst>
                <a:tab pos="716915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It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produced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less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accuracy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when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compared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to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other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papers.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511" y="257769"/>
            <a:ext cx="4918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30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LITERATURE</a:t>
            </a:r>
            <a:r>
              <a:rPr sz="3200" b="1" u="none" spc="-40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spc="-1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SURVEY</a:t>
            </a:r>
            <a:r>
              <a:rPr sz="3200" b="1" u="none" spc="-9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-</a:t>
            </a:r>
            <a:r>
              <a:rPr sz="3200" b="1" u="none" spc="-3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5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9575" y="1204900"/>
            <a:ext cx="2258824" cy="44291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11" y="257769"/>
            <a:ext cx="4918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30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LITERATURE</a:t>
            </a:r>
            <a:r>
              <a:rPr sz="3200" b="1" u="none" spc="-40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spc="-1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SURVEY</a:t>
            </a:r>
            <a:r>
              <a:rPr sz="3200" b="1" u="none" spc="-9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-</a:t>
            </a:r>
            <a:r>
              <a:rPr sz="3200" b="1" u="none" spc="-3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6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772792"/>
            <a:ext cx="11166475" cy="448904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b="1" spc="-10" dirty="0">
                <a:latin typeface="Raleway" panose="020B0503030101060003" pitchFamily="34" charset="0"/>
                <a:cs typeface="Arial"/>
              </a:rPr>
              <a:t>Title:</a:t>
            </a:r>
            <a:r>
              <a:rPr b="1" spc="5" dirty="0">
                <a:latin typeface="Raleway" panose="020B0503030101060003" pitchFamily="34" charset="0"/>
                <a:cs typeface="Arial"/>
              </a:rPr>
              <a:t> </a:t>
            </a:r>
            <a:r>
              <a:rPr lang="en-IN" b="1" spc="5" dirty="0">
                <a:latin typeface="Raleway" panose="020B0503030101060003" pitchFamily="34" charset="0"/>
                <a:cs typeface="Arial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A</a:t>
            </a:r>
            <a:r>
              <a:rPr spc="-12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deep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learning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system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for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detecting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diabetic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retinopathy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across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the disease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spectrum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b="1" spc="-5" dirty="0">
                <a:latin typeface="Raleway" panose="020B0503030101060003" pitchFamily="34" charset="0"/>
                <a:cs typeface="Arial"/>
              </a:rPr>
              <a:t>Journal:</a:t>
            </a:r>
            <a:r>
              <a:rPr b="1" spc="-30" dirty="0">
                <a:latin typeface="Raleway" panose="020B0503030101060003" pitchFamily="34" charset="0"/>
                <a:cs typeface="Arial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Nature</a:t>
            </a:r>
            <a:r>
              <a:rPr spc="-35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communications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b="1" dirty="0">
                <a:latin typeface="Raleway" panose="020B0503030101060003" pitchFamily="34" charset="0"/>
                <a:cs typeface="Arial"/>
              </a:rPr>
              <a:t>Methodology:</a:t>
            </a:r>
            <a:endParaRPr dirty="0">
              <a:latin typeface="Raleway" panose="020B0503030101060003" pitchFamily="34" charset="0"/>
              <a:cs typeface="Arial"/>
            </a:endParaRPr>
          </a:p>
          <a:p>
            <a:pPr marL="12700" marR="6350" algn="just">
              <a:lnSpc>
                <a:spcPct val="114999"/>
              </a:lnSpc>
            </a:pPr>
            <a:r>
              <a:rPr spc="-5" dirty="0">
                <a:latin typeface="Raleway" panose="020B0503030101060003" pitchFamily="34" charset="0"/>
                <a:cs typeface="Arial MT"/>
              </a:rPr>
              <a:t>DeepDR is used to detect early to late </a:t>
            </a:r>
            <a:r>
              <a:rPr dirty="0">
                <a:latin typeface="Raleway" panose="020B0503030101060003" pitchFamily="34" charset="0"/>
                <a:cs typeface="Arial MT"/>
              </a:rPr>
              <a:t>stages </a:t>
            </a:r>
            <a:r>
              <a:rPr spc="-5" dirty="0">
                <a:latin typeface="Raleway" panose="020B0503030101060003" pitchFamily="34" charset="0"/>
                <a:cs typeface="Arial MT"/>
              </a:rPr>
              <a:t>of diabetic </a:t>
            </a:r>
            <a:r>
              <a:rPr dirty="0">
                <a:latin typeface="Raleway" panose="020B0503030101060003" pitchFamily="34" charset="0"/>
                <a:cs typeface="Arial MT"/>
              </a:rPr>
              <a:t>retinopathy </a:t>
            </a:r>
            <a:r>
              <a:rPr spc="-5" dirty="0">
                <a:latin typeface="Raleway" panose="020B0503030101060003" pitchFamily="34" charset="0"/>
                <a:cs typeface="Arial MT"/>
              </a:rPr>
              <a:t>in this </a:t>
            </a:r>
            <a:r>
              <a:rPr spc="-25" dirty="0">
                <a:latin typeface="Raleway" panose="020B0503030101060003" pitchFamily="34" charset="0"/>
                <a:cs typeface="Arial MT"/>
              </a:rPr>
              <a:t>paper. </a:t>
            </a:r>
            <a:r>
              <a:rPr spc="-5" dirty="0">
                <a:latin typeface="Raleway" panose="020B0503030101060003" pitchFamily="34" charset="0"/>
                <a:cs typeface="Arial MT"/>
              </a:rPr>
              <a:t>They used 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transfer learning to transfer the DR base network to the three </a:t>
            </a:r>
            <a:r>
              <a:rPr dirty="0">
                <a:latin typeface="Raleway" panose="020B0503030101060003" pitchFamily="34" charset="0"/>
                <a:cs typeface="Arial MT"/>
              </a:rPr>
              <a:t>sub-networks </a:t>
            </a:r>
            <a:r>
              <a:rPr spc="-5" dirty="0">
                <a:latin typeface="Raleway" panose="020B0503030101060003" pitchFamily="34" charset="0"/>
                <a:cs typeface="Arial MT"/>
              </a:rPr>
              <a:t>of the DeepDR </a:t>
            </a:r>
            <a:r>
              <a:rPr dirty="0">
                <a:latin typeface="Raleway" panose="020B0503030101060003" pitchFamily="34" charset="0"/>
                <a:cs typeface="Arial MT"/>
              </a:rPr>
              <a:t>system, </a:t>
            </a:r>
            <a:r>
              <a:rPr spc="-545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rather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than directly training </a:t>
            </a:r>
            <a:r>
              <a:rPr dirty="0">
                <a:latin typeface="Raleway" panose="020B0503030101060003" pitchFamily="34" charset="0"/>
                <a:cs typeface="Arial MT"/>
              </a:rPr>
              <a:t>randomly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initialized </a:t>
            </a:r>
            <a:r>
              <a:rPr dirty="0">
                <a:latin typeface="Raleway" panose="020B0503030101060003" pitchFamily="34" charset="0"/>
                <a:cs typeface="Arial MT"/>
              </a:rPr>
              <a:t>sub-networks.</a:t>
            </a: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b="1" spc="-5" dirty="0">
                <a:latin typeface="Raleway" panose="020B0503030101060003" pitchFamily="34" charset="0"/>
                <a:cs typeface="Arial"/>
              </a:rPr>
              <a:t>Advantages:</a:t>
            </a:r>
            <a:endParaRPr dirty="0">
              <a:latin typeface="Raleway" panose="020B0503030101060003" pitchFamily="34" charset="0"/>
              <a:cs typeface="Arial"/>
            </a:endParaRPr>
          </a:p>
          <a:p>
            <a:pPr marL="12700" marR="7620" indent="443230">
              <a:lnSpc>
                <a:spcPct val="114999"/>
              </a:lnSpc>
              <a:buAutoNum type="arabicPeriod"/>
              <a:tabLst>
                <a:tab pos="758825" algn="l"/>
              </a:tabLst>
            </a:pPr>
            <a:r>
              <a:rPr spc="-5" dirty="0">
                <a:latin typeface="Raleway" panose="020B0503030101060003" pitchFamily="34" charset="0"/>
                <a:cs typeface="Arial MT"/>
              </a:rPr>
              <a:t>Rather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than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just</a:t>
            </a:r>
            <a:r>
              <a:rPr spc="15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generating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a</a:t>
            </a:r>
            <a:r>
              <a:rPr spc="15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DR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Grading,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the</a:t>
            </a:r>
            <a:r>
              <a:rPr spc="155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system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spc="-10" dirty="0">
                <a:latin typeface="Raleway" panose="020B0503030101060003" pitchFamily="34" charset="0"/>
                <a:cs typeface="Arial MT"/>
              </a:rPr>
              <a:t>offers</a:t>
            </a:r>
            <a:r>
              <a:rPr spc="155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visual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hints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that</a:t>
            </a:r>
            <a:r>
              <a:rPr spc="15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help</a:t>
            </a:r>
            <a:r>
              <a:rPr spc="15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users</a:t>
            </a:r>
            <a:r>
              <a:rPr spc="15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to </a:t>
            </a:r>
            <a:r>
              <a:rPr spc="-54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identify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the presence and location of </a:t>
            </a:r>
            <a:r>
              <a:rPr spc="-10" dirty="0">
                <a:latin typeface="Raleway" panose="020B0503030101060003" pitchFamily="34" charset="0"/>
                <a:cs typeface="Arial MT"/>
              </a:rPr>
              <a:t>different</a:t>
            </a:r>
            <a:r>
              <a:rPr spc="-5" dirty="0">
                <a:latin typeface="Raleway" panose="020B0503030101060003" pitchFamily="34" charset="0"/>
                <a:cs typeface="Arial MT"/>
              </a:rPr>
              <a:t> lesion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types.</a:t>
            </a:r>
            <a:endParaRPr dirty="0">
              <a:latin typeface="Raleway" panose="020B0503030101060003" pitchFamily="34" charset="0"/>
              <a:cs typeface="Arial MT"/>
            </a:endParaRPr>
          </a:p>
          <a:p>
            <a:pPr marL="12700" marR="5080" indent="356235">
              <a:lnSpc>
                <a:spcPct val="114999"/>
              </a:lnSpc>
              <a:buAutoNum type="arabicPeriod"/>
              <a:tabLst>
                <a:tab pos="648335" algn="l"/>
              </a:tabLst>
            </a:pPr>
            <a:r>
              <a:rPr spc="-5" dirty="0">
                <a:latin typeface="Raleway" panose="020B0503030101060003" pitchFamily="34" charset="0"/>
                <a:cs typeface="Arial MT"/>
              </a:rPr>
              <a:t>The </a:t>
            </a:r>
            <a:r>
              <a:rPr dirty="0">
                <a:latin typeface="Raleway" panose="020B0503030101060003" pitchFamily="34" charset="0"/>
                <a:cs typeface="Arial MT"/>
              </a:rPr>
              <a:t>system </a:t>
            </a:r>
            <a:r>
              <a:rPr spc="-5" dirty="0">
                <a:latin typeface="Raleway" panose="020B0503030101060003" pitchFamily="34" charset="0"/>
                <a:cs typeface="Arial MT"/>
              </a:rPr>
              <a:t>achieved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high</a:t>
            </a:r>
            <a:r>
              <a:rPr spc="5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sensitivity </a:t>
            </a:r>
            <a:r>
              <a:rPr spc="-5" dirty="0">
                <a:latin typeface="Raleway" panose="020B0503030101060003" pitchFamily="34" charset="0"/>
                <a:cs typeface="Arial MT"/>
              </a:rPr>
              <a:t>and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accuracy</a:t>
            </a:r>
            <a:r>
              <a:rPr spc="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in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the whole-process</a:t>
            </a:r>
            <a:r>
              <a:rPr spc="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detection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of</a:t>
            </a:r>
            <a:r>
              <a:rPr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DR</a:t>
            </a:r>
            <a:r>
              <a:rPr spc="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from </a:t>
            </a:r>
            <a:r>
              <a:rPr spc="-54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early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to late </a:t>
            </a:r>
            <a:r>
              <a:rPr dirty="0">
                <a:latin typeface="Raleway" panose="020B0503030101060003" pitchFamily="34" charset="0"/>
                <a:cs typeface="Arial MT"/>
              </a:rPr>
              <a:t>stages.</a:t>
            </a: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b="1" spc="-5" dirty="0">
                <a:latin typeface="Raleway" panose="020B0503030101060003" pitchFamily="34" charset="0"/>
                <a:cs typeface="Arial"/>
              </a:rPr>
              <a:t>Disadvantages:</a:t>
            </a:r>
            <a:endParaRPr dirty="0">
              <a:latin typeface="Raleway" panose="020B0503030101060003" pitchFamily="34" charset="0"/>
              <a:cs typeface="Arial"/>
            </a:endParaRPr>
          </a:p>
          <a:p>
            <a:pPr marL="12700" marR="6985" indent="297180">
              <a:lnSpc>
                <a:spcPct val="114999"/>
              </a:lnSpc>
              <a:buAutoNum type="arabicPeriod"/>
              <a:tabLst>
                <a:tab pos="592455" algn="l"/>
              </a:tabLst>
            </a:pPr>
            <a:r>
              <a:rPr spc="-5" dirty="0">
                <a:latin typeface="Raleway" panose="020B0503030101060003" pitchFamily="34" charset="0"/>
                <a:cs typeface="Arial MT"/>
              </a:rPr>
              <a:t>This</a:t>
            </a:r>
            <a:r>
              <a:rPr spc="2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paper</a:t>
            </a:r>
            <a:r>
              <a:rPr spc="2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focused</a:t>
            </a:r>
            <a:r>
              <a:rPr spc="3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only</a:t>
            </a:r>
            <a:r>
              <a:rPr spc="2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on</a:t>
            </a:r>
            <a:r>
              <a:rPr spc="3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patients</a:t>
            </a:r>
            <a:r>
              <a:rPr spc="2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with</a:t>
            </a:r>
            <a:r>
              <a:rPr spc="3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referable</a:t>
            </a:r>
            <a:r>
              <a:rPr spc="2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DR</a:t>
            </a:r>
            <a:r>
              <a:rPr spc="3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who</a:t>
            </a:r>
            <a:r>
              <a:rPr spc="2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are</a:t>
            </a:r>
            <a:r>
              <a:rPr spc="3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then</a:t>
            </a:r>
            <a:r>
              <a:rPr spc="25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referred</a:t>
            </a:r>
            <a:r>
              <a:rPr spc="3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for</a:t>
            </a:r>
            <a:r>
              <a:rPr spc="25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specialist</a:t>
            </a:r>
            <a:r>
              <a:rPr spc="3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eye </a:t>
            </a:r>
            <a:r>
              <a:rPr spc="-540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care.</a:t>
            </a:r>
            <a:endParaRPr lang="en-IN" dirty="0">
              <a:latin typeface="Raleway" panose="020B0503030101060003" pitchFamily="34" charset="0"/>
              <a:cs typeface="Arial MT"/>
            </a:endParaRPr>
          </a:p>
          <a:p>
            <a:pPr marL="12700" marR="6985" indent="297180">
              <a:lnSpc>
                <a:spcPct val="114999"/>
              </a:lnSpc>
              <a:buAutoNum type="arabicPeriod"/>
              <a:tabLst>
                <a:tab pos="592455" algn="l"/>
              </a:tabLst>
            </a:pPr>
            <a:r>
              <a:rPr dirty="0">
                <a:latin typeface="Raleway" panose="020B0503030101060003" pitchFamily="34" charset="0"/>
                <a:cs typeface="Arial MT"/>
              </a:rPr>
              <a:t>Microaneurysms</a:t>
            </a:r>
            <a:r>
              <a:rPr spc="-15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cannot</a:t>
            </a:r>
            <a:r>
              <a:rPr spc="-1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be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detected</a:t>
            </a:r>
            <a:r>
              <a:rPr spc="-1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accurately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using</a:t>
            </a:r>
            <a:r>
              <a:rPr spc="-15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this</a:t>
            </a:r>
            <a:r>
              <a:rPr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latin typeface="Raleway" panose="020B0503030101060003" pitchFamily="34" charset="0"/>
                <a:cs typeface="Arial MT"/>
              </a:rPr>
              <a:t>DeepDR</a:t>
            </a:r>
            <a:r>
              <a:rPr spc="-15" dirty="0"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latin typeface="Raleway" panose="020B0503030101060003" pitchFamily="34" charset="0"/>
                <a:cs typeface="Arial MT"/>
              </a:rPr>
              <a:t>system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11" y="257769"/>
            <a:ext cx="4918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30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LITERATURE</a:t>
            </a:r>
            <a:r>
              <a:rPr sz="3200" b="1" u="none" spc="-40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spc="-1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SURVEY</a:t>
            </a:r>
            <a:r>
              <a:rPr sz="3200" b="1" u="none" spc="-9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-</a:t>
            </a:r>
            <a:r>
              <a:rPr sz="3200" b="1" u="none" spc="-3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7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803144"/>
            <a:ext cx="11040745" cy="512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225" algn="just">
              <a:lnSpc>
                <a:spcPct val="114999"/>
              </a:lnSpc>
              <a:spcBef>
                <a:spcPts val="100"/>
              </a:spcBef>
            </a:pPr>
            <a:r>
              <a:rPr b="1" spc="-10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Title: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Early detection of diabetic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retinopathy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based on deep learning and ultra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MS PGothic"/>
              </a:rPr>
              <a:t>‑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wide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MS PGothic"/>
              </a:rPr>
              <a:t>‑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field fundus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images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Journal:</a:t>
            </a:r>
            <a:r>
              <a:rPr b="1" spc="-30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Scientific</a:t>
            </a:r>
            <a:r>
              <a:rPr spc="-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reports</a:t>
            </a: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b="1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Methodology: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12700" marR="5080" algn="just">
              <a:lnSpc>
                <a:spcPct val="114999"/>
              </a:lnSpc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This paper used deep learning for the detection of DR. Using the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segmented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ROI image, they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employed the deep learning architecture, the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residual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network with 34-layer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(ResNet-34) model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as </a:t>
            </a:r>
            <a:r>
              <a:rPr spc="-5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classifier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for the DR detection task.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Advantages: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12700" marR="13335" indent="368300">
              <a:lnSpc>
                <a:spcPct val="114999"/>
              </a:lnSpc>
              <a:buAutoNum type="arabicPeriod"/>
              <a:tabLst>
                <a:tab pos="663575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ResNet</a:t>
            </a:r>
            <a:r>
              <a:rPr spc="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architecture</a:t>
            </a:r>
            <a:r>
              <a:rPr spc="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used</a:t>
            </a:r>
            <a:r>
              <a:rPr spc="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this</a:t>
            </a:r>
            <a:r>
              <a:rPr spc="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model</a:t>
            </a:r>
            <a:r>
              <a:rPr spc="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provides</a:t>
            </a:r>
            <a:r>
              <a:rPr spc="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advantages</a:t>
            </a:r>
            <a:r>
              <a:rPr spc="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</a:t>
            </a:r>
            <a:r>
              <a:rPr spc="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</a:t>
            </a:r>
            <a:r>
              <a:rPr spc="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easier</a:t>
            </a:r>
            <a:r>
              <a:rPr spc="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optimization</a:t>
            </a:r>
            <a:r>
              <a:rPr spc="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 </a:t>
            </a:r>
            <a:r>
              <a:rPr spc="-5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accuracy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gain for deep networks.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 marR="14604" indent="435609">
              <a:lnSpc>
                <a:spcPct val="114999"/>
              </a:lnSpc>
              <a:buAutoNum type="arabicPeriod"/>
              <a:tabLst>
                <a:tab pos="815340" algn="l"/>
                <a:tab pos="815975" algn="l"/>
                <a:tab pos="1412240" algn="l"/>
                <a:tab pos="2430780" algn="l"/>
                <a:tab pos="3056890" algn="l"/>
                <a:tab pos="4628515" algn="l"/>
                <a:tab pos="5240020" algn="l"/>
                <a:tab pos="5950585" algn="l"/>
                <a:tab pos="6322060" algn="l"/>
                <a:tab pos="7329805" algn="l"/>
                <a:tab pos="7841615" algn="l"/>
                <a:tab pos="8693785" algn="l"/>
                <a:tab pos="9742805" algn="l"/>
                <a:tab pos="10043160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ETDR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7S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photograph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y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wa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use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	capture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	retinal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images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.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	captures 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approximatel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y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3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90</a:t>
            </a:r>
            <a:r>
              <a:rPr spc="-6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◦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o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th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tha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i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aroun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30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%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o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th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retinal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surface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Disadvantages: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12700" marR="45720" lvl="1" indent="537845">
              <a:lnSpc>
                <a:spcPct val="114999"/>
              </a:lnSpc>
              <a:buAutoNum type="arabicPeriod"/>
              <a:tabLst>
                <a:tab pos="901700" algn="l"/>
                <a:tab pos="902335" algn="l"/>
                <a:tab pos="1481455" algn="l"/>
                <a:tab pos="2119630" algn="l"/>
                <a:tab pos="3236595" algn="l"/>
                <a:tab pos="3578225" algn="l"/>
                <a:tab pos="4115435" algn="l"/>
                <a:tab pos="4908550" algn="l"/>
                <a:tab pos="5235575" algn="l"/>
                <a:tab pos="6621780" algn="l"/>
                <a:tab pos="7033895" algn="l"/>
                <a:tab pos="8688070" algn="l"/>
                <a:tab pos="10563225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dat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acquire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thi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pape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	recognized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	single-cente</a:t>
            </a:r>
            <a:r>
              <a:rPr spc="-1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,	single-ethnicit</a:t>
            </a:r>
            <a:r>
              <a:rPr spc="-15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y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,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 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single-device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one.</a:t>
            </a:r>
            <a:endParaRPr lang="en-IN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 marR="45720" lvl="1" indent="537845">
              <a:lnSpc>
                <a:spcPct val="114999"/>
              </a:lnSpc>
              <a:buAutoNum type="arabicPeriod"/>
              <a:tabLst>
                <a:tab pos="901700" algn="l"/>
                <a:tab pos="902335" algn="l"/>
                <a:tab pos="1481455" algn="l"/>
                <a:tab pos="2119630" algn="l"/>
                <a:tab pos="3236595" algn="l"/>
                <a:tab pos="3578225" algn="l"/>
                <a:tab pos="4115435" algn="l"/>
                <a:tab pos="4908550" algn="l"/>
                <a:tab pos="5235575" algn="l"/>
                <a:tab pos="6621780" algn="l"/>
                <a:tab pos="7033895" algn="l"/>
                <a:tab pos="8688070" algn="l"/>
                <a:tab pos="10563225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 use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	ETDRS</a:t>
            </a:r>
            <a:r>
              <a:rPr spc="-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7SF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requires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skilled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photographers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is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time-consuming.</a:t>
            </a:r>
            <a:r>
              <a:rPr lang="en-IN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x`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11" y="257769"/>
            <a:ext cx="4918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30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LITERATURE</a:t>
            </a:r>
            <a:r>
              <a:rPr sz="3200" b="1" u="none" spc="-40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spc="-1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SURVEY</a:t>
            </a:r>
            <a:r>
              <a:rPr sz="3200" b="1" u="none" spc="-9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-</a:t>
            </a:r>
            <a:r>
              <a:rPr sz="3200" b="1" u="none" spc="-3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 </a:t>
            </a: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8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675" y="803144"/>
            <a:ext cx="11086465" cy="511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11980">
              <a:lnSpc>
                <a:spcPct val="114999"/>
              </a:lnSpc>
              <a:spcBef>
                <a:spcPts val="100"/>
              </a:spcBef>
            </a:pPr>
            <a:r>
              <a:rPr b="1" spc="-10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Title:</a:t>
            </a:r>
            <a:r>
              <a:rPr lang="en-IN" b="1" spc="-10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 </a:t>
            </a:r>
            <a:r>
              <a:rPr b="1" spc="-10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Early detection of diabetic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retinopathy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based on deep </a:t>
            </a:r>
            <a:r>
              <a:rPr spc="-5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learning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 ultra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MS PGothic"/>
              </a:rPr>
              <a:t>‑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wide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MS PGothic"/>
              </a:rPr>
              <a:t>‑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field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fundus images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Journal:</a:t>
            </a:r>
            <a:r>
              <a:rPr b="1" spc="-30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Scientific</a:t>
            </a:r>
            <a:r>
              <a:rPr spc="-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reports</a:t>
            </a: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b="1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Methodology: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12700" marR="5080" algn="just">
              <a:lnSpc>
                <a:spcPct val="114999"/>
              </a:lnSpc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This paper used deep learning for the detection of DR. Using the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segmented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ROI image, they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employed the deep learning architecture, the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residual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network with 34-layer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(ResNet-34) model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as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a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classifier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for the DR detection task.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Advantages: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12700" marR="8890" indent="337820">
              <a:lnSpc>
                <a:spcPct val="114999"/>
              </a:lnSpc>
              <a:buSzPct val="95000"/>
              <a:buAutoNum type="arabicPeriod"/>
              <a:tabLst>
                <a:tab pos="563880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ResNet</a:t>
            </a:r>
            <a:r>
              <a:rPr spc="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architecture</a:t>
            </a:r>
            <a:r>
              <a:rPr spc="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used</a:t>
            </a:r>
            <a:r>
              <a:rPr spc="1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this</a:t>
            </a:r>
            <a:r>
              <a:rPr spc="114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model</a:t>
            </a:r>
            <a:r>
              <a:rPr spc="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provides</a:t>
            </a:r>
            <a:r>
              <a:rPr spc="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advantages</a:t>
            </a:r>
            <a:r>
              <a:rPr spc="1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</a:t>
            </a:r>
            <a:r>
              <a:rPr spc="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</a:t>
            </a:r>
            <a:r>
              <a:rPr spc="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easier</a:t>
            </a:r>
            <a:r>
              <a:rPr spc="1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optimization</a:t>
            </a:r>
            <a:r>
              <a:rPr spc="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 </a:t>
            </a:r>
            <a:r>
              <a:rPr spc="-5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accuracy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gain for deep networks.</a:t>
            </a:r>
            <a:endParaRPr lang="en-IN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 marR="8890" indent="337820">
              <a:lnSpc>
                <a:spcPct val="114999"/>
              </a:lnSpc>
              <a:buSzPct val="95000"/>
              <a:buAutoNum type="arabicPeriod"/>
              <a:tabLst>
                <a:tab pos="563880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ETDR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7S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photograph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y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wa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use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	capture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	retinal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images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.	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	captures 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approximatel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y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3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90</a:t>
            </a:r>
            <a:r>
              <a:rPr spc="-6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◦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o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th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tha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i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aroun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30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%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o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th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retinal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surface</a:t>
            </a:r>
            <a:endParaRPr lang="en-IN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 marR="8890">
              <a:lnSpc>
                <a:spcPct val="114999"/>
              </a:lnSpc>
              <a:buSzPct val="95000"/>
              <a:tabLst>
                <a:tab pos="563880" algn="l"/>
              </a:tabLst>
            </a:pPr>
            <a:r>
              <a:rPr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Disadvantages:</a:t>
            </a:r>
            <a:endParaRPr lang="en-IN" b="1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60"/>
              </a:spcBef>
              <a:buFont typeface="+mj-lt"/>
              <a:buAutoNum type="arabicPeriod"/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30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data</a:t>
            </a:r>
            <a:r>
              <a:rPr spc="3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acquired</a:t>
            </a:r>
            <a:r>
              <a:rPr spc="3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</a:t>
            </a:r>
            <a:r>
              <a:rPr spc="3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this</a:t>
            </a:r>
            <a:r>
              <a:rPr spc="3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paper</a:t>
            </a:r>
            <a:r>
              <a:rPr spc="3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is</a:t>
            </a:r>
            <a:r>
              <a:rPr spc="3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recognized</a:t>
            </a:r>
            <a:r>
              <a:rPr spc="3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as</a:t>
            </a:r>
            <a:r>
              <a:rPr spc="3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single-center,</a:t>
            </a:r>
            <a:r>
              <a:rPr spc="3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single-ethnicity,</a:t>
            </a:r>
            <a:r>
              <a:rPr spc="3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 </a:t>
            </a:r>
            <a:r>
              <a:rPr spc="-5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single-device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one.</a:t>
            </a:r>
            <a:endParaRPr lang="en-IN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360"/>
              </a:spcBef>
              <a:buFont typeface="+mj-lt"/>
              <a:buAutoNum type="arabicPeriod"/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 use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</a:t>
            </a:r>
            <a:r>
              <a:rPr lang="en-IN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ETDRS</a:t>
            </a:r>
            <a:r>
              <a:rPr spc="-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7SF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requires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skilled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photographers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is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time-consuming.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4676" y="609600"/>
            <a:ext cx="4507463" cy="14715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952" y="257769"/>
            <a:ext cx="18522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Objective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8878" y="1033989"/>
            <a:ext cx="9360535" cy="35317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7465" algn="just">
              <a:lnSpc>
                <a:spcPct val="100000"/>
              </a:lnSpc>
              <a:spcBef>
                <a:spcPts val="459"/>
              </a:spcBef>
            </a:pPr>
            <a:r>
              <a:rPr sz="2000" dirty="0">
                <a:solidFill>
                  <a:schemeClr val="accent4"/>
                </a:solidFill>
                <a:latin typeface="Raleway" panose="020B0503030101060003" pitchFamily="34" charset="0"/>
                <a:cs typeface="Arial MT"/>
              </a:rPr>
              <a:t>Main</a:t>
            </a:r>
            <a:r>
              <a:rPr sz="2000" spc="-55" dirty="0">
                <a:solidFill>
                  <a:schemeClr val="accent4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chemeClr val="accent4"/>
                </a:solidFill>
                <a:latin typeface="Raleway" panose="020B0503030101060003" pitchFamily="34" charset="0"/>
                <a:cs typeface="Arial MT"/>
              </a:rPr>
              <a:t>Objective</a:t>
            </a:r>
            <a:endParaRPr sz="2000" dirty="0">
              <a:solidFill>
                <a:schemeClr val="accent4"/>
              </a:solidFill>
              <a:latin typeface="Raleway" panose="020B0503030101060003" pitchFamily="34" charset="0"/>
              <a:cs typeface="Arial MT"/>
            </a:endParaRPr>
          </a:p>
          <a:p>
            <a:pPr marL="494665" indent="-482600" algn="just">
              <a:lnSpc>
                <a:spcPct val="100000"/>
              </a:lnSpc>
              <a:spcBef>
                <a:spcPts val="36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spc="-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We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process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input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retinal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images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into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normal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or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abnormal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retinal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images.</a:t>
            </a:r>
            <a:endParaRPr sz="20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494665" marR="116839" indent="-482600" algn="just">
              <a:lnSpc>
                <a:spcPct val="114999"/>
              </a:lnSpc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 web application we develop uses RESNET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model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for better processing of </a:t>
            </a:r>
            <a:r>
              <a:rPr sz="2000" spc="-5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images.</a:t>
            </a:r>
            <a:endParaRPr sz="20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  <a:buFont typeface="MS PGothic"/>
              <a:buChar char="❖"/>
            </a:pPr>
            <a:endParaRPr sz="27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37465" algn="just">
              <a:lnSpc>
                <a:spcPct val="100000"/>
              </a:lnSpc>
            </a:pPr>
            <a:r>
              <a:rPr sz="2000" spc="-5" dirty="0">
                <a:solidFill>
                  <a:schemeClr val="accent4"/>
                </a:solidFill>
                <a:latin typeface="Raleway" panose="020B0503030101060003" pitchFamily="34" charset="0"/>
                <a:cs typeface="Arial MT"/>
              </a:rPr>
              <a:t>Sub</a:t>
            </a:r>
            <a:r>
              <a:rPr sz="2000" spc="-55" dirty="0">
                <a:solidFill>
                  <a:schemeClr val="accent4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chemeClr val="accent4"/>
                </a:solidFill>
                <a:latin typeface="Raleway" panose="020B0503030101060003" pitchFamily="34" charset="0"/>
                <a:cs typeface="Arial MT"/>
              </a:rPr>
              <a:t>Objective</a:t>
            </a:r>
            <a:endParaRPr sz="2000" dirty="0">
              <a:solidFill>
                <a:schemeClr val="accent4"/>
              </a:solidFill>
              <a:latin typeface="Raleway" panose="020B0503030101060003" pitchFamily="34" charset="0"/>
              <a:cs typeface="Arial MT"/>
            </a:endParaRPr>
          </a:p>
          <a:p>
            <a:pPr marL="494665" marR="163830" indent="-482600" algn="just">
              <a:lnSpc>
                <a:spcPct val="114999"/>
              </a:lnSpc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 our </a:t>
            </a:r>
            <a:r>
              <a:rPr sz="2000" spc="-3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Study,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we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classify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 images by the way of pre-processing and feature </a:t>
            </a:r>
            <a:r>
              <a:rPr sz="2000" spc="-5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extraction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process.</a:t>
            </a:r>
            <a:endParaRPr sz="20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494665" indent="-482600" algn="just">
              <a:lnSpc>
                <a:spcPct val="100000"/>
              </a:lnSpc>
              <a:spcBef>
                <a:spcPts val="36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these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processes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we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transform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raw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images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into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more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informative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images.</a:t>
            </a:r>
            <a:endParaRPr sz="20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952" y="260078"/>
            <a:ext cx="4935048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Methodology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0" u="none" spc="-5" dirty="0">
                <a:solidFill>
                  <a:srgbClr val="001D3A"/>
                </a:solidFill>
                <a:latin typeface="Raleway Medium" panose="020B0603030101060003" pitchFamily="34" charset="0"/>
                <a:cs typeface="Arial MT"/>
              </a:rPr>
              <a:t>Reference</a:t>
            </a:r>
            <a:r>
              <a:rPr sz="3000" b="0" u="none" spc="-45" dirty="0">
                <a:solidFill>
                  <a:srgbClr val="001D3A"/>
                </a:solidFill>
                <a:latin typeface="Raleway Medium" panose="020B0603030101060003" pitchFamily="34" charset="0"/>
                <a:cs typeface="Arial MT"/>
              </a:rPr>
              <a:t> </a:t>
            </a:r>
            <a:r>
              <a:rPr sz="3000" b="0" u="none" spc="-10" dirty="0">
                <a:solidFill>
                  <a:srgbClr val="001D3A"/>
                </a:solidFill>
                <a:latin typeface="Raleway Medium" panose="020B0603030101060003" pitchFamily="34" charset="0"/>
                <a:cs typeface="Arial MT"/>
              </a:rPr>
              <a:t>Software</a:t>
            </a:r>
            <a:r>
              <a:rPr sz="3000" b="0" u="none" spc="-50" dirty="0">
                <a:solidFill>
                  <a:srgbClr val="001D3A"/>
                </a:solidFill>
                <a:latin typeface="Raleway Medium" panose="020B0603030101060003" pitchFamily="34" charset="0"/>
                <a:cs typeface="Arial MT"/>
              </a:rPr>
              <a:t> </a:t>
            </a:r>
            <a:r>
              <a:rPr sz="3000" b="0" u="none" dirty="0">
                <a:solidFill>
                  <a:srgbClr val="001D3A"/>
                </a:solidFill>
                <a:latin typeface="Raleway Medium" panose="020B0603030101060003" pitchFamily="34" charset="0"/>
                <a:cs typeface="Arial MT"/>
              </a:rPr>
              <a:t>Model</a:t>
            </a:r>
            <a:endParaRPr sz="3000" dirty="0">
              <a:solidFill>
                <a:srgbClr val="001D3A"/>
              </a:solidFill>
              <a:latin typeface="Raleway Medium" panose="020B0603030101060003" pitchFamily="34" charset="0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5442" y="1386078"/>
            <a:ext cx="3818017" cy="48054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952" y="261676"/>
            <a:ext cx="15601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Content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953" y="1397039"/>
            <a:ext cx="3931647" cy="4060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Introduction</a:t>
            </a:r>
            <a:endParaRPr sz="2000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S PGothic"/>
              <a:buChar char="➔"/>
            </a:pPr>
            <a:endParaRPr sz="2050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494665" indent="-482600">
              <a:lnSpc>
                <a:spcPct val="100000"/>
              </a:lnSpc>
              <a:buFont typeface="MS PGothic"/>
              <a:buChar char="➔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Literature</a:t>
            </a:r>
            <a:r>
              <a:rPr sz="2000" b="1" spc="-80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 </a:t>
            </a:r>
            <a:r>
              <a:rPr sz="2000"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Review</a:t>
            </a:r>
            <a:endParaRPr sz="2000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MS PGothic"/>
              <a:buChar char="➔"/>
            </a:pPr>
            <a:endParaRPr sz="2050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494665" indent="-482600">
              <a:lnSpc>
                <a:spcPct val="100000"/>
              </a:lnSpc>
              <a:buFont typeface="MS PGothic"/>
              <a:buChar char="➔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Objectives</a:t>
            </a:r>
            <a:endParaRPr sz="2000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S PGothic"/>
              <a:buChar char="➔"/>
            </a:pPr>
            <a:endParaRPr sz="2050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494665" indent="-482600">
              <a:lnSpc>
                <a:spcPct val="100000"/>
              </a:lnSpc>
              <a:buFont typeface="MS PGothic"/>
              <a:buChar char="➔"/>
              <a:tabLst>
                <a:tab pos="494665" algn="l"/>
                <a:tab pos="495300" algn="l"/>
              </a:tabLst>
            </a:pPr>
            <a:r>
              <a:rPr sz="2000" b="1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Methodology</a:t>
            </a:r>
            <a:endParaRPr sz="2000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MS PGothic"/>
              <a:buChar char="➔"/>
            </a:pPr>
            <a:endParaRPr sz="2050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494665" indent="-482600">
              <a:lnSpc>
                <a:spcPct val="100000"/>
              </a:lnSpc>
              <a:buFont typeface="MS PGothic"/>
              <a:buChar char="➔"/>
              <a:tabLst>
                <a:tab pos="494665" algn="l"/>
                <a:tab pos="495300" algn="l"/>
              </a:tabLst>
            </a:pPr>
            <a:r>
              <a:rPr sz="2000" b="1" spc="-10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Working</a:t>
            </a:r>
            <a:r>
              <a:rPr sz="2000" b="1" spc="-50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 </a:t>
            </a:r>
            <a:r>
              <a:rPr sz="2000" b="1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Model</a:t>
            </a:r>
            <a:endParaRPr sz="2000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S PGothic"/>
              <a:buChar char="➔"/>
            </a:pPr>
            <a:endParaRPr sz="2050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494665" indent="-482600">
              <a:lnSpc>
                <a:spcPct val="100000"/>
              </a:lnSpc>
              <a:buFont typeface="MS PGothic"/>
              <a:buChar char="➔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Conclusion</a:t>
            </a:r>
            <a:endParaRPr sz="2000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MS PGothic"/>
              <a:buChar char="➔"/>
            </a:pPr>
            <a:endParaRPr sz="2050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494665" indent="-482600">
              <a:lnSpc>
                <a:spcPct val="100000"/>
              </a:lnSpc>
              <a:buFont typeface="MS PGothic"/>
              <a:buChar char="➔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References</a:t>
            </a:r>
            <a:endParaRPr sz="2000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952" y="261676"/>
            <a:ext cx="181084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10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Steps:-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9787" y="1482041"/>
            <a:ext cx="8967858" cy="41527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952" y="261675"/>
            <a:ext cx="22161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References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926" y="1097655"/>
            <a:ext cx="10678795" cy="5694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13970" indent="-4197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pc="-3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Walter,</a:t>
            </a:r>
            <a:r>
              <a:rPr spc="-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7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T.,</a:t>
            </a:r>
            <a:r>
              <a:rPr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Klein,</a:t>
            </a:r>
            <a:r>
              <a:rPr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J.-C.,</a:t>
            </a:r>
            <a:r>
              <a:rPr spc="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Massin,</a:t>
            </a:r>
            <a:r>
              <a:rPr spc="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8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P.,</a:t>
            </a:r>
            <a:r>
              <a:rPr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Erginay,</a:t>
            </a:r>
            <a:r>
              <a:rPr spc="-9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A.</a:t>
            </a:r>
            <a:r>
              <a:rPr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‘A</a:t>
            </a:r>
            <a:r>
              <a:rPr spc="-9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contribution</a:t>
            </a:r>
            <a:r>
              <a:rPr spc="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</a:t>
            </a:r>
            <a:r>
              <a:rPr spc="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</a:t>
            </a:r>
            <a:r>
              <a:rPr spc="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processing</a:t>
            </a:r>
            <a:r>
              <a:rPr spc="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to</a:t>
            </a:r>
            <a:r>
              <a:rPr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diagnosis</a:t>
            </a:r>
            <a:r>
              <a:rPr spc="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diabetic</a:t>
            </a:r>
            <a:r>
              <a:rPr spc="3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retinopathy</a:t>
            </a:r>
            <a:r>
              <a:rPr spc="3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—</a:t>
            </a:r>
            <a:r>
              <a:rPr spc="3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detection</a:t>
            </a:r>
            <a:r>
              <a:rPr spc="36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</a:t>
            </a:r>
            <a:r>
              <a:rPr spc="3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exudates</a:t>
            </a:r>
            <a:r>
              <a:rPr spc="3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</a:t>
            </a:r>
            <a:r>
              <a:rPr spc="36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color</a:t>
            </a:r>
            <a:r>
              <a:rPr spc="3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fundus</a:t>
            </a:r>
            <a:r>
              <a:rPr spc="3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images</a:t>
            </a:r>
            <a:r>
              <a:rPr spc="36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</a:t>
            </a:r>
            <a:r>
              <a:rPr spc="3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3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human</a:t>
            </a:r>
            <a:r>
              <a:rPr spc="36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retina.’</a:t>
            </a:r>
            <a:r>
              <a:rPr spc="29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IEEE </a:t>
            </a:r>
            <a:r>
              <a:rPr spc="-484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Trans.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Med.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Imaging 21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(10)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(2002):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1236–1243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431800" marR="17145" indent="-419734" algn="just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Xiaohui, Z., Chutatape, A. ‘Detection and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classification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 bright lesions in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color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fundus images.’ In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Proceedings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International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Conference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on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processing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(ICIP</a:t>
            </a:r>
            <a:r>
              <a:rPr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04),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2004,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vol.</a:t>
            </a:r>
            <a:r>
              <a:rPr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1,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pp. </a:t>
            </a:r>
            <a:r>
              <a:rPr spc="-49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139–142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431800" marR="26034" indent="-419734" algn="just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spc="-3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Varun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Gulshan, Subhashini 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Venugopalan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 Rajiv Raman, "Development and </a:t>
            </a:r>
            <a:r>
              <a:rPr spc="-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Validation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Deep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Learning Algorithm for Detection of Diabetic Retinopathy in Retinal Fundus Photographs",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JAMA, vol. </a:t>
            </a:r>
            <a:r>
              <a:rPr spc="-49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316,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no. 22,2016, pp. 2402-2410.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431800" marR="28575" indent="-419734" algn="just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A. Osareh, B. </a:t>
            </a:r>
            <a:r>
              <a:rPr spc="-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Shadgar,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 R.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Markham, “A computational-intelligence-based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approach for detection </a:t>
            </a:r>
            <a:r>
              <a:rPr spc="-49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exudates in diabetic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retinopathy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images,” IEEE</a:t>
            </a:r>
            <a:r>
              <a:rPr spc="-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Trans.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Inf.</a:t>
            </a:r>
            <a:r>
              <a:rPr spc="-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Technol..,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13(4): pp. 535–545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(2009).</a:t>
            </a:r>
          </a:p>
          <a:p>
            <a:pPr marL="431800" marR="5080" indent="-419734" algn="just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L.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Math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 R. Fatima, "Adaptive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machine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learning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classification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for diabetic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retinopathy", Multimedia </a:t>
            </a:r>
            <a:r>
              <a:rPr spc="-49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Tools</a:t>
            </a:r>
            <a:r>
              <a:rPr spc="-1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Appl.,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vol.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80,Oct. 2020,pp. 5173-5186.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431800" indent="-419734" algn="just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I.</a:t>
            </a:r>
            <a:r>
              <a:rPr spc="27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U.</a:t>
            </a:r>
            <a:r>
              <a:rPr spc="27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Morphological,</a:t>
            </a:r>
            <a:r>
              <a:rPr spc="27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E.</a:t>
            </a:r>
            <a:r>
              <a:rPr spc="27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Detection,</a:t>
            </a:r>
            <a:r>
              <a:rPr spc="17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A.</a:t>
            </a:r>
            <a:r>
              <a:rPr spc="17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Aquino,</a:t>
            </a:r>
            <a:r>
              <a:rPr spc="27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M.</a:t>
            </a:r>
            <a:r>
              <a:rPr spc="27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E.</a:t>
            </a:r>
            <a:r>
              <a:rPr spc="27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Gegúndez-arias,</a:t>
            </a:r>
            <a:r>
              <a:rPr spc="27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</a:t>
            </a:r>
            <a:r>
              <a:rPr spc="27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D.</a:t>
            </a:r>
            <a:r>
              <a:rPr spc="27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Marín,</a:t>
            </a:r>
            <a:r>
              <a:rPr spc="27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“Detecting</a:t>
            </a:r>
            <a:r>
              <a:rPr spc="27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431800" marR="60960" algn="just">
              <a:lnSpc>
                <a:spcPct val="114999"/>
              </a:lnSpc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Optic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Disc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Boundary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Digital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Fundus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Feature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Extraction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Techniques,”</a:t>
            </a:r>
            <a:r>
              <a:rPr spc="-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29(11):</a:t>
            </a:r>
            <a:r>
              <a:rPr spc="-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pp.</a:t>
            </a:r>
            <a:r>
              <a:rPr spc="49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1860–1869 </a:t>
            </a:r>
            <a:r>
              <a:rPr spc="-49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(2010).</a:t>
            </a:r>
          </a:p>
          <a:p>
            <a:pPr marL="431800" marR="28575" indent="-419734" algn="just">
              <a:lnSpc>
                <a:spcPct val="114999"/>
              </a:lnSpc>
              <a:buAutoNum type="arabicPeriod" startAt="7"/>
              <a:tabLst>
                <a:tab pos="432434" algn="l"/>
              </a:tabLst>
            </a:pP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R.GargeyaandT.Leng,“Automated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identification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diabetic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retinopathy</a:t>
            </a:r>
            <a:r>
              <a:rPr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using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deep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learning,”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Ophthalmology,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vol.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124, no. 7, pp. 962–969, 2017.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952" y="245069"/>
            <a:ext cx="2216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References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889" y="1079858"/>
            <a:ext cx="10744835" cy="349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 marR="14604" indent="-419734">
              <a:lnSpc>
                <a:spcPct val="114999"/>
              </a:lnSpc>
              <a:spcBef>
                <a:spcPts val="100"/>
              </a:spcBef>
              <a:buAutoNum type="arabicPeriod" startAt="8"/>
              <a:tabLst>
                <a:tab pos="558800" algn="l"/>
                <a:tab pos="559435" algn="l"/>
              </a:tabLst>
            </a:pP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L.</a:t>
            </a:r>
            <a:r>
              <a:rPr sz="1800" spc="29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W.</a:t>
            </a:r>
            <a:r>
              <a:rPr sz="1800" spc="26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3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Yun,</a:t>
            </a:r>
            <a:r>
              <a:rPr sz="1800" spc="3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U.</a:t>
            </a:r>
            <a:r>
              <a:rPr sz="1800" spc="3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R.</a:t>
            </a:r>
            <a:r>
              <a:rPr sz="1800" spc="2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Acharya,</a:t>
            </a:r>
            <a:r>
              <a:rPr sz="1800" spc="26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Y.</a:t>
            </a:r>
            <a:r>
              <a:rPr sz="1800" spc="-7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8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V.</a:t>
            </a:r>
            <a:r>
              <a:rPr sz="1800" spc="3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Venkatesh,</a:t>
            </a:r>
            <a:r>
              <a:rPr sz="1800" spc="29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C.</a:t>
            </a:r>
            <a:r>
              <a:rPr sz="1800" spc="3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Chee,</a:t>
            </a:r>
            <a:r>
              <a:rPr sz="1800" spc="3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L.C.</a:t>
            </a:r>
            <a:r>
              <a:rPr sz="1800" spc="3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Min</a:t>
            </a:r>
            <a:r>
              <a:rPr sz="1800" spc="3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</a:t>
            </a:r>
            <a:r>
              <a:rPr sz="1800" spc="3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E.Y.K.</a:t>
            </a:r>
            <a:r>
              <a:rPr sz="1800" spc="3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Ng,</a:t>
            </a:r>
            <a:r>
              <a:rPr sz="1800" spc="29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"Identification</a:t>
            </a:r>
            <a:r>
              <a:rPr sz="1800" spc="3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different</a:t>
            </a:r>
            <a:r>
              <a:rPr sz="1800" spc="9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stages</a:t>
            </a:r>
            <a:r>
              <a:rPr sz="1800" spc="1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</a:t>
            </a:r>
            <a:r>
              <a:rPr sz="1800" spc="1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diabetic</a:t>
            </a:r>
            <a:r>
              <a:rPr sz="1800" spc="10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retinopathy</a:t>
            </a:r>
            <a:r>
              <a:rPr sz="1800" spc="1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using</a:t>
            </a:r>
            <a:r>
              <a:rPr sz="1800" spc="1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retinal</a:t>
            </a:r>
            <a:r>
              <a:rPr sz="1800" spc="1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optical</a:t>
            </a:r>
            <a:r>
              <a:rPr sz="1800" spc="10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images",</a:t>
            </a:r>
            <a:r>
              <a:rPr sz="1800" spc="1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Information</a:t>
            </a:r>
            <a:r>
              <a:rPr sz="1800" spc="9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Sciences,</a:t>
            </a:r>
            <a:r>
              <a:rPr sz="1800" spc="1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vol.</a:t>
            </a:r>
            <a:r>
              <a:rPr sz="1800" spc="1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178, </a:t>
            </a:r>
            <a:r>
              <a:rPr sz="1800" spc="-484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2008,</a:t>
            </a:r>
            <a:r>
              <a:rPr sz="18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pp. 106-121.</a:t>
            </a:r>
            <a:endParaRPr sz="18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558800" marR="24130" indent="-419734" algn="just">
              <a:lnSpc>
                <a:spcPct val="114999"/>
              </a:lnSpc>
              <a:buAutoNum type="arabicPeriod" startAt="8"/>
              <a:tabLst>
                <a:tab pos="559435" algn="l"/>
              </a:tabLst>
            </a:pPr>
            <a:r>
              <a:rPr sz="1800" spc="-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Tang</a:t>
            </a:r>
            <a:r>
              <a:rPr sz="1800" spc="-5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L,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Niemeijer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M,</a:t>
            </a:r>
            <a:r>
              <a:rPr sz="1800"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Reinhardt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J,</a:t>
            </a:r>
            <a:r>
              <a:rPr sz="1800"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Garvin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MK,</a:t>
            </a:r>
            <a:r>
              <a:rPr sz="1800"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AbramoffM.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"Splat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feature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classification</a:t>
            </a:r>
            <a:r>
              <a:rPr sz="1800" spc="5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with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application to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retinal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hemorrhage detection in fundus Images". IEEE </a:t>
            </a:r>
            <a:r>
              <a:rPr sz="18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TransactMed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 2013; 32: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364-375.</a:t>
            </a:r>
            <a:endParaRPr sz="18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558800" marR="133985" indent="-546735" algn="just">
              <a:lnSpc>
                <a:spcPct val="114999"/>
              </a:lnSpc>
              <a:buAutoNum type="arabicPeriod" startAt="8"/>
              <a:tabLst>
                <a:tab pos="559435" algn="l"/>
              </a:tabLst>
            </a:pP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Hatanaka </a:t>
            </a:r>
            <a:r>
              <a:rPr sz="1800" spc="-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Y,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Nakagawa </a:t>
            </a:r>
            <a:r>
              <a:rPr sz="1800" spc="-1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T,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Hayashi </a:t>
            </a:r>
            <a:r>
              <a:rPr sz="1800" spc="-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Y,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Hara </a:t>
            </a:r>
            <a:r>
              <a:rPr sz="1800" spc="-1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T,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Fujita H.Improvement of automated detection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method </a:t>
            </a:r>
            <a:r>
              <a:rPr sz="1800"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</a:t>
            </a:r>
            <a:r>
              <a:rPr sz="18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hemorrhages in fundus Images.</a:t>
            </a:r>
            <a:r>
              <a:rPr sz="18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J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Med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Imaging 2008;</a:t>
            </a:r>
            <a:r>
              <a:rPr sz="18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978:5429-5432.</a:t>
            </a:r>
            <a:endParaRPr sz="18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558800" marR="5080" indent="-529590" algn="just">
              <a:lnSpc>
                <a:spcPct val="114999"/>
              </a:lnSpc>
              <a:buAutoNum type="arabicPeriod" startAt="8"/>
              <a:tabLst>
                <a:tab pos="559435" algn="l"/>
              </a:tabLst>
            </a:pP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N. Patton, </a:t>
            </a:r>
            <a:r>
              <a:rPr sz="1800" spc="-1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T.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M.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Aslamc,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M. MacGillivrayd,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I.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J.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Dearye, B. Dhillonb, R. H. Eikelboomf, et al., "Retinal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 analysis: Concepts applications and potential", Retinal and Eye Research,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vol.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25, 2006,pp. </a:t>
            </a:r>
            <a:r>
              <a:rPr sz="18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99-127.</a:t>
            </a:r>
            <a:endParaRPr sz="18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3807" y="2868590"/>
            <a:ext cx="542639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u="none" spc="-15" dirty="0">
                <a:solidFill>
                  <a:srgbClr val="D76213"/>
                </a:solidFill>
                <a:latin typeface="Raleway ExtraBold" panose="020B0903030101060003" pitchFamily="34" charset="0"/>
                <a:cs typeface="Arial"/>
              </a:rPr>
              <a:t>Thank</a:t>
            </a:r>
            <a:r>
              <a:rPr sz="7200" u="none" spc="-225" dirty="0">
                <a:solidFill>
                  <a:srgbClr val="D76213"/>
                </a:solidFill>
                <a:latin typeface="Raleway ExtraBold" panose="020B0903030101060003" pitchFamily="34" charset="0"/>
                <a:cs typeface="Arial"/>
              </a:rPr>
              <a:t> </a:t>
            </a:r>
            <a:r>
              <a:rPr sz="7200" u="none" spc="-190" dirty="0">
                <a:solidFill>
                  <a:srgbClr val="D76213"/>
                </a:solidFill>
                <a:latin typeface="Raleway ExtraBold" panose="020B0903030101060003" pitchFamily="34" charset="0"/>
                <a:cs typeface="Arial"/>
              </a:rPr>
              <a:t>You</a:t>
            </a:r>
            <a:r>
              <a:rPr lang="en-IN" sz="7200" u="none" spc="-190" dirty="0">
                <a:solidFill>
                  <a:srgbClr val="D76213"/>
                </a:solidFill>
                <a:latin typeface="Raleway ExtraBold" panose="020B0903030101060003" pitchFamily="34" charset="0"/>
                <a:cs typeface="Arial"/>
              </a:rPr>
              <a:t>.</a:t>
            </a:r>
            <a:endParaRPr sz="7200" dirty="0">
              <a:solidFill>
                <a:srgbClr val="D76213"/>
              </a:solidFill>
              <a:latin typeface="Raleway ExtraBold" panose="020B0903030101060003" pitchFamily="34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0" y="150470"/>
            <a:ext cx="1381760" cy="683260"/>
          </a:xfrm>
          <a:custGeom>
            <a:avLst/>
            <a:gdLst/>
            <a:ahLst/>
            <a:cxnLst/>
            <a:rect l="l" t="t" r="r" b="b"/>
            <a:pathLst>
              <a:path w="1381759" h="683260">
                <a:moveTo>
                  <a:pt x="1381245" y="682905"/>
                </a:moveTo>
                <a:lnTo>
                  <a:pt x="0" y="682905"/>
                </a:lnTo>
                <a:lnTo>
                  <a:pt x="0" y="0"/>
                </a:lnTo>
                <a:lnTo>
                  <a:pt x="1381245" y="0"/>
                </a:lnTo>
                <a:lnTo>
                  <a:pt x="1381245" y="6829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952" y="231643"/>
            <a:ext cx="2392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5" dirty="0">
                <a:solidFill>
                  <a:srgbClr val="D76213"/>
                </a:solidFill>
                <a:latin typeface="Raleway Medium" panose="020B0603030101060003" pitchFamily="34" charset="0"/>
                <a:cs typeface="Arial"/>
              </a:rPr>
              <a:t>Introduction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4918" y="1149379"/>
            <a:ext cx="9673590" cy="3731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19685" indent="-382270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94970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Diabetic </a:t>
            </a:r>
            <a:r>
              <a:rPr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retinopathy,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also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known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as diabetic eye disease, is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 medical condition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which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damage occurs to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due to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diabetes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mellitus.</a:t>
            </a:r>
          </a:p>
          <a:p>
            <a:pPr marL="394335" indent="-382270" algn="just">
              <a:lnSpc>
                <a:spcPct val="100000"/>
              </a:lnSpc>
              <a:spcBef>
                <a:spcPts val="1200"/>
              </a:spcBef>
              <a:buChar char="●"/>
              <a:tabLst>
                <a:tab pos="394970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Optic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disk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is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head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nerve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to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 eye.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394335" indent="-382270" algn="just">
              <a:lnSpc>
                <a:spcPct val="100000"/>
              </a:lnSpc>
              <a:spcBef>
                <a:spcPts val="1200"/>
              </a:spcBef>
              <a:buChar char="●"/>
              <a:tabLst>
                <a:tab pos="394970" algn="l"/>
              </a:tabLst>
            </a:pP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</a:t>
            </a:r>
            <a:r>
              <a:rPr spc="-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micro-aneurysm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is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small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swelling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that forms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wall of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tiny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blood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vessels.</a:t>
            </a:r>
          </a:p>
          <a:p>
            <a:pPr marL="394335" marR="10160" indent="-382270" algn="just">
              <a:lnSpc>
                <a:spcPct val="150000"/>
              </a:lnSpc>
              <a:buChar char="●"/>
              <a:tabLst>
                <a:tab pos="394970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Exudates are formed due to increased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vascular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permeability allowing the leakage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fluid and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lipoprotein into the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resulting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 thickening of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macula.</a:t>
            </a:r>
          </a:p>
          <a:p>
            <a:pPr marL="394335" marR="5080" indent="-382270" algn="just">
              <a:lnSpc>
                <a:spcPct val="150000"/>
              </a:lnSpc>
              <a:buChar char="●"/>
              <a:tabLst>
                <a:tab pos="394970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Hemorrhages</a:t>
            </a:r>
            <a:r>
              <a:rPr spc="5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are</a:t>
            </a:r>
            <a:r>
              <a:rPr spc="5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5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lesions</a:t>
            </a:r>
            <a:r>
              <a:rPr spc="5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represent</a:t>
            </a:r>
            <a:r>
              <a:rPr spc="5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actual</a:t>
            </a:r>
            <a:r>
              <a:rPr spc="5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bleeding</a:t>
            </a:r>
            <a:r>
              <a:rPr spc="5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within</a:t>
            </a:r>
            <a:r>
              <a:rPr spc="5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5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retina,</a:t>
            </a:r>
            <a:r>
              <a:rPr spc="5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 </a:t>
            </a:r>
            <a:r>
              <a:rPr spc="-54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either are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 result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ruptured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micro-aneurysm’s or when the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capillaries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become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lately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enough to let blood out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 the blood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vessels.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952" y="282275"/>
            <a:ext cx="310624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Motivation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4375" y="1149379"/>
            <a:ext cx="9777095" cy="1623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 algn="just">
              <a:lnSpc>
                <a:spcPct val="150000"/>
              </a:lnSpc>
              <a:spcBef>
                <a:spcPts val="100"/>
              </a:spcBef>
              <a:buFont typeface="MS PGothic"/>
              <a:buChar char="➔"/>
              <a:tabLst>
                <a:tab pos="494665" algn="l"/>
                <a:tab pos="495300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Diabetic</a:t>
            </a:r>
            <a:r>
              <a:rPr spc="15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retinopathy</a:t>
            </a:r>
            <a:r>
              <a:rPr spc="1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is</a:t>
            </a:r>
            <a:r>
              <a:rPr spc="1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</a:t>
            </a:r>
            <a:r>
              <a:rPr spc="1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eye</a:t>
            </a:r>
            <a:r>
              <a:rPr spc="1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condition</a:t>
            </a:r>
            <a:r>
              <a:rPr spc="1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that</a:t>
            </a:r>
            <a:r>
              <a:rPr spc="1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can</a:t>
            </a:r>
            <a:r>
              <a:rPr spc="1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cause</a:t>
            </a:r>
            <a:r>
              <a:rPr spc="1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vision</a:t>
            </a:r>
            <a:r>
              <a:rPr spc="1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loss</a:t>
            </a:r>
            <a:r>
              <a:rPr spc="1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</a:t>
            </a:r>
            <a:r>
              <a:rPr spc="15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blindness </a:t>
            </a:r>
            <a:r>
              <a:rPr spc="-5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people who have diabetes.</a:t>
            </a:r>
            <a:endParaRPr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494665" marR="8890" indent="-482600" algn="just">
              <a:lnSpc>
                <a:spcPct val="150000"/>
              </a:lnSpc>
              <a:buFont typeface="MS PGothic"/>
              <a:buChar char="➔"/>
              <a:tabLst>
                <a:tab pos="494665" algn="l"/>
                <a:tab pos="495300" algn="l"/>
              </a:tabLst>
            </a:pP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Our</a:t>
            </a:r>
            <a:r>
              <a:rPr spc="1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goal</a:t>
            </a:r>
            <a:r>
              <a:rPr spc="1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is</a:t>
            </a:r>
            <a:r>
              <a:rPr spc="1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to</a:t>
            </a:r>
            <a:r>
              <a:rPr spc="13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classify</a:t>
            </a:r>
            <a:r>
              <a:rPr spc="1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pc="1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patients</a:t>
            </a:r>
            <a:r>
              <a:rPr spc="13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having</a:t>
            </a:r>
            <a:r>
              <a:rPr spc="1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diabetic</a:t>
            </a:r>
            <a:r>
              <a:rPr spc="1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retinopathy</a:t>
            </a:r>
            <a:r>
              <a:rPr spc="13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</a:t>
            </a:r>
            <a:r>
              <a:rPr spc="1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not</a:t>
            </a:r>
            <a:r>
              <a:rPr spc="1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having</a:t>
            </a:r>
            <a:r>
              <a:rPr spc="13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 </a:t>
            </a:r>
            <a:r>
              <a:rPr spc="-5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same,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with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high-resolution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fundus image of the</a:t>
            </a:r>
            <a:r>
              <a:rPr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9987" y="3314700"/>
            <a:ext cx="7272025" cy="2758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952" y="236714"/>
            <a:ext cx="744964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u="none" spc="-4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Technical</a:t>
            </a:r>
            <a:r>
              <a:rPr sz="3000" b="1" u="none" spc="-2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 </a:t>
            </a:r>
            <a:r>
              <a:rPr sz="3000" b="1" u="none" spc="-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Concepts</a:t>
            </a:r>
            <a:r>
              <a:rPr sz="3000" b="1" u="none" spc="-2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 </a:t>
            </a:r>
            <a:r>
              <a:rPr sz="3000" b="1" u="none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(Algorithms)</a:t>
            </a:r>
            <a:r>
              <a:rPr sz="3000" b="1" u="none" spc="-2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 </a:t>
            </a:r>
            <a:r>
              <a:rPr sz="3000" b="1" u="none" spc="-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used</a:t>
            </a:r>
            <a:endParaRPr sz="3000" b="1" dirty="0">
              <a:solidFill>
                <a:srgbClr val="D76213"/>
              </a:solidFill>
              <a:latin typeface="Raleway Medium" panose="020B0603030101060003" pitchFamily="34" charset="0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549" y="839973"/>
            <a:ext cx="9917430" cy="5442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Using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ResNet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(Residual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Neural Network)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model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for the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classification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retinal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diseases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involves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several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technical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concepts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 algorithms. When applying ResNet to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retinal</a:t>
            </a:r>
            <a:r>
              <a:rPr sz="1600"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disease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classification,</a:t>
            </a:r>
            <a:r>
              <a:rPr sz="1600"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we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encountered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following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technical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concepts</a:t>
            </a:r>
            <a:r>
              <a:rPr sz="1600"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algorithms:</a:t>
            </a:r>
            <a:endParaRPr lang="en-IN" sz="1600" spc="-5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6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927100" marR="6350" indent="-443230" algn="just">
              <a:lnSpc>
                <a:spcPct val="100000"/>
              </a:lnSpc>
              <a:buFont typeface="Arial MT"/>
              <a:buAutoNum type="arabicParenR"/>
              <a:tabLst>
                <a:tab pos="927100" algn="l"/>
              </a:tabLst>
            </a:pPr>
            <a:r>
              <a:rPr sz="1600"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ResNet Architecture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: ResNet is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type of Convolutional Neural Network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(CNN) </a:t>
            </a:r>
            <a:r>
              <a:rPr sz="1600"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designed for deep learning tasks. It utilizes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residual connections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to train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very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deep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neural</a:t>
            </a:r>
            <a:r>
              <a:rPr sz="16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networks </a:t>
            </a:r>
            <a:r>
              <a:rPr sz="16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effectively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by</a:t>
            </a:r>
            <a:r>
              <a:rPr sz="16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preventing the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vanishing</a:t>
            </a:r>
            <a:r>
              <a:rPr sz="16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gradient problem.</a:t>
            </a:r>
            <a:endParaRPr lang="en-IN" sz="1600" spc="-5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927100" marR="6350" indent="-443230" algn="just">
              <a:lnSpc>
                <a:spcPct val="100000"/>
              </a:lnSpc>
              <a:buFont typeface="Arial MT"/>
              <a:buAutoNum type="arabicParenR"/>
              <a:tabLst>
                <a:tab pos="927100" algn="l"/>
              </a:tabLst>
            </a:pPr>
            <a:endParaRPr sz="16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927100" marR="11430" indent="-443230" algn="just">
              <a:lnSpc>
                <a:spcPct val="100000"/>
              </a:lnSpc>
              <a:buFont typeface="Arial MT"/>
              <a:buAutoNum type="arabicParenR"/>
              <a:tabLst>
                <a:tab pos="927100" algn="l"/>
              </a:tabLst>
            </a:pPr>
            <a:r>
              <a:rPr sz="1600"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Convolutional</a:t>
            </a:r>
            <a:r>
              <a:rPr sz="1600" b="1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 </a:t>
            </a:r>
            <a:r>
              <a:rPr sz="1600"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Layers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: These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layers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automatically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extract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features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from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retinal </a:t>
            </a:r>
            <a:r>
              <a:rPr sz="1600"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images. They're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crucial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for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recognizing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patterns in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scans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 the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retina,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helping the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model</a:t>
            </a:r>
            <a:r>
              <a:rPr sz="16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identify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signs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of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various</a:t>
            </a:r>
            <a:r>
              <a:rPr sz="16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diseases.</a:t>
            </a:r>
            <a:endParaRPr lang="en-IN" sz="1600" spc="-5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927100" marR="11430" indent="-443230" algn="just">
              <a:lnSpc>
                <a:spcPct val="100000"/>
              </a:lnSpc>
              <a:buFont typeface="Arial MT"/>
              <a:buAutoNum type="arabicParenR"/>
              <a:tabLst>
                <a:tab pos="927100" algn="l"/>
              </a:tabLst>
            </a:pPr>
            <a:endParaRPr sz="16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927100" marR="12065" indent="-443230" algn="just">
              <a:lnSpc>
                <a:spcPct val="100000"/>
              </a:lnSpc>
              <a:buFont typeface="Arial MT"/>
              <a:buAutoNum type="arabicParenR"/>
              <a:tabLst>
                <a:tab pos="927100" algn="l"/>
              </a:tabLst>
            </a:pPr>
            <a:r>
              <a:rPr sz="1600"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Data Augmentation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: </a:t>
            </a:r>
            <a:r>
              <a:rPr sz="1600" spc="-3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Techniques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like image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rotation, scaling,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 flipping increase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 diversity of the training data, enhancing the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model's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ability to generalize from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 </a:t>
            </a:r>
            <a:r>
              <a:rPr sz="1600"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limited</a:t>
            </a:r>
            <a:r>
              <a:rPr sz="16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dataset.</a:t>
            </a:r>
            <a:endParaRPr lang="en-IN" sz="1600" spc="-5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927100" marR="12065" indent="-443230" algn="just">
              <a:lnSpc>
                <a:spcPct val="100000"/>
              </a:lnSpc>
              <a:buFont typeface="Arial MT"/>
              <a:buAutoNum type="arabicParenR"/>
              <a:tabLst>
                <a:tab pos="927100" algn="l"/>
              </a:tabLst>
            </a:pPr>
            <a:endParaRPr sz="16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927100" marR="8890" indent="-443230" algn="just">
              <a:lnSpc>
                <a:spcPct val="100000"/>
              </a:lnSpc>
              <a:buFont typeface="Arial MT"/>
              <a:buAutoNum type="arabicParenR"/>
              <a:tabLst>
                <a:tab pos="927100" algn="l"/>
              </a:tabLst>
            </a:pPr>
            <a:r>
              <a:rPr sz="1600" b="1" spc="-20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Transfer </a:t>
            </a:r>
            <a:r>
              <a:rPr sz="1600"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Learning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: Leveraging pre-trained ResNet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models,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originally trained on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 </a:t>
            </a:r>
            <a:r>
              <a:rPr sz="1600"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large dataset like ImageNet, accelerates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model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training and boosts performance by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transferring</a:t>
            </a:r>
            <a:r>
              <a:rPr sz="16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knowledge</a:t>
            </a:r>
            <a:r>
              <a:rPr sz="16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learned</a:t>
            </a:r>
            <a:r>
              <a:rPr sz="16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from</a:t>
            </a:r>
            <a:r>
              <a:rPr sz="16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one</a:t>
            </a:r>
            <a:r>
              <a:rPr sz="16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domain</a:t>
            </a:r>
            <a:r>
              <a:rPr sz="16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to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retinal</a:t>
            </a:r>
            <a:r>
              <a:rPr sz="16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disease</a:t>
            </a:r>
            <a:r>
              <a:rPr sz="16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classification.</a:t>
            </a:r>
            <a:endParaRPr lang="en-IN" sz="16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927100" marR="8890" indent="-443230" algn="just">
              <a:lnSpc>
                <a:spcPct val="100000"/>
              </a:lnSpc>
              <a:buFont typeface="Arial MT"/>
              <a:buAutoNum type="arabicParenR"/>
              <a:tabLst>
                <a:tab pos="927100" algn="l"/>
              </a:tabLst>
            </a:pPr>
            <a:endParaRPr sz="16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927100" marR="7620" indent="-443230" algn="just">
              <a:lnSpc>
                <a:spcPct val="100000"/>
              </a:lnSpc>
              <a:buFont typeface="Arial MT"/>
              <a:buAutoNum type="arabicParenR"/>
              <a:tabLst>
                <a:tab pos="927100" algn="l"/>
              </a:tabLst>
            </a:pPr>
            <a:r>
              <a:rPr sz="1600" b="1" spc="-5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Evaluation </a:t>
            </a:r>
            <a:r>
              <a:rPr sz="1600" b="1" dirty="0">
                <a:solidFill>
                  <a:srgbClr val="001D3A"/>
                </a:solidFill>
                <a:latin typeface="Raleway" panose="020B0503030101060003" pitchFamily="34" charset="0"/>
                <a:cs typeface="Arial"/>
              </a:rPr>
              <a:t>Metrics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: Metrics such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as </a:t>
            </a:r>
            <a:r>
              <a:rPr sz="1600" spc="-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accuracy,</a:t>
            </a:r>
            <a:r>
              <a:rPr sz="1600"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precision,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recall,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F1-score, and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AUC-ROC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are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used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to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assess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model's</a:t>
            </a:r>
            <a:r>
              <a:rPr sz="1600"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performance,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ensuring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its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ability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to </a:t>
            </a:r>
            <a:r>
              <a:rPr sz="1600" spc="-5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correctly</a:t>
            </a:r>
            <a:r>
              <a:rPr sz="16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identify </a:t>
            </a:r>
            <a:r>
              <a:rPr sz="16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retinal</a:t>
            </a:r>
            <a:r>
              <a:rPr sz="16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diseases.</a:t>
            </a:r>
            <a:endParaRPr sz="16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952" y="231643"/>
            <a:ext cx="409684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Problem</a:t>
            </a:r>
            <a:r>
              <a:rPr sz="3200" b="1" spc="-90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 </a:t>
            </a:r>
            <a:r>
              <a:rPr sz="3200" b="1" spc="-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Statement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9676" y="1256058"/>
            <a:ext cx="9750425" cy="1044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000" spc="-114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To</a:t>
            </a:r>
            <a:r>
              <a:rPr sz="2000" spc="-1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develop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a</a:t>
            </a:r>
            <a:r>
              <a:rPr sz="2000"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computer</a:t>
            </a:r>
            <a:r>
              <a:rPr sz="2000" spc="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aided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diagnosis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tool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to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detect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the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presence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of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diabetic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retinopathy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classify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whether it is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normal diabetic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retinopathy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or an abnormal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diabetic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retinopathy.</a:t>
            </a:r>
            <a:endParaRPr sz="20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6512" y="2873800"/>
            <a:ext cx="3898966" cy="3263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952" y="235550"/>
            <a:ext cx="493504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10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Area</a:t>
            </a:r>
            <a:r>
              <a:rPr sz="3200" b="1" u="none" spc="-5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 </a:t>
            </a:r>
            <a:r>
              <a:rPr sz="3200" b="1" u="none" spc="-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of</a:t>
            </a:r>
            <a:r>
              <a:rPr sz="3200" b="1" u="none" spc="-21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 </a:t>
            </a:r>
            <a:r>
              <a:rPr sz="3200" b="1" u="none" spc="-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Applications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574" y="931347"/>
            <a:ext cx="9919970" cy="5922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  <a:tabLst>
                <a:tab pos="1125855" algn="l"/>
                <a:tab pos="1811020" algn="l"/>
                <a:tab pos="2744470" algn="l"/>
                <a:tab pos="3361690" algn="l"/>
                <a:tab pos="3606800" algn="l"/>
                <a:tab pos="4415790" algn="l"/>
                <a:tab pos="5100955" algn="l"/>
                <a:tab pos="5560695" algn="l"/>
                <a:tab pos="6347460" algn="l"/>
                <a:tab pos="7325359" algn="l"/>
                <a:tab pos="8529955" algn="l"/>
                <a:tab pos="8819515" algn="l"/>
                <a:tab pos="9232900" algn="l"/>
                <a:tab pos="9735820" algn="l"/>
              </a:tabLst>
            </a:pPr>
            <a:r>
              <a:rPr sz="1600" spc="-5" dirty="0">
                <a:latin typeface="Raleway" panose="020B0503030101060003" pitchFamily="34" charset="0"/>
                <a:cs typeface="Arial MT"/>
              </a:rPr>
              <a:t>Classifyin</a:t>
            </a:r>
            <a:r>
              <a:rPr sz="1600" dirty="0">
                <a:latin typeface="Raleway" panose="020B0503030101060003" pitchFamily="34" charset="0"/>
                <a:cs typeface="Arial MT"/>
              </a:rPr>
              <a:t>g	retinal	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disease</a:t>
            </a:r>
            <a:r>
              <a:rPr sz="1600" dirty="0">
                <a:latin typeface="Raleway" panose="020B0503030101060003" pitchFamily="34" charset="0"/>
                <a:cs typeface="Arial MT"/>
              </a:rPr>
              <a:t>s	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usin</a:t>
            </a:r>
            <a:r>
              <a:rPr sz="1600" dirty="0">
                <a:latin typeface="Raleway" panose="020B0503030101060003" pitchFamily="34" charset="0"/>
                <a:cs typeface="Arial MT"/>
              </a:rPr>
              <a:t>g	a	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ResNe</a:t>
            </a:r>
            <a:r>
              <a:rPr sz="1600" dirty="0">
                <a:latin typeface="Raleway" panose="020B0503030101060003" pitchFamily="34" charset="0"/>
                <a:cs typeface="Arial MT"/>
              </a:rPr>
              <a:t>t	model	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ha</a:t>
            </a:r>
            <a:r>
              <a:rPr sz="1600" dirty="0">
                <a:latin typeface="Raleway" panose="020B0503030101060003" pitchFamily="34" charset="0"/>
                <a:cs typeface="Arial MT"/>
              </a:rPr>
              <a:t>s	several	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importan</a:t>
            </a:r>
            <a:r>
              <a:rPr sz="1600" dirty="0">
                <a:latin typeface="Raleway" panose="020B0503030101060003" pitchFamily="34" charset="0"/>
                <a:cs typeface="Arial MT"/>
              </a:rPr>
              <a:t>t	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application</a:t>
            </a:r>
            <a:r>
              <a:rPr sz="1600" dirty="0">
                <a:latin typeface="Raleway" panose="020B0503030101060003" pitchFamily="34" charset="0"/>
                <a:cs typeface="Arial MT"/>
              </a:rPr>
              <a:t>s	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i</a:t>
            </a:r>
            <a:r>
              <a:rPr sz="1600" dirty="0">
                <a:latin typeface="Raleway" panose="020B0503030101060003" pitchFamily="34" charset="0"/>
                <a:cs typeface="Arial MT"/>
              </a:rPr>
              <a:t>n	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th</a:t>
            </a:r>
            <a:r>
              <a:rPr sz="1600" dirty="0">
                <a:latin typeface="Raleway" panose="020B0503030101060003" pitchFamily="34" charset="0"/>
                <a:cs typeface="Arial MT"/>
              </a:rPr>
              <a:t>e	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fiel</a:t>
            </a:r>
            <a:r>
              <a:rPr sz="1600" dirty="0">
                <a:latin typeface="Raleway" panose="020B0503030101060003" pitchFamily="34" charset="0"/>
                <a:cs typeface="Arial MT"/>
              </a:rPr>
              <a:t>d	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of  ophthalmology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and healthcare. Here are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dirty="0">
                <a:latin typeface="Raleway" panose="020B0503030101060003" pitchFamily="34" charset="0"/>
                <a:cs typeface="Arial MT"/>
              </a:rPr>
              <a:t>some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 of the </a:t>
            </a:r>
            <a:r>
              <a:rPr sz="1600" dirty="0">
                <a:latin typeface="Raleway" panose="020B0503030101060003" pitchFamily="34" charset="0"/>
                <a:cs typeface="Arial MT"/>
              </a:rPr>
              <a:t>key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areas where our this</a:t>
            </a:r>
            <a:r>
              <a:rPr sz="1600" spc="43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project </a:t>
            </a:r>
            <a:r>
              <a:rPr sz="1600" dirty="0">
                <a:latin typeface="Raleway" panose="020B0503030101060003" pitchFamily="34" charset="0"/>
                <a:cs typeface="Arial MT"/>
              </a:rPr>
              <a:t>can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 be applied:</a:t>
            </a:r>
            <a:endParaRPr sz="1600" dirty="0">
              <a:latin typeface="Raleway" panose="020B0503030101060003" pitchFamily="34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Raleway" panose="020B0503030101060003" pitchFamily="34" charset="0"/>
              <a:cs typeface="Arial MT"/>
            </a:endParaRPr>
          </a:p>
          <a:p>
            <a:pPr marL="469900" marR="8890" indent="-398145" algn="just">
              <a:lnSpc>
                <a:spcPct val="100000"/>
              </a:lnSpc>
              <a:buFont typeface="Arial MT"/>
              <a:buAutoNum type="arabicPeriod"/>
              <a:tabLst>
                <a:tab pos="469900" algn="l"/>
              </a:tabLst>
            </a:pP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Raleway" panose="020B0503030101060003" pitchFamily="34" charset="0"/>
                <a:cs typeface="Arial"/>
              </a:rPr>
              <a:t>Early Disease Detection:</a:t>
            </a:r>
            <a:r>
              <a:rPr sz="1600" b="1" u="sng" spc="-5" dirty="0">
                <a:latin typeface="Raleway" panose="020B0503030101060003" pitchFamily="34" charset="0"/>
                <a:cs typeface="Arial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Early detection of </a:t>
            </a:r>
            <a:r>
              <a:rPr sz="1600" dirty="0">
                <a:latin typeface="Raleway" panose="020B0503030101060003" pitchFamily="34" charset="0"/>
                <a:cs typeface="Arial MT"/>
              </a:rPr>
              <a:t>retinal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diseases </a:t>
            </a:r>
            <a:r>
              <a:rPr sz="1600" dirty="0">
                <a:latin typeface="Raleway" panose="020B0503030101060003" pitchFamily="34" charset="0"/>
                <a:cs typeface="Arial MT"/>
              </a:rPr>
              <a:t>such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as diabetic 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retinopathy,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age-related </a:t>
            </a:r>
            <a:r>
              <a:rPr sz="1600" dirty="0">
                <a:latin typeface="Raleway" panose="020B0503030101060003" pitchFamily="34" charset="0"/>
                <a:cs typeface="Arial MT"/>
              </a:rPr>
              <a:t> macular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degeneration, and glaucoma is </a:t>
            </a:r>
            <a:r>
              <a:rPr sz="1600" dirty="0">
                <a:latin typeface="Raleway" panose="020B0503030101060003" pitchFamily="34" charset="0"/>
                <a:cs typeface="Arial MT"/>
              </a:rPr>
              <a:t>crucial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for timely intervention and treatment. Using </a:t>
            </a:r>
            <a:r>
              <a:rPr sz="1600" dirty="0">
                <a:latin typeface="Raleway" panose="020B0503030101060003" pitchFamily="34" charset="0"/>
                <a:cs typeface="Arial MT"/>
              </a:rPr>
              <a:t>a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ResNet </a:t>
            </a:r>
            <a:r>
              <a:rPr sz="1600" dirty="0">
                <a:latin typeface="Raleway" panose="020B0503030101060003" pitchFamily="34" charset="0"/>
                <a:cs typeface="Arial MT"/>
              </a:rPr>
              <a:t> model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for </a:t>
            </a:r>
            <a:r>
              <a:rPr sz="1600" dirty="0">
                <a:latin typeface="Raleway" panose="020B0503030101060003" pitchFamily="34" charset="0"/>
                <a:cs typeface="Arial MT"/>
              </a:rPr>
              <a:t>classification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dirty="0">
                <a:latin typeface="Raleway" panose="020B0503030101060003" pitchFamily="34" charset="0"/>
                <a:cs typeface="Arial MT"/>
              </a:rPr>
              <a:t>can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 help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identify these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diseases at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an early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dirty="0">
                <a:latin typeface="Raleway" panose="020B0503030101060003" pitchFamily="34" charset="0"/>
                <a:cs typeface="Arial MT"/>
              </a:rPr>
              <a:t>stage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 when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they are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dirty="0">
                <a:latin typeface="Raleway" panose="020B0503030101060003" pitchFamily="34" charset="0"/>
                <a:cs typeface="Arial MT"/>
              </a:rPr>
              <a:t>more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 treatable.</a:t>
            </a:r>
            <a:endParaRPr sz="1600" dirty="0">
              <a:latin typeface="Raleway" panose="020B0503030101060003" pitchFamily="34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AutoNum type="arabicPeriod"/>
            </a:pPr>
            <a:endParaRPr sz="1600" dirty="0">
              <a:latin typeface="Raleway" panose="020B0503030101060003" pitchFamily="34" charset="0"/>
              <a:cs typeface="Arial MT"/>
            </a:endParaRPr>
          </a:p>
          <a:p>
            <a:pPr marL="469900" marR="5080" indent="-398145" algn="just">
              <a:lnSpc>
                <a:spcPct val="100000"/>
              </a:lnSpc>
              <a:buFont typeface="Arial MT"/>
              <a:buAutoNum type="arabicPeriod"/>
              <a:tabLst>
                <a:tab pos="469900" algn="l"/>
              </a:tabLst>
            </a:pP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Raleway" panose="020B0503030101060003" pitchFamily="34" charset="0"/>
                <a:cs typeface="Arial"/>
              </a:rPr>
              <a:t>Screening Programs:</a:t>
            </a:r>
            <a:r>
              <a:rPr sz="1600" b="1" u="sng" spc="-5" dirty="0">
                <a:latin typeface="Raleway" panose="020B0503030101060003" pitchFamily="34" charset="0"/>
                <a:cs typeface="Arial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Governments and healthcare organizations </a:t>
            </a:r>
            <a:r>
              <a:rPr sz="1600" dirty="0">
                <a:latin typeface="Raleway" panose="020B0503030101060003" pitchFamily="34" charset="0"/>
                <a:cs typeface="Arial MT"/>
              </a:rPr>
              <a:t>can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use automated </a:t>
            </a:r>
            <a:r>
              <a:rPr sz="1600" dirty="0">
                <a:latin typeface="Raleway" panose="020B0503030101060003" pitchFamily="34" charset="0"/>
                <a:cs typeface="Arial MT"/>
              </a:rPr>
              <a:t>retinal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disease </a:t>
            </a:r>
            <a:r>
              <a:rPr sz="1600" dirty="0">
                <a:latin typeface="Raleway" panose="020B0503030101060003" pitchFamily="34" charset="0"/>
                <a:cs typeface="Arial MT"/>
              </a:rPr>
              <a:t> classification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to </a:t>
            </a:r>
            <a:r>
              <a:rPr sz="1600" dirty="0">
                <a:latin typeface="Raleway" panose="020B0503030101060003" pitchFamily="34" charset="0"/>
                <a:cs typeface="Arial MT"/>
              </a:rPr>
              <a:t>run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large-scale </a:t>
            </a:r>
            <a:r>
              <a:rPr sz="1600" dirty="0">
                <a:latin typeface="Raleway" panose="020B0503030101060003" pitchFamily="34" charset="0"/>
                <a:cs typeface="Arial MT"/>
              </a:rPr>
              <a:t>screening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programs for at-risk populations, </a:t>
            </a:r>
            <a:r>
              <a:rPr sz="1600" dirty="0">
                <a:latin typeface="Raleway" panose="020B0503030101060003" pitchFamily="34" charset="0"/>
                <a:cs typeface="Arial MT"/>
              </a:rPr>
              <a:t>such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as those with diabetes. </a:t>
            </a:r>
            <a:r>
              <a:rPr sz="160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This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dirty="0">
                <a:latin typeface="Raleway" panose="020B0503030101060003" pitchFamily="34" charset="0"/>
                <a:cs typeface="Arial MT"/>
              </a:rPr>
              <a:t>can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 help identify individuals who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need further evaluation and treatment</a:t>
            </a:r>
            <a:endParaRPr sz="1600" dirty="0">
              <a:latin typeface="Raleway" panose="020B0503030101060003" pitchFamily="34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/>
            </a:pPr>
            <a:endParaRPr sz="1600" dirty="0">
              <a:latin typeface="Raleway" panose="020B0503030101060003" pitchFamily="34" charset="0"/>
              <a:cs typeface="Arial MT"/>
            </a:endParaRPr>
          </a:p>
          <a:p>
            <a:pPr marL="469900" marR="6985" indent="-398145" algn="just">
              <a:lnSpc>
                <a:spcPct val="100000"/>
              </a:lnSpc>
              <a:buFont typeface="Arial MT"/>
              <a:buAutoNum type="arabicPeriod"/>
              <a:tabLst>
                <a:tab pos="469900" algn="l"/>
              </a:tabLst>
            </a:pP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Raleway" panose="020B0503030101060003" pitchFamily="34" charset="0"/>
                <a:cs typeface="Arial"/>
              </a:rPr>
              <a:t>Patient </a:t>
            </a: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Raleway" panose="020B0503030101060003" pitchFamily="34" charset="0"/>
                <a:cs typeface="Arial"/>
              </a:rPr>
              <a:t>Triage:</a:t>
            </a:r>
            <a:r>
              <a:rPr sz="1600" b="1" u="sng" spc="-20" dirty="0">
                <a:latin typeface="Raleway" panose="020B0503030101060003" pitchFamily="34" charset="0"/>
                <a:cs typeface="Arial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In busy healthcare </a:t>
            </a:r>
            <a:r>
              <a:rPr sz="1600" dirty="0">
                <a:latin typeface="Raleway" panose="020B0503030101060003" pitchFamily="34" charset="0"/>
                <a:cs typeface="Arial MT"/>
              </a:rPr>
              <a:t>settings,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using an automated </a:t>
            </a:r>
            <a:r>
              <a:rPr sz="1600" dirty="0">
                <a:latin typeface="Raleway" panose="020B0503030101060003" pitchFamily="34" charset="0"/>
                <a:cs typeface="Arial MT"/>
              </a:rPr>
              <a:t>classification system can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help prioritize </a:t>
            </a:r>
            <a:r>
              <a:rPr sz="160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patients based on the </a:t>
            </a:r>
            <a:r>
              <a:rPr sz="1600" dirty="0">
                <a:latin typeface="Raleway" panose="020B0503030101060003" pitchFamily="34" charset="0"/>
                <a:cs typeface="Arial MT"/>
              </a:rPr>
              <a:t>severity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of their </a:t>
            </a:r>
            <a:r>
              <a:rPr sz="1600" dirty="0">
                <a:latin typeface="Raleway" panose="020B0503030101060003" pitchFamily="34" charset="0"/>
                <a:cs typeface="Arial MT"/>
              </a:rPr>
              <a:t>retinal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disease. Patients with </a:t>
            </a:r>
            <a:r>
              <a:rPr sz="1600" dirty="0">
                <a:latin typeface="Raleway" panose="020B0503030101060003" pitchFamily="34" charset="0"/>
                <a:cs typeface="Arial MT"/>
              </a:rPr>
              <a:t>more critical conditions can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be </a:t>
            </a:r>
            <a:r>
              <a:rPr sz="1600" dirty="0">
                <a:latin typeface="Raleway" panose="020B0503030101060003" pitchFamily="34" charset="0"/>
                <a:cs typeface="Arial MT"/>
              </a:rPr>
              <a:t>seen </a:t>
            </a:r>
            <a:r>
              <a:rPr sz="1600" spc="5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by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dirty="0">
                <a:latin typeface="Raleway" panose="020B0503030101060003" pitchFamily="34" charset="0"/>
                <a:cs typeface="Arial MT"/>
              </a:rPr>
              <a:t>specialists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dirty="0">
                <a:latin typeface="Raleway" panose="020B0503030101060003" pitchFamily="34" charset="0"/>
                <a:cs typeface="Arial MT"/>
              </a:rPr>
              <a:t>more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20" dirty="0">
                <a:latin typeface="Raleway" panose="020B0503030101060003" pitchFamily="34" charset="0"/>
                <a:cs typeface="Arial MT"/>
              </a:rPr>
              <a:t>quickly.</a:t>
            </a:r>
            <a:endParaRPr sz="1600" dirty="0">
              <a:latin typeface="Raleway" panose="020B0503030101060003" pitchFamily="34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AutoNum type="arabicPeriod"/>
            </a:pPr>
            <a:endParaRPr sz="1600" u="sng" dirty="0">
              <a:latin typeface="Raleway" panose="020B0503030101060003" pitchFamily="34" charset="0"/>
              <a:cs typeface="Arial MT"/>
            </a:endParaRPr>
          </a:p>
          <a:p>
            <a:pPr marL="469900" marR="10795" indent="-398145" algn="just">
              <a:lnSpc>
                <a:spcPct val="100000"/>
              </a:lnSpc>
              <a:buFont typeface="Arial MT"/>
              <a:buAutoNum type="arabicPeriod"/>
              <a:tabLst>
                <a:tab pos="469900" algn="l"/>
              </a:tabLst>
            </a:pP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Raleway" panose="020B0503030101060003" pitchFamily="34" charset="0"/>
                <a:cs typeface="Arial"/>
              </a:rPr>
              <a:t>Research and Clinical </a:t>
            </a: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Raleway" panose="020B0503030101060003" pitchFamily="34" charset="0"/>
                <a:cs typeface="Arial"/>
              </a:rPr>
              <a:t>Trials:</a:t>
            </a:r>
            <a:r>
              <a:rPr sz="1600" b="1" u="sng" spc="-20" dirty="0">
                <a:latin typeface="Raleway" panose="020B0503030101060003" pitchFamily="34" charset="0"/>
                <a:cs typeface="Arial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Researchers </a:t>
            </a:r>
            <a:r>
              <a:rPr sz="1600" dirty="0">
                <a:latin typeface="Raleway" panose="020B0503030101060003" pitchFamily="34" charset="0"/>
                <a:cs typeface="Arial MT"/>
              </a:rPr>
              <a:t>can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use ResNet </a:t>
            </a:r>
            <a:r>
              <a:rPr sz="1600" dirty="0">
                <a:latin typeface="Raleway" panose="020B0503030101060003" pitchFamily="34" charset="0"/>
                <a:cs typeface="Arial MT"/>
              </a:rPr>
              <a:t>models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to analyze large datasets of </a:t>
            </a:r>
            <a:r>
              <a:rPr sz="1600" dirty="0">
                <a:latin typeface="Raleway" panose="020B0503030101060003" pitchFamily="34" charset="0"/>
                <a:cs typeface="Arial MT"/>
              </a:rPr>
              <a:t>retinal </a:t>
            </a:r>
            <a:r>
              <a:rPr sz="1600" spc="5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images, identifying patterns and trends in disease progression. This </a:t>
            </a:r>
            <a:r>
              <a:rPr sz="1600" dirty="0">
                <a:latin typeface="Raleway" panose="020B0503030101060003" pitchFamily="34" charset="0"/>
                <a:cs typeface="Arial MT"/>
              </a:rPr>
              <a:t>can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aid in the development of new </a:t>
            </a:r>
            <a:r>
              <a:rPr sz="160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treatments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and therapies.</a:t>
            </a:r>
            <a:endParaRPr sz="1600" dirty="0">
              <a:latin typeface="Raleway" panose="020B0503030101060003" pitchFamily="34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/>
            </a:pPr>
            <a:endParaRPr sz="1600" u="sng" dirty="0">
              <a:latin typeface="Raleway" panose="020B0503030101060003" pitchFamily="34" charset="0"/>
              <a:cs typeface="Arial MT"/>
            </a:endParaRPr>
          </a:p>
          <a:p>
            <a:pPr marL="469900" marR="41275" indent="-398145" algn="just">
              <a:lnSpc>
                <a:spcPct val="100000"/>
              </a:lnSpc>
              <a:buFont typeface="Arial MT"/>
              <a:buAutoNum type="arabicPeriod"/>
              <a:tabLst>
                <a:tab pos="469900" algn="l"/>
              </a:tabLst>
            </a:pP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Raleway" panose="020B0503030101060003" pitchFamily="34" charset="0"/>
                <a:cs typeface="Arial"/>
              </a:rPr>
              <a:t>Clinical Decision Support:</a:t>
            </a:r>
            <a:r>
              <a:rPr sz="1600" b="1" u="sng" spc="-5" dirty="0">
                <a:latin typeface="Raleway" panose="020B0503030101060003" pitchFamily="34" charset="0"/>
                <a:cs typeface="Arial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Ophthalmologists </a:t>
            </a:r>
            <a:r>
              <a:rPr sz="1600" dirty="0">
                <a:latin typeface="Raleway" panose="020B0503030101060003" pitchFamily="34" charset="0"/>
                <a:cs typeface="Arial MT"/>
              </a:rPr>
              <a:t>can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use AI-based </a:t>
            </a:r>
            <a:r>
              <a:rPr sz="1600" dirty="0">
                <a:latin typeface="Raleway" panose="020B0503030101060003" pitchFamily="34" charset="0"/>
                <a:cs typeface="Arial MT"/>
              </a:rPr>
              <a:t>systems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as decision </a:t>
            </a:r>
            <a:r>
              <a:rPr sz="1600" dirty="0">
                <a:latin typeface="Raleway" panose="020B0503030101060003" pitchFamily="34" charset="0"/>
                <a:cs typeface="Arial MT"/>
              </a:rPr>
              <a:t>support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tools, </a:t>
            </a:r>
            <a:r>
              <a:rPr sz="160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providing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them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with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additional information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and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insights when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dirty="0">
                <a:latin typeface="Raleway" panose="020B0503030101060003" pitchFamily="34" charset="0"/>
                <a:cs typeface="Arial MT"/>
              </a:rPr>
              <a:t>making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diagnoses and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treatment</a:t>
            </a:r>
            <a:r>
              <a:rPr sz="16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sz="1600" spc="-5" dirty="0">
                <a:latin typeface="Raleway" panose="020B0503030101060003" pitchFamily="34" charset="0"/>
                <a:cs typeface="Arial MT"/>
              </a:rPr>
              <a:t>decisions.</a:t>
            </a:r>
            <a:endParaRPr sz="1600" dirty="0">
              <a:latin typeface="Raleway" panose="020B0503030101060003" pitchFamily="34" charset="0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874" y="1261140"/>
            <a:ext cx="10386695" cy="4925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 algn="just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494665" algn="l"/>
                <a:tab pos="495300" algn="l"/>
              </a:tabLst>
            </a:pPr>
            <a:r>
              <a:rPr sz="2000" b="1" u="sng" spc="-5" dirty="0">
                <a:solidFill>
                  <a:srgbClr val="001D3A"/>
                </a:solidFill>
                <a:uFill>
                  <a:solidFill>
                    <a:srgbClr val="000000"/>
                  </a:solidFill>
                </a:uFill>
                <a:latin typeface="Raleway" panose="020B0503030101060003" pitchFamily="34" charset="0"/>
                <a:cs typeface="Arial"/>
              </a:rPr>
              <a:t>Dataset</a:t>
            </a:r>
            <a:r>
              <a:rPr sz="2000" b="1" u="sng" spc="-50" dirty="0">
                <a:solidFill>
                  <a:srgbClr val="001D3A"/>
                </a:solidFill>
                <a:uFill>
                  <a:solidFill>
                    <a:srgbClr val="000000"/>
                  </a:solidFill>
                </a:uFill>
                <a:latin typeface="Raleway" panose="020B0503030101060003" pitchFamily="34" charset="0"/>
                <a:cs typeface="Arial"/>
              </a:rPr>
              <a:t> </a:t>
            </a:r>
            <a:r>
              <a:rPr sz="2000" b="1" u="sng" spc="-5" dirty="0">
                <a:solidFill>
                  <a:srgbClr val="001D3A"/>
                </a:solidFill>
                <a:uFill>
                  <a:solidFill>
                    <a:srgbClr val="000000"/>
                  </a:solidFill>
                </a:uFill>
                <a:latin typeface="Raleway" panose="020B0503030101060003" pitchFamily="34" charset="0"/>
                <a:cs typeface="Arial"/>
              </a:rPr>
              <a:t>Considerations:</a:t>
            </a:r>
            <a:endParaRPr sz="2000" u="sng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</a:pPr>
            <a:endParaRPr sz="2700" dirty="0">
              <a:solidFill>
                <a:srgbClr val="001D3A"/>
              </a:solidFill>
              <a:latin typeface="Raleway" panose="020B0503030101060003" pitchFamily="34" charset="0"/>
              <a:cs typeface="Arial"/>
            </a:endParaRPr>
          </a:p>
          <a:p>
            <a:pPr marL="494665" indent="-440690" algn="just">
              <a:lnSpc>
                <a:spcPct val="100000"/>
              </a:lnSpc>
              <a:buAutoNum type="arabicPeriod"/>
              <a:tabLst>
                <a:tab pos="494665" algn="l"/>
                <a:tab pos="495300" algn="l"/>
              </a:tabLst>
            </a:pP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</a:t>
            </a:r>
            <a:r>
              <a:rPr sz="2000" spc="-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large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diverse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dataset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with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various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retinal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images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representing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different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diseases.</a:t>
            </a:r>
            <a:endParaRPr sz="20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algn="just">
              <a:lnSpc>
                <a:spcPct val="100000"/>
              </a:lnSpc>
              <a:buFont typeface="Arial MT"/>
              <a:buAutoNum type="arabicPeriod"/>
            </a:pPr>
            <a:endParaRPr sz="24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494665" marR="5080" indent="-440690" algn="just">
              <a:lnSpc>
                <a:spcPct val="114999"/>
              </a:lnSpc>
              <a:buAutoNum type="arabicPeriod"/>
              <a:tabLst>
                <a:tab pos="494665" algn="l"/>
                <a:tab pos="495300" algn="l"/>
                <a:tab pos="1943100" algn="l"/>
                <a:tab pos="2233930" algn="l"/>
                <a:tab pos="3414395" algn="l"/>
                <a:tab pos="4791075" algn="l"/>
                <a:tab pos="5152390" algn="l"/>
                <a:tab pos="6247765" algn="l"/>
                <a:tab pos="7145020" algn="l"/>
                <a:tab pos="8169909" algn="l"/>
                <a:tab pos="9166225" algn="l"/>
                <a:tab pos="9526905" algn="l"/>
              </a:tabLst>
            </a:pP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Maintaining	a	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balance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	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distributio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n	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f	samples	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acros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	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diseas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	classes	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o	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prevent  training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bias</a:t>
            </a:r>
            <a:endParaRPr sz="20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  <a:buFont typeface="Arial MT"/>
              <a:buAutoNum type="arabicPeriod"/>
            </a:pPr>
            <a:endParaRPr sz="27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494665" indent="-440690" algn="just">
              <a:lnSpc>
                <a:spcPct val="100000"/>
              </a:lnSpc>
              <a:buAutoNum type="arabicPeriod"/>
              <a:tabLst>
                <a:tab pos="494665" algn="l"/>
                <a:tab pos="495300" algn="l"/>
                <a:tab pos="1648460" algn="l"/>
              </a:tabLst>
            </a:pP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Including	diverse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data,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covering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disease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severity,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age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groups,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 demographics.</a:t>
            </a:r>
            <a:endParaRPr sz="20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  <a:buFont typeface="Arial MT"/>
              <a:buAutoNum type="arabicPeriod"/>
            </a:pPr>
            <a:endParaRPr sz="27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494665" indent="-440690" algn="just">
              <a:lnSpc>
                <a:spcPct val="100000"/>
              </a:lnSpc>
              <a:buAutoNum type="arabicPeriod"/>
              <a:tabLst>
                <a:tab pos="494665" algn="l"/>
                <a:tab pos="495300" algn="l"/>
              </a:tabLst>
            </a:pP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Ensure</a:t>
            </a:r>
            <a:r>
              <a:rPr sz="2000" spc="-1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high-quality,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high-resolution images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to avoid</a:t>
            </a:r>
            <a:r>
              <a:rPr sz="2000" spc="-1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misclassifications.</a:t>
            </a:r>
          </a:p>
          <a:p>
            <a:pPr algn="just">
              <a:lnSpc>
                <a:spcPct val="100000"/>
              </a:lnSpc>
              <a:buFont typeface="Arial MT"/>
              <a:buAutoNum type="arabicPeriod"/>
            </a:pPr>
            <a:endParaRPr sz="24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  <a:p>
            <a:pPr marL="494665" marR="27940" indent="-440690" algn="just">
              <a:lnSpc>
                <a:spcPct val="114999"/>
              </a:lnSpc>
              <a:buAutoNum type="arabicPeriod"/>
              <a:tabLst>
                <a:tab pos="494665" algn="l"/>
                <a:tab pos="495300" algn="l"/>
              </a:tabLst>
            </a:pP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Adhere</a:t>
            </a:r>
            <a:r>
              <a:rPr sz="2000" spc="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to</a:t>
            </a:r>
            <a:r>
              <a:rPr sz="2000" spc="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data</a:t>
            </a:r>
            <a:r>
              <a:rPr sz="2000" spc="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privacy</a:t>
            </a:r>
            <a:r>
              <a:rPr sz="2000" spc="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regulations</a:t>
            </a:r>
            <a:r>
              <a:rPr sz="2000" spc="1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(e.g.,</a:t>
            </a:r>
            <a:r>
              <a:rPr sz="2000" spc="1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3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HIPAA)</a:t>
            </a:r>
            <a:r>
              <a:rPr sz="2000" spc="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when</a:t>
            </a:r>
            <a:r>
              <a:rPr sz="2000" spc="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collecting</a:t>
            </a:r>
            <a:r>
              <a:rPr sz="2000" spc="12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and</a:t>
            </a:r>
            <a:r>
              <a:rPr sz="2000" spc="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handling</a:t>
            </a:r>
            <a:r>
              <a:rPr sz="2000" spc="12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medical </a:t>
            </a:r>
            <a:r>
              <a:rPr sz="2000" spc="-540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 </a:t>
            </a:r>
            <a:r>
              <a:rPr sz="2000" spc="-5" dirty="0">
                <a:solidFill>
                  <a:srgbClr val="001D3A"/>
                </a:solidFill>
                <a:latin typeface="Raleway" panose="020B0503030101060003" pitchFamily="34" charset="0"/>
                <a:cs typeface="Arial MT"/>
              </a:rPr>
              <a:t>images.</a:t>
            </a:r>
            <a:endParaRPr sz="2000" dirty="0">
              <a:solidFill>
                <a:srgbClr val="001D3A"/>
              </a:solidFill>
              <a:latin typeface="Raleway" panose="020B0503030101060003" pitchFamily="34" charset="0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952" y="235550"/>
            <a:ext cx="539224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Dataset</a:t>
            </a:r>
            <a:r>
              <a:rPr sz="3200" b="1" u="none" spc="-3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 </a:t>
            </a:r>
            <a:r>
              <a:rPr sz="3200" b="1" u="none" spc="-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and</a:t>
            </a:r>
            <a:r>
              <a:rPr sz="3200" b="1" u="none" spc="-30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 </a:t>
            </a:r>
            <a:r>
              <a:rPr sz="3200" b="1" u="none" spc="-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input</a:t>
            </a:r>
            <a:r>
              <a:rPr sz="3200" b="1" u="none" spc="-30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 </a:t>
            </a:r>
            <a:r>
              <a:rPr sz="3200" b="1" u="none" spc="-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format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10033"/>
              </p:ext>
            </p:extLst>
          </p:nvPr>
        </p:nvGraphicFramePr>
        <p:xfrm>
          <a:off x="1004124" y="1281325"/>
          <a:ext cx="10806876" cy="302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1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682">
                <a:tc>
                  <a:txBody>
                    <a:bodyPr/>
                    <a:lstStyle/>
                    <a:p>
                      <a:pPr marR="106045" algn="just">
                        <a:lnSpc>
                          <a:spcPts val="2210"/>
                        </a:lnSpc>
                      </a:pPr>
                      <a:r>
                        <a:rPr sz="2000" dirty="0">
                          <a:latin typeface="Raleway" panose="020B0503030101060003" pitchFamily="34" charset="0"/>
                          <a:cs typeface="MS PGothic"/>
                        </a:rPr>
                        <a:t>➔</a:t>
                      </a:r>
                      <a:endParaRPr sz="2000">
                        <a:latin typeface="Raleway" panose="020B0503030101060003" pitchFamily="34" charset="0"/>
                        <a:cs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algn="just">
                        <a:lnSpc>
                          <a:spcPts val="2210"/>
                        </a:lnSpc>
                      </a:pPr>
                      <a:r>
                        <a:rPr sz="20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Raleway" panose="020B0503030101060003" pitchFamily="34" charset="0"/>
                          <a:cs typeface="Arial"/>
                        </a:rPr>
                        <a:t>Input</a:t>
                      </a:r>
                      <a:r>
                        <a:rPr sz="2000" b="1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Raleway" panose="020B0503030101060003" pitchFamily="34" charset="0"/>
                          <a:cs typeface="Arial"/>
                        </a:rPr>
                        <a:t> </a:t>
                      </a:r>
                      <a:r>
                        <a:rPr sz="20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Raleway" panose="020B0503030101060003" pitchFamily="34" charset="0"/>
                          <a:cs typeface="Arial"/>
                        </a:rPr>
                        <a:t>Format:</a:t>
                      </a:r>
                      <a:endParaRPr sz="2000" u="sng" dirty="0">
                        <a:latin typeface="Raleway" panose="020B0503030101060003" pitchFamily="34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sz="2000">
                        <a:latin typeface="Raleway" panose="020B0503030101060003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06680" algn="just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1.</a:t>
                      </a:r>
                      <a:endParaRPr sz="2000">
                        <a:latin typeface="Raleway" panose="020B0503030101060003" pitchFamily="34" charset="0"/>
                        <a:cs typeface="Arial M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L="113664" algn="just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Retinal</a:t>
                      </a:r>
                      <a:r>
                        <a:rPr sz="2000" spc="-15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images</a:t>
                      </a:r>
                      <a:r>
                        <a:rPr sz="2000" spc="-10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are</a:t>
                      </a:r>
                      <a:r>
                        <a:rPr sz="2000" spc="-10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typically</a:t>
                      </a:r>
                      <a:r>
                        <a:rPr sz="2000" spc="-15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in</a:t>
                      </a:r>
                      <a:r>
                        <a:rPr sz="2000" spc="-10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Raleway" panose="020B0503030101060003" pitchFamily="34" charset="0"/>
                          <a:cs typeface="Arial MT"/>
                        </a:rPr>
                        <a:t>standard</a:t>
                      </a:r>
                      <a:r>
                        <a:rPr sz="2000" spc="-10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formats</a:t>
                      </a:r>
                      <a:r>
                        <a:rPr sz="2000" spc="-10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Raleway" panose="020B0503030101060003" pitchFamily="34" charset="0"/>
                          <a:cs typeface="Arial MT"/>
                        </a:rPr>
                        <a:t>(JPEG,</a:t>
                      </a:r>
                      <a:r>
                        <a:rPr sz="2000" spc="-15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PNG,</a:t>
                      </a:r>
                      <a:r>
                        <a:rPr sz="2000" spc="-50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TIFF).</a:t>
                      </a:r>
                      <a:endParaRPr sz="2000" dirty="0">
                        <a:latin typeface="Raleway" panose="020B0503030101060003" pitchFamily="34" charset="0"/>
                        <a:cs typeface="Arial M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sz="2000">
                        <a:latin typeface="Raleway" panose="020B0503030101060003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06680" algn="just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2.</a:t>
                      </a:r>
                      <a:endParaRPr sz="2000">
                        <a:latin typeface="Raleway" panose="020B0503030101060003" pitchFamily="34" charset="0"/>
                        <a:cs typeface="Arial M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L="113664" algn="just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Preprocess</a:t>
                      </a:r>
                      <a:r>
                        <a:rPr sz="2000" spc="-20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images</a:t>
                      </a:r>
                      <a:r>
                        <a:rPr sz="2000" spc="-10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by</a:t>
                      </a:r>
                      <a:r>
                        <a:rPr sz="2000" spc="-10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Raleway" panose="020B0503030101060003" pitchFamily="34" charset="0"/>
                          <a:cs typeface="Arial MT"/>
                        </a:rPr>
                        <a:t>resizing,</a:t>
                      </a:r>
                      <a:r>
                        <a:rPr sz="2000" spc="-15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normalizing</a:t>
                      </a:r>
                      <a:r>
                        <a:rPr sz="2000" spc="-10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pixel</a:t>
                      </a:r>
                      <a:r>
                        <a:rPr sz="2000" spc="-10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Raleway" panose="020B0503030101060003" pitchFamily="34" charset="0"/>
                          <a:cs typeface="Arial MT"/>
                        </a:rPr>
                        <a:t>values,</a:t>
                      </a:r>
                      <a:r>
                        <a:rPr sz="2000" spc="-10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and</a:t>
                      </a:r>
                      <a:r>
                        <a:rPr sz="2000" spc="-15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augmenting</a:t>
                      </a:r>
                      <a:r>
                        <a:rPr sz="2000" spc="-10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data.</a:t>
                      </a:r>
                      <a:endParaRPr sz="2000" dirty="0">
                        <a:latin typeface="Raleway" panose="020B0503030101060003" pitchFamily="34" charset="0"/>
                        <a:cs typeface="Arial M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sz="2000">
                        <a:latin typeface="Raleway" panose="020B0503030101060003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06680" algn="just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3.</a:t>
                      </a:r>
                      <a:endParaRPr sz="2000">
                        <a:latin typeface="Raleway" panose="020B0503030101060003" pitchFamily="34" charset="0"/>
                        <a:cs typeface="Arial M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L="113664" algn="just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Organize</a:t>
                      </a:r>
                      <a:r>
                        <a:rPr sz="2000" spc="-15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data</a:t>
                      </a:r>
                      <a:r>
                        <a:rPr sz="2000" spc="-15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into</a:t>
                      </a:r>
                      <a:r>
                        <a:rPr sz="2000" spc="-10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batches</a:t>
                      </a:r>
                      <a:r>
                        <a:rPr sz="2000" spc="-15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for</a:t>
                      </a:r>
                      <a:r>
                        <a:rPr sz="2000" spc="-15" dirty="0">
                          <a:latin typeface="Raleway" panose="020B0503030101060003" pitchFamily="34" charset="0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Raleway" panose="020B0503030101060003" pitchFamily="34" charset="0"/>
                          <a:cs typeface="Arial MT"/>
                        </a:rPr>
                        <a:t>efficient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training.</a:t>
                      </a:r>
                      <a:endParaRPr sz="2000" dirty="0">
                        <a:latin typeface="Raleway" panose="020B0503030101060003" pitchFamily="34" charset="0"/>
                        <a:cs typeface="Arial M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sz="2000">
                        <a:latin typeface="Raleway" panose="020B0503030101060003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482">
                <a:tc>
                  <a:txBody>
                    <a:bodyPr/>
                    <a:lstStyle/>
                    <a:p>
                      <a:pPr marR="106680" algn="just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4.</a:t>
                      </a:r>
                      <a:endParaRPr sz="2000">
                        <a:latin typeface="Raleway" panose="020B0503030101060003" pitchFamily="34" charset="0"/>
                        <a:cs typeface="Arial M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L="113664" marR="57785" algn="just">
                        <a:lnSpc>
                          <a:spcPct val="100000"/>
                        </a:lnSpc>
                        <a:spcBef>
                          <a:spcPts val="1015"/>
                        </a:spcBef>
                        <a:tabLst>
                          <a:tab pos="736600" algn="l"/>
                          <a:tab pos="1219835" algn="l"/>
                          <a:tab pos="2183765" algn="l"/>
                          <a:tab pos="2724150" algn="l"/>
                          <a:tab pos="3755390" algn="l"/>
                          <a:tab pos="5030470" algn="l"/>
                          <a:tab pos="5585460" algn="l"/>
                          <a:tab pos="6124575" algn="l"/>
                          <a:tab pos="6721475" algn="l"/>
                          <a:tab pos="7148195" algn="l"/>
                          <a:tab pos="7971155" algn="l"/>
                        </a:tabLst>
                      </a:pP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Spli</a:t>
                      </a:r>
                      <a:r>
                        <a:rPr sz="2000" dirty="0">
                          <a:latin typeface="Raleway" panose="020B0503030101060003" pitchFamily="34" charset="0"/>
                          <a:cs typeface="Arial MT"/>
                        </a:rPr>
                        <a:t>t	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th</a:t>
                      </a:r>
                      <a:r>
                        <a:rPr sz="2000" dirty="0">
                          <a:latin typeface="Raleway" panose="020B0503030101060003" pitchFamily="34" charset="0"/>
                          <a:cs typeface="Arial MT"/>
                        </a:rPr>
                        <a:t>e	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datase</a:t>
                      </a:r>
                      <a:r>
                        <a:rPr sz="2000" dirty="0">
                          <a:latin typeface="Raleway" panose="020B0503030101060003" pitchFamily="34" charset="0"/>
                          <a:cs typeface="Arial MT"/>
                        </a:rPr>
                        <a:t>t	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int</a:t>
                      </a:r>
                      <a:r>
                        <a:rPr sz="2000" dirty="0">
                          <a:latin typeface="Raleway" panose="020B0503030101060003" pitchFamily="34" charset="0"/>
                          <a:cs typeface="Arial MT"/>
                        </a:rPr>
                        <a:t>o	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training</a:t>
                      </a:r>
                      <a:r>
                        <a:rPr sz="2000" dirty="0">
                          <a:latin typeface="Raleway" panose="020B0503030101060003" pitchFamily="34" charset="0"/>
                          <a:cs typeface="Arial MT"/>
                        </a:rPr>
                        <a:t>,	validation,	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an</a:t>
                      </a:r>
                      <a:r>
                        <a:rPr sz="2000" dirty="0">
                          <a:latin typeface="Raleway" panose="020B0503030101060003" pitchFamily="34" charset="0"/>
                          <a:cs typeface="Arial MT"/>
                        </a:rPr>
                        <a:t>d	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tes</a:t>
                      </a:r>
                      <a:r>
                        <a:rPr sz="2000" dirty="0">
                          <a:latin typeface="Raleway" panose="020B0503030101060003" pitchFamily="34" charset="0"/>
                          <a:cs typeface="Arial MT"/>
                        </a:rPr>
                        <a:t>t	sets	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fo</a:t>
                      </a:r>
                      <a:r>
                        <a:rPr sz="2000" dirty="0">
                          <a:latin typeface="Raleway" panose="020B0503030101060003" pitchFamily="34" charset="0"/>
                          <a:cs typeface="Arial MT"/>
                        </a:rPr>
                        <a:t>r	mode</a:t>
                      </a:r>
                      <a:r>
                        <a:rPr lang="en-IN" sz="2000" dirty="0">
                          <a:latin typeface="Raleway" panose="020B0503030101060003" pitchFamily="34" charset="0"/>
                          <a:cs typeface="Arial MT"/>
                        </a:rPr>
                        <a:t>l </a:t>
                      </a:r>
                      <a:r>
                        <a:rPr sz="2000" spc="-5" dirty="0">
                          <a:latin typeface="Raleway" panose="020B0503030101060003" pitchFamily="34" charset="0"/>
                          <a:cs typeface="Arial MT"/>
                        </a:rPr>
                        <a:t>development  evaluation</a:t>
                      </a:r>
                      <a:r>
                        <a:rPr lang="en-IN" sz="2000" spc="-5" dirty="0">
                          <a:latin typeface="Raleway" panose="020B0503030101060003" pitchFamily="34" charset="0"/>
                          <a:cs typeface="Arial MT"/>
                        </a:rPr>
                        <a:t>.</a:t>
                      </a:r>
                      <a:endParaRPr sz="2000" dirty="0">
                        <a:latin typeface="Raleway" panose="020B0503030101060003" pitchFamily="34" charset="0"/>
                        <a:cs typeface="Arial MT"/>
                      </a:endParaRPr>
                    </a:p>
                  </a:txBody>
                  <a:tcPr marL="0" marR="0" marT="128905" marB="0"/>
                </a:tc>
                <a:tc>
                  <a:txBody>
                    <a:bodyPr/>
                    <a:lstStyle/>
                    <a:p>
                      <a:pPr marL="65405" algn="just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endParaRPr sz="2000" dirty="0">
                        <a:latin typeface="Raleway" panose="020B0503030101060003" pitchFamily="34" charset="0"/>
                        <a:cs typeface="Arial MT"/>
                      </a:endParaRPr>
                    </a:p>
                  </a:txBody>
                  <a:tcPr marL="0" marR="0" marT="1384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065325" y="4597365"/>
            <a:ext cx="10212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marR="5080" indent="-440690" algn="just">
              <a:lnSpc>
                <a:spcPct val="100000"/>
              </a:lnSpc>
              <a:spcBef>
                <a:spcPts val="100"/>
              </a:spcBef>
              <a:tabLst>
                <a:tab pos="452755" algn="l"/>
              </a:tabLst>
            </a:pPr>
            <a:r>
              <a:rPr lang="en-US" sz="2000" spc="-5" dirty="0">
                <a:latin typeface="Raleway" panose="020B0503030101060003" pitchFamily="34" charset="0"/>
                <a:cs typeface="Arial MT"/>
              </a:rPr>
              <a:t>5.	Implement</a:t>
            </a:r>
            <a:r>
              <a:rPr lang="en-US" sz="20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lang="en-US" sz="2000" spc="-5" dirty="0">
                <a:latin typeface="Raleway" panose="020B0503030101060003" pitchFamily="34" charset="0"/>
                <a:cs typeface="Arial MT"/>
              </a:rPr>
              <a:t>data loaders to</a:t>
            </a:r>
            <a:r>
              <a:rPr lang="en-US" sz="2000" spc="-10" dirty="0">
                <a:latin typeface="Raleway" panose="020B0503030101060003" pitchFamily="34" charset="0"/>
                <a:cs typeface="Arial MT"/>
              </a:rPr>
              <a:t> efficiently</a:t>
            </a:r>
            <a:r>
              <a:rPr lang="en-US" sz="2000" spc="-5" dirty="0">
                <a:latin typeface="Raleway" panose="020B0503030101060003" pitchFamily="34" charset="0"/>
                <a:cs typeface="Arial MT"/>
              </a:rPr>
              <a:t> load and</a:t>
            </a:r>
            <a:r>
              <a:rPr lang="en-US" sz="20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lang="en-US" sz="2000" spc="-5" dirty="0">
                <a:latin typeface="Raleway" panose="020B0503030101060003" pitchFamily="34" charset="0"/>
                <a:cs typeface="Arial MT"/>
              </a:rPr>
              <a:t>process batches of</a:t>
            </a:r>
            <a:r>
              <a:rPr lang="en-US" sz="20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lang="en-US" sz="2000" spc="-5" dirty="0">
                <a:latin typeface="Raleway" panose="020B0503030101060003" pitchFamily="34" charset="0"/>
                <a:cs typeface="Arial MT"/>
              </a:rPr>
              <a:t>images during</a:t>
            </a:r>
            <a:r>
              <a:rPr lang="en-US" sz="2000" spc="85" dirty="0">
                <a:latin typeface="Raleway" panose="020B0503030101060003" pitchFamily="34" charset="0"/>
                <a:cs typeface="Arial MT"/>
              </a:rPr>
              <a:t> </a:t>
            </a:r>
            <a:r>
              <a:rPr lang="en-US" sz="2000" spc="-5" dirty="0">
                <a:latin typeface="Raleway" panose="020B0503030101060003" pitchFamily="34" charset="0"/>
                <a:cs typeface="Arial MT"/>
              </a:rPr>
              <a:t>training </a:t>
            </a:r>
            <a:r>
              <a:rPr lang="en-US" sz="2000" spc="-540" dirty="0">
                <a:latin typeface="Raleway" panose="020B0503030101060003" pitchFamily="34" charset="0"/>
                <a:cs typeface="Arial MT"/>
              </a:rPr>
              <a:t> </a:t>
            </a:r>
            <a:r>
              <a:rPr lang="en-US" sz="2000" spc="-5" dirty="0">
                <a:latin typeface="Raleway" panose="020B0503030101060003" pitchFamily="34" charset="0"/>
                <a:cs typeface="Arial MT"/>
              </a:rPr>
              <a:t>and</a:t>
            </a:r>
            <a:r>
              <a:rPr lang="en-US" sz="2000" spc="-10" dirty="0">
                <a:latin typeface="Raleway" panose="020B0503030101060003" pitchFamily="34" charset="0"/>
                <a:cs typeface="Arial MT"/>
              </a:rPr>
              <a:t> </a:t>
            </a:r>
            <a:r>
              <a:rPr lang="en-US" sz="2000" spc="-5" dirty="0">
                <a:latin typeface="Raleway" panose="020B0503030101060003" pitchFamily="34" charset="0"/>
                <a:cs typeface="Arial MT"/>
              </a:rPr>
              <a:t>evaluation.</a:t>
            </a:r>
            <a:endParaRPr lang="en-US" sz="2000" dirty="0">
              <a:latin typeface="Raleway" panose="020B0503030101060003" pitchFamily="34" charset="0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952" y="235550"/>
            <a:ext cx="485884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Dataset</a:t>
            </a:r>
            <a:r>
              <a:rPr sz="3200" b="1" u="none" spc="-3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 </a:t>
            </a:r>
            <a:r>
              <a:rPr sz="3200" b="1" u="none" spc="-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and</a:t>
            </a:r>
            <a:r>
              <a:rPr sz="3200" b="1" u="none" spc="-30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 </a:t>
            </a:r>
            <a:r>
              <a:rPr sz="3200" b="1" u="none" spc="-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input</a:t>
            </a:r>
            <a:r>
              <a:rPr sz="3200" b="1" u="none" spc="-30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 </a:t>
            </a:r>
            <a:r>
              <a:rPr sz="3200" b="1" u="none" spc="-5" dirty="0">
                <a:solidFill>
                  <a:srgbClr val="D76213"/>
                </a:solidFill>
                <a:latin typeface="Raleway Medium" panose="020B0603030101060003" pitchFamily="34" charset="0"/>
                <a:cs typeface="Arial MT"/>
              </a:rPr>
              <a:t>format</a:t>
            </a:r>
            <a:endParaRPr sz="3200" b="1" dirty="0">
              <a:solidFill>
                <a:srgbClr val="D76213"/>
              </a:solidFill>
              <a:latin typeface="Raleway Medium" panose="020B0603030101060003" pitchFamily="34" charset="0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2629</Words>
  <Application>Microsoft Office PowerPoint</Application>
  <PresentationFormat>Widescreen</PresentationFormat>
  <Paragraphs>186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MS PGothic</vt:lpstr>
      <vt:lpstr>Arial</vt:lpstr>
      <vt:lpstr>Arial MT</vt:lpstr>
      <vt:lpstr>Calibri</vt:lpstr>
      <vt:lpstr>Calibri Light</vt:lpstr>
      <vt:lpstr>Raleway</vt:lpstr>
      <vt:lpstr>Raleway ExtraBold</vt:lpstr>
      <vt:lpstr>Raleway Medium</vt:lpstr>
      <vt:lpstr>Office Theme</vt:lpstr>
      <vt:lpstr>Major Project TITLE: Classification of Retinal Diseases using RESNET Model</vt:lpstr>
      <vt:lpstr>Content</vt:lpstr>
      <vt:lpstr>Introduction</vt:lpstr>
      <vt:lpstr>Motivation</vt:lpstr>
      <vt:lpstr>Technical Concepts (Algorithms) used</vt:lpstr>
      <vt:lpstr>PowerPoint Presentation</vt:lpstr>
      <vt:lpstr>Area of Applications</vt:lpstr>
      <vt:lpstr>Dataset and input format</vt:lpstr>
      <vt:lpstr>Dataset and input format</vt:lpstr>
      <vt:lpstr>LITERATURE SURVEY - 1</vt:lpstr>
      <vt:lpstr>LITERATURE SURVEY - 2</vt:lpstr>
      <vt:lpstr>LITERATURE SURVEY - 3</vt:lpstr>
      <vt:lpstr>LITERATURE SURVEY - 4</vt:lpstr>
      <vt:lpstr>LITERATURE SURVEY - 5</vt:lpstr>
      <vt:lpstr>LITERATURE SURVEY - 6</vt:lpstr>
      <vt:lpstr>LITERATURE SURVEY - 7</vt:lpstr>
      <vt:lpstr>LITERATURE SURVEY - 8</vt:lpstr>
      <vt:lpstr>Objective</vt:lpstr>
      <vt:lpstr>Methodology Reference Software Model</vt:lpstr>
      <vt:lpstr>Steps:-</vt:lpstr>
      <vt:lpstr>References</vt:lpstr>
      <vt:lpstr>References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Retinopathy Project (PPT)</dc:title>
  <cp:lastModifiedBy>Somyansh Avasthi</cp:lastModifiedBy>
  <cp:revision>2</cp:revision>
  <dcterms:created xsi:type="dcterms:W3CDTF">2023-10-02T17:54:44Z</dcterms:created>
  <dcterms:modified xsi:type="dcterms:W3CDTF">2023-11-01T19:05:06Z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