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79" r:id="rId6"/>
    <p:sldId id="259" r:id="rId7"/>
    <p:sldId id="272" r:id="rId8"/>
    <p:sldId id="262" r:id="rId9"/>
    <p:sldId id="281" r:id="rId10"/>
    <p:sldId id="260" r:id="rId11"/>
    <p:sldId id="263" r:id="rId12"/>
    <p:sldId id="261" r:id="rId13"/>
    <p:sldId id="276" r:id="rId14"/>
    <p:sldId id="277" r:id="rId15"/>
    <p:sldId id="280" r:id="rId16"/>
    <p:sldId id="269" r:id="rId17"/>
    <p:sldId id="267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46"/>
    <a:srgbClr val="29323F"/>
    <a:srgbClr val="FFFAEB"/>
    <a:srgbClr val="FFFDF7"/>
    <a:srgbClr val="FFFEFB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8C984-77BF-47F5-AA20-CD172F911CC6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A3B71-7B86-4301-A43E-689C9BF16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6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252-5A40-44C7-6219-840D8845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D8F3-7D6E-561F-3947-FD71E1BF5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6B7C-6004-93B6-D50D-BBBDF99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7481-5029-897C-32C3-1BF30B6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324A-7B84-2CB9-5C44-C7FC400B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B18-16ED-58E7-4E75-9216275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8DED-BDBD-7A24-A3EE-C51FDE33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D608-16C8-5846-F5CD-C3F76CA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FFC7-E01E-6820-6C9D-C4A65A7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EC5-735E-C6DB-E6F8-F09F12D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95513-E800-7C21-86D4-1DCC454E7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419B1-61ED-319E-600F-8EE28639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006D-C4D3-BA15-EEC8-5C0A611E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394D-FFD5-4744-2E75-B48C2DE3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1403-5CE9-7BE5-7E55-5AC7EBC6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91F7-2F46-C9F4-9267-B938490F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4193-B7A0-A8D2-568A-EDA44536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A473-8E64-5344-4756-6A3A3657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382F-DDC2-854A-7869-05A7443C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89D6-E772-274B-C55D-BC63C165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AE22-EBE0-1F5D-440A-F4CDFA31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42CB-14B5-101B-6736-5AB615A7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E725-BFD5-550D-DA53-0E129212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DA8C-B2FD-88AC-7479-7BDF60D6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CAB1-7922-5128-AEEB-1B182AF6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E4A7-58EF-626A-5716-CDEC49FC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4C0-F477-4936-2421-50E6F4F5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BEDA8-D4ED-5037-731F-D190EE52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2DF0-D321-1A05-83AE-ECA98D1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0914-1569-0F85-1CE8-3E03EA11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B2B5-F932-A82B-8756-7F69ECC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32E-05BD-0B8A-12E8-48DD1ABC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F404-0DA2-C7FB-CB86-B2809AC3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B52E-58B2-3A59-BC54-C77260CD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0B7D3-5134-A338-C825-BD9F36BF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75A4A-100C-3B30-AC17-FC5D8EE02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52F5-FAA5-C8D4-5A71-BDDF4B7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BFF20-9786-EA50-6520-DDE09045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948D7-F257-26B3-FD94-FEC525C9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28C0-B7F1-612A-580D-18E4C4BA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897E9-B352-99AB-FD75-B7D3B98D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69DC5-774E-3425-2775-4F2AD31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CF9F-902F-3FF2-0E77-62E9A04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8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B26D5-5F7F-9D17-4681-2F038AC7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9DD19-E1CD-1E2A-CB1B-2A47F1C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28-F901-E999-D580-24551C6A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7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2ED-534D-D487-5A6C-447FE898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D29A-40C3-5B7E-4A40-DCAEAA63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5A18-E5A5-E3CD-330B-630942FF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3E134-4926-4DD5-D135-228857A9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93C3-A2D6-5266-AD40-4483194D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084F-DFD5-E71D-9D37-F04050B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D5CA-984C-3B88-0110-7680235E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495D9-C6C1-4195-5A15-D3A8A9D4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1028-EC88-F1E5-4904-ABA40130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40EA4-C129-2961-5F35-6E7102F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5F03-08DE-EF13-3A2C-971A66D4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A08FA-CD7B-1B6C-1CBA-383EF627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4BC36-D272-65E7-B4E8-F6CB18D5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34C3-A7BB-E795-7634-01025AB9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E243-E71D-F0E7-BE7B-C1689CF1D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D76A-500E-48E9-8518-07084A28292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4CE-9C7C-CD16-877C-64DFA05D9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19DB-5290-61E7-D1FA-6338C729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D802-F2D6-45E0-B347-B44CDB00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hiredigital.com/blog/sentiment-analysis-in-marketing-ideas-and-use-cases-for-businesses-of-all-type" TargetMode="External"/><Relationship Id="rId3" Type="http://schemas.openxmlformats.org/officeDocument/2006/relationships/hyperlink" Target="https://www.researchgate.net/publication/322849665_Online_sentiment_analysis_in_marketing_research_a_review" TargetMode="External"/><Relationship Id="rId7" Type="http://schemas.openxmlformats.org/officeDocument/2006/relationships/hyperlink" Target="https://towardsdatascience.com/five-practical-use-cases-of-customer-sentiment-analysis-for-nps-a3167ac2caaa" TargetMode="External"/><Relationship Id="rId2" Type="http://schemas.openxmlformats.org/officeDocument/2006/relationships/hyperlink" Target="https://www.techtarget.com/searchbusinessanalytics/definition/opinion-mining-sentiment-mining#:~:text=Sentiment%20analysis%2C%20also%20referred%20to,a%20product%2C%20service%20or%20id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pro.com/features/sentiment-analysis.html" TargetMode="External"/><Relationship Id="rId5" Type="http://schemas.openxmlformats.org/officeDocument/2006/relationships/hyperlink" Target="https://www.keatext.ai/en/blog/glossary/what-is-sentiment-analysis/" TargetMode="External"/><Relationship Id="rId4" Type="http://schemas.openxmlformats.org/officeDocument/2006/relationships/hyperlink" Target="https://www.revechat.com/blog/customer-sentiment-analysi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1491-AF87-04D7-F86D-23DEC3BAE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Sentiment Analysis For Market Research Based On Customer Feedback</a:t>
            </a:r>
            <a:endParaRPr lang="en-IN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D6AA3-7E9F-5B16-5DAE-6DC3B8AE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553"/>
            <a:ext cx="9144000" cy="1655762"/>
          </a:xfrm>
        </p:spPr>
        <p:txBody>
          <a:bodyPr/>
          <a:lstStyle/>
          <a:p>
            <a:r>
              <a:rPr lang="en-US" b="0" u="sng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Understanding Customer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Sentiment</a:t>
            </a:r>
            <a:r>
              <a:rPr lang="en-US" b="0" u="sng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to Drive Business Success</a:t>
            </a:r>
            <a:endParaRPr lang="en-IN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31FB-A252-41E7-0434-63199233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B0EA-4507-EF9A-9306-A7518B61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Defining tokenization function: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define a function to tokenize the reviews by removing special characters and converting to lowercase.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Defining stop words: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define a list of stop words to remove from the reviews.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Defining function to remove stop words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We define a function to remove stop words from the tokenized reviews.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Defining function to remove numbers: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define a function to remove numbers from the tokenized reviews.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Defining function for lemmatization: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define a function to perform lemmatization on the tokenized reviews.</a:t>
            </a:r>
          </a:p>
        </p:txBody>
      </p:sp>
    </p:spTree>
    <p:extLst>
      <p:ext uri="{BB962C8B-B14F-4D97-AF65-F5344CB8AC3E}">
        <p14:creationId xmlns:p14="http://schemas.microsoft.com/office/powerpoint/2010/main" val="6106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DFDD-2A85-C141-C797-8CF1FB02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Methodology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42DE-BC03-B32C-B7E5-050FCF1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Preprocessing the data: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We preprocess the reviews by applying the functions defined in the previous cells.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Word cloud visualization: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visualize the most common words in positive and negative reviews using a word cloud.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Training a support vector machine (SVM) model: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train an SVM model on the preprocessed reviews and feedback labels.</a:t>
            </a:r>
          </a:p>
          <a:p>
            <a:pPr marL="514350" indent="-514350" algn="just">
              <a:buFont typeface="+mj-lt"/>
              <a:buAutoNum type="arabicPeriod" startAt="1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Evaluating the model: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evaluate the accuracy of the SVM model and generate a classification report. We also visualize the report using a heatmap.</a:t>
            </a:r>
          </a:p>
          <a:p>
            <a:pPr algn="just"/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1271-4C0E-3563-7876-A0E0C21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D4BB-0B86-EB7C-00B0-201E62D1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sentiment analysis model built on this dataset shows promising results with an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overall accuracy of 94%. </a:t>
            </a:r>
          </a:p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precision and recall scores for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positive and negative classes are also high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, indicating that the model is able to classify the reviews with good accuracy.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word cloud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generated for positive and negative reviews shows the most commonly occurring words in the respective categories.</a:t>
            </a:r>
          </a:p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Overall, the model built on this dataset can be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used by companies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to analyze customer reviews and improve their product accordingly.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DC2-CAC7-C329-2A53-5CDACB00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Results(Word cloud)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0A3BC-C47A-4C58-9B47-3FD4B60BA4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87" r="54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959E-38FC-6B14-EF11-8A0776E4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Positive sentiments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Positive reviews have words such as "love," "great," and "easy“.</a:t>
            </a:r>
            <a:endParaRPr lang="en-IN" sz="2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4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DC2-CAC7-C329-2A53-5CDACB00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Results(Word cloud)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05BFABA-FEBD-581D-A46B-81D0864D11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04" r="48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959E-38FC-6B14-EF11-8A0776E4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Negative sentiments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Negative reviews have words such as "disappointed,“ "problem," and "return."</a:t>
            </a:r>
          </a:p>
        </p:txBody>
      </p:sp>
    </p:spTree>
    <p:extLst>
      <p:ext uri="{BB962C8B-B14F-4D97-AF65-F5344CB8AC3E}">
        <p14:creationId xmlns:p14="http://schemas.microsoft.com/office/powerpoint/2010/main" val="389739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DC2-CAC7-C329-2A53-5CDACB00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62150" cy="16002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Results(Heatmap)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959E-38FC-6B14-EF11-8A0776E4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Classification report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Heatmaps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to better visualize the volume of events within a dataset and assist in directing viewers towards areas on data visualizations that matter most.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D14A5B8-FC8A-7A4A-78CB-E8380A05FF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950" b="4950"/>
          <a:stretch/>
        </p:blipFill>
        <p:spPr>
          <a:xfrm>
            <a:off x="5180012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89628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1271-4C0E-3563-7876-A0E0C21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Analysis Preferred to Validate Sent.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D4BB-0B86-EB7C-00B0-201E62D1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Human Annotation: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Use humans to manually label a sample of text data and compare the results to the sentiment analysis output.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Precision, Recall, and F1 Score: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Use metrics to evaluate the model's accuracy and performance.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Confusion Matrix: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Use a table to evaluate the model's true positive, true negative, false positive, and false negative rates.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Cross-validation: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Partition data into multiple sets to test the model's accuracy on new data.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A/B Testing: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Compare the output of two different sentiment analysis models or techniques on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76961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D4B9-D66A-9204-7679-7EB511C1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C9C-207F-247B-2D5B-12EDB6B7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performed sentiment analysis on Amazon Alexa product reviews using machine learning techniques.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dataset consisted of 3150 reviews, out of which 2578 were positive and 572 were negative.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performed data cleaning, text preprocessing, and feature engineering on the data to prepare it for machine learning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used the </a:t>
            </a:r>
            <a:r>
              <a:rPr lang="en-US" sz="2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LinearSVC</a:t>
            </a: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model for sentiment analysis and achieved an accuracy of 95.4%.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precision, recall, and F1 score for both classes were also high, indicating good performance of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created a </a:t>
            </a:r>
            <a:r>
              <a:rPr lang="en-US" sz="2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wordcloud</a:t>
            </a: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for both positive and negative reviews to get an insight into the frequently occurring words in both types of reviews.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Based on the </a:t>
            </a:r>
            <a:r>
              <a:rPr lang="en-US" sz="2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wordclouds</a:t>
            </a: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, we can infer that positive reviews have words such as "love," "great," and "easy," whereas negative reviews have words such as "disappointed," "problem," and "return."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results of sentiment analysis can be useful for Amazon to make informed decisions about their product features and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143322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D4B9-D66A-9204-7679-7EB511C1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C9C-207F-247B-2D5B-12EDB6B7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https://www.techtarget.com/searchbusinessanalytics/definition/opinion-mining-sentiment-mining#:~:text=Sentiment%20analysis%2C%20also%20referred%20to,a%20product%2C%20service%20or%20idea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https://www.researchgate.net/publication/322849665_Online_sentiment_analysis_in_marketing_research_a_review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https://www.revechat.com/blog/customer-sentiment-analysis/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https://www.keatext.ai/en/blog/glossary/what-is-sentiment-analysis/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https://www.questionpro.com/features/sentiment-analysis.html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https://towardsdatascience.com/five-practical-use-cases-of-customer-sentiment-analysis-for-nps-a3167ac2caaa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https://hiredigital.com/blog/sentiment-analysis-in-marketing-ideas-and-use-cases-for-businesses-of-all-type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737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FC48-E7C9-BAB6-E1F5-973717EF7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9522"/>
            <a:ext cx="9144000" cy="1183858"/>
          </a:xfrm>
        </p:spPr>
        <p:txBody>
          <a:bodyPr>
            <a:normAutofit/>
          </a:bodyPr>
          <a:lstStyle/>
          <a:p>
            <a:r>
              <a:rPr lang="en-IN" sz="7200" b="1" u="sng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37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5595-994C-9BCF-CF11-3CD2B707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What is Sentiment Analysis?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B3A1-17F6-06DD-DD26-EC3294F5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Sentiment analysis is the process of using natural language processing and machine learning techniques to </a:t>
            </a:r>
          </a:p>
          <a:p>
            <a:pPr lvl="1" algn="just"/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analyze and </a:t>
            </a:r>
          </a:p>
          <a:p>
            <a:pPr lvl="1" algn="just"/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categorize opinions, </a:t>
            </a:r>
          </a:p>
          <a:p>
            <a:pPr lvl="1" algn="just"/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attitudes, </a:t>
            </a:r>
          </a:p>
          <a:p>
            <a:pPr lvl="1" algn="just"/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and emotions expressed in text data. </a:t>
            </a:r>
          </a:p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helps to identify and quantify customer sentiment towards a product, service, or brand.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0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437D-3EA7-7238-FDB4-22E41443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Importance of Sent. Analysis in Mkt. Research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75BE-7ED8-1ADF-075A-DEE4EF90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Sentiment analysis is a powerful tool for market research as it provides insights into </a:t>
            </a:r>
          </a:p>
          <a:p>
            <a:pPr lvl="1" algn="just">
              <a:lnSpc>
                <a:spcPct val="100000"/>
              </a:lnSpc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customer attitudes, </a:t>
            </a:r>
          </a:p>
          <a:p>
            <a:pPr lvl="1" algn="just">
              <a:lnSpc>
                <a:spcPct val="100000"/>
              </a:lnSpc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preferences, </a:t>
            </a:r>
          </a:p>
          <a:p>
            <a:pPr lvl="1" algn="just">
              <a:lnSpc>
                <a:spcPct val="100000"/>
              </a:lnSpc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and behavior. 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helps to identify trends, patterns, and areas of improvement, which can be used to make informed business decisions.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9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437D-3EA7-7238-FDB4-22E41443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SVM and </a:t>
            </a:r>
            <a:r>
              <a:rPr lang="en-US" b="1" i="0" u="sng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Why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SVM Model?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75BE-7ED8-1ADF-075A-DEE4EF90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Support Vector Machines  is a ML algorithm that can be used for classification and regression analysis. </a:t>
            </a:r>
          </a:p>
          <a:p>
            <a:pPr algn="just"/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used this model for some reasons:-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Non-linear analysis: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can handle non-linear relationships between the input features and output labels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High accuracy: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known for their high accuracy in classification tasks, which makes them useful for predicting customer behavior based on </a:t>
            </a: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feedback 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Robustness: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is  robust to outliers and noise in the data, which is important for customer feedback analysis.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Flexibility: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can be used with a wide range of input data types, including text, audio, and image data.</a:t>
            </a:r>
          </a:p>
        </p:txBody>
      </p:sp>
    </p:spTree>
    <p:extLst>
      <p:ext uri="{BB962C8B-B14F-4D97-AF65-F5344CB8AC3E}">
        <p14:creationId xmlns:p14="http://schemas.microsoft.com/office/powerpoint/2010/main" val="38267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437D-3EA7-7238-FDB4-22E41443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Applications of SVM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75BE-7ED8-1ADF-075A-DEE4EF90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Sentiment analysis: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 is can analyze customer feedback to determine whether the sentiment expressed is positive, negative, or neutral.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Customer segmentation: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 can segment customers based on their feedback and </a:t>
            </a:r>
            <a:r>
              <a:rPr lang="en-US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behaviorur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, to identify different groups with distinct needs, preferences, and behaviors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Churn prediction: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 can be used to predict which customers are at risk of leaving or churning, based on their feedback, behavior, and in businesses take proactive measures to retain those.</a:t>
            </a:r>
          </a:p>
          <a:p>
            <a:pPr algn="just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Product recommendation: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 can be used to recommend products or services to customers based on their feedback and behavior, improving cross-selling and upselling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5909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3E5A-1505-A988-CA1A-C25D87B5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Data Collection Methodology 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44C7-192D-8BAD-6E07-83302B0E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Surveys: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can go through the surveys conducted by the governmental and non- governmental organization.</a:t>
            </a: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Experiments: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can conduct an experiment depend upon the data we need for analysis</a:t>
            </a: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Web scrapping: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can use web scrapping techniques for get the data.</a:t>
            </a: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Request to an API 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also request to an API for data collection.</a:t>
            </a:r>
          </a:p>
          <a:p>
            <a:pPr algn="just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If we have less data we can do following methods:</a:t>
            </a:r>
          </a:p>
          <a:p>
            <a:pPr lvl="1"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Synonym replace in sentence </a:t>
            </a:r>
          </a:p>
          <a:p>
            <a:pPr lvl="1"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Back translate</a:t>
            </a:r>
          </a:p>
          <a:p>
            <a:pPr lvl="1"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Add additional noise</a:t>
            </a:r>
          </a:p>
          <a:p>
            <a:pPr lvl="1"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Bi gram flip</a:t>
            </a:r>
          </a:p>
          <a:p>
            <a:pPr algn="just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plays a major role in our analysis if our data is strong then it will affect the accuracy and extrinsic evaluation of our model.</a:t>
            </a:r>
          </a:p>
        </p:txBody>
      </p:sp>
    </p:spTree>
    <p:extLst>
      <p:ext uri="{BB962C8B-B14F-4D97-AF65-F5344CB8AC3E}">
        <p14:creationId xmlns:p14="http://schemas.microsoft.com/office/powerpoint/2010/main" val="35713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3E5A-1505-A988-CA1A-C25D87B5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Methodology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44C7-192D-8BAD-6E07-83302B0E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Importing necessary libraries: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import the required libraries like pandas, NumPy, and scikit-learn to load and preprocess the dataset and perform sentiment analysis.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Loading the dataset: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load the dataset using pandas, which contains reviews of customers who have purchased Amazon Alexa products from Amazon.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Exploring the dataset: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display the first five rows of the dataset to get an overview of the data.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Selecting the required columns: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select only the required columns (</a:t>
            </a:r>
            <a:r>
              <a:rPr lang="en-US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verified_reviews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and feedback) from the dataset.</a:t>
            </a:r>
            <a:endParaRPr lang="en-IN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62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C7A-A70D-5E21-2C6C-E6B0DA9E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Methodology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EA50-B45C-AF8E-1AB5-0A9C0CEB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Checking for null values: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check if there are any null values in the dataset.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Dropping null values: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drop the rows with null values in the </a:t>
            </a:r>
            <a:r>
              <a:rPr lang="en-US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verified_reviews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column.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Converting to string: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convert the data type of the </a:t>
            </a:r>
            <a:r>
              <a:rPr lang="en-US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verified_reviews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column to string.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Checking feedback distribution: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check the distribution of feedback (positive/negative) in the dataset using a count plot.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Plotting review length distribution: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plot the distribution of review lengths for positive and negative feedback using histograms.</a:t>
            </a:r>
          </a:p>
          <a:p>
            <a:pPr algn="just"/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4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A2C4-E76A-F862-2F18-D78D39C0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Methodology (Generated Histogram)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F528-4552-BC80-9E7F-AE5CBCB5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498" y="1825625"/>
            <a:ext cx="4829003" cy="4351338"/>
          </a:xfrm>
        </p:spPr>
      </p:pic>
    </p:spTree>
    <p:extLst>
      <p:ext uri="{BB962C8B-B14F-4D97-AF65-F5344CB8AC3E}">
        <p14:creationId xmlns:p14="http://schemas.microsoft.com/office/powerpoint/2010/main" val="106984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1431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Söhne</vt:lpstr>
      <vt:lpstr>Office Theme</vt:lpstr>
      <vt:lpstr>Sentiment Analysis For Market Research Based On Customer Feedback</vt:lpstr>
      <vt:lpstr>What is Sentiment Analysis?</vt:lpstr>
      <vt:lpstr>Importance of Sent. Analysis in Mkt. Research</vt:lpstr>
      <vt:lpstr>SVM and Why SVM Model?</vt:lpstr>
      <vt:lpstr>Applications of SVM</vt:lpstr>
      <vt:lpstr>Data Collection Methodology </vt:lpstr>
      <vt:lpstr>Methodology</vt:lpstr>
      <vt:lpstr>Methodology</vt:lpstr>
      <vt:lpstr>Methodology (Generated Histogram)</vt:lpstr>
      <vt:lpstr>Methodology</vt:lpstr>
      <vt:lpstr>Methodology</vt:lpstr>
      <vt:lpstr>Results</vt:lpstr>
      <vt:lpstr>Results(Word cloud)</vt:lpstr>
      <vt:lpstr>Results(Word cloud)</vt:lpstr>
      <vt:lpstr>Results(Heatmap)</vt:lpstr>
      <vt:lpstr>Analysis Preferred to Validate Sent. Analysis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Market Research Based on Customer Feedback</dc:title>
  <dc:creator>Somyansh Avasthi</dc:creator>
  <cp:lastModifiedBy>Somyansh Avasthi</cp:lastModifiedBy>
  <cp:revision>10</cp:revision>
  <dcterms:created xsi:type="dcterms:W3CDTF">2023-04-27T03:44:25Z</dcterms:created>
  <dcterms:modified xsi:type="dcterms:W3CDTF">2023-09-12T16:52:28Z</dcterms:modified>
</cp:coreProperties>
</file>