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20"/>
  </p:notesMasterIdLst>
  <p:sldIdLst>
    <p:sldId id="257" r:id="rId2"/>
    <p:sldId id="275"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4" r:id="rId17"/>
    <p:sldId id="272" r:id="rId18"/>
    <p:sldId id="273" r:id="rId19"/>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5C12"/>
    <a:srgbClr val="D2E7B7"/>
    <a:srgbClr val="C1DE9A"/>
    <a:srgbClr val="D0EBB3"/>
    <a:srgbClr val="FFFFFF"/>
    <a:srgbClr val="FFF1C5"/>
    <a:srgbClr val="FFFF99"/>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7CAFE95-D5E6-4A07-94FA-8D870E0F4B25}">
  <a:tblStyle styleId="{37CAFE95-D5E6-4A07-94FA-8D870E0F4B25}"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72" autoAdjust="0"/>
    <p:restoredTop sz="94660"/>
  </p:normalViewPr>
  <p:slideViewPr>
    <p:cSldViewPr snapToGrid="0">
      <p:cViewPr varScale="1">
        <p:scale>
          <a:sx n="84" d="100"/>
          <a:sy n="84" d="100"/>
        </p:scale>
        <p:origin x="51" y="394"/>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 name="Google Shape;53;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1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1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1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1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1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1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2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2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28572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2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2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2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2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 name="Google Shape;53;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161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 name="Google Shape;59;p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 name="Google Shape;72;p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 name="Google Shape;78;p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3015C-9FC8-7848-0E2D-017E79149C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EAEC9F9-DB84-8B19-8382-38F296CA89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C7F7857-D3A8-62EA-60C5-63385F86FFB6}"/>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5C4431E5-2B8F-CF28-6729-B31A166053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47F7E0-A369-A871-D37C-0CE177D6803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800">
              <a:latin typeface="Calibri"/>
              <a:ea typeface="Calibri"/>
              <a:cs typeface="Calibri"/>
              <a:sym typeface="Calibri"/>
            </a:endParaRPr>
          </a:p>
        </p:txBody>
      </p:sp>
    </p:spTree>
    <p:extLst>
      <p:ext uri="{BB962C8B-B14F-4D97-AF65-F5344CB8AC3E}">
        <p14:creationId xmlns:p14="http://schemas.microsoft.com/office/powerpoint/2010/main" val="3985395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848E9-C036-344D-BD74-E4C450D1E2F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FBBC494-D057-11EB-33B8-D3B840A936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3F34DB-EB14-EC2E-8E03-45D654DFD642}"/>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C167487A-21E6-B16C-B11F-F4308C5B17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FF3774-F433-67FC-A968-3F4E7E2456F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b="0" u="none"/>
          </a:p>
        </p:txBody>
      </p:sp>
    </p:spTree>
    <p:extLst>
      <p:ext uri="{BB962C8B-B14F-4D97-AF65-F5344CB8AC3E}">
        <p14:creationId xmlns:p14="http://schemas.microsoft.com/office/powerpoint/2010/main" val="295559909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32F9DF-5D7C-DA8C-BC1E-61BBED11C4C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3EA6D61-F7F1-3C8D-C641-8F0089A54D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550A71-9F58-BA65-2CE5-DCA08476D786}"/>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18568BCB-8946-AD2C-11F1-FBF87D0B0A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0810E8-3395-44C8-8889-61B36287B5E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b="0" u="none"/>
          </a:p>
        </p:txBody>
      </p:sp>
    </p:spTree>
    <p:extLst>
      <p:ext uri="{BB962C8B-B14F-4D97-AF65-F5344CB8AC3E}">
        <p14:creationId xmlns:p14="http://schemas.microsoft.com/office/powerpoint/2010/main" val="238208175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1_Title Slide">
    <p:spTree>
      <p:nvGrpSpPr>
        <p:cNvPr id="1" name="Shape 19"/>
        <p:cNvGrpSpPr/>
        <p:nvPr/>
      </p:nvGrpSpPr>
      <p:grpSpPr>
        <a:xfrm>
          <a:off x="0" y="0"/>
          <a:ext cx="0" cy="0"/>
          <a:chOff x="0" y="0"/>
          <a:chExt cx="0" cy="0"/>
        </a:xfrm>
      </p:grpSpPr>
      <p:sp>
        <p:nvSpPr>
          <p:cNvPr id="20" name="Google Shape;20;p3"/>
          <p:cNvSpPr txBox="1">
            <a:spLocks noGrp="1"/>
          </p:cNvSpPr>
          <p:nvPr>
            <p:ph type="ctrTitle"/>
          </p:nvPr>
        </p:nvSpPr>
        <p:spPr>
          <a:xfrm>
            <a:off x="398952" y="231643"/>
            <a:ext cx="11394095" cy="51308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extLst>
      <p:ext uri="{BB962C8B-B14F-4D97-AF65-F5344CB8AC3E}">
        <p14:creationId xmlns:p14="http://schemas.microsoft.com/office/powerpoint/2010/main" val="1414789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1240191" y="2023814"/>
            <a:ext cx="9711616" cy="162115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5400" b="1" i="0" u="sng">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extLst>
      <p:ext uri="{BB962C8B-B14F-4D97-AF65-F5344CB8AC3E}">
        <p14:creationId xmlns:p14="http://schemas.microsoft.com/office/powerpoint/2010/main" val="4037236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1606B-0D18-BEF0-ADA9-EF0EF55A453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7CB527B-4F29-D112-9848-4B9598B6D6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21FCEF-08B1-9072-F895-AB83E4074EC5}"/>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C51A0B0A-B977-08B8-21AC-E62E69A317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859A56-DBA3-FEDC-78B4-0A317E03812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800">
              <a:latin typeface="Calibri"/>
              <a:ea typeface="Calibri"/>
              <a:cs typeface="Calibri"/>
              <a:sym typeface="Calibri"/>
            </a:endParaRPr>
          </a:p>
        </p:txBody>
      </p:sp>
    </p:spTree>
    <p:extLst>
      <p:ext uri="{BB962C8B-B14F-4D97-AF65-F5344CB8AC3E}">
        <p14:creationId xmlns:p14="http://schemas.microsoft.com/office/powerpoint/2010/main" val="1020912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D5AD3-16D7-36C6-4A4B-F6F6662872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EEA0DB7-9AF5-C6C6-9B79-DF9593DA74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EE9AC3-4311-DE7B-5BE8-1951E0028322}"/>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889A7B54-87D3-E358-4530-75D80682BB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A6F634-8204-AFE2-271A-F32527E4AAB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b="0" u="none"/>
          </a:p>
        </p:txBody>
      </p:sp>
    </p:spTree>
    <p:extLst>
      <p:ext uri="{BB962C8B-B14F-4D97-AF65-F5344CB8AC3E}">
        <p14:creationId xmlns:p14="http://schemas.microsoft.com/office/powerpoint/2010/main" val="416370727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86A50-F092-1CEE-A447-0E1858DE876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794681-A579-D1FF-2972-3DDD7FF749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AC9F504-0D25-39B6-8838-AFFEDC0D14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D3D7947-3C5B-ADAF-0F1E-EB10EE195118}"/>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53442861-5C35-EE44-F1C4-D0736A2D94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8A01EB-86F5-B466-0080-2B7AA68F58B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800">
              <a:latin typeface="Calibri"/>
              <a:ea typeface="Calibri"/>
              <a:cs typeface="Calibri"/>
              <a:sym typeface="Calibri"/>
            </a:endParaRPr>
          </a:p>
        </p:txBody>
      </p:sp>
    </p:spTree>
    <p:extLst>
      <p:ext uri="{BB962C8B-B14F-4D97-AF65-F5344CB8AC3E}">
        <p14:creationId xmlns:p14="http://schemas.microsoft.com/office/powerpoint/2010/main" val="2433382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D777C-2E7A-7D98-FCAE-7D01D835CF8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5AED6EE-0309-FD96-A29E-57FC775B20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6A146E-0388-0F16-8DEE-9E91FEA8C2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ED861E9-38D7-E154-46F2-495D125913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C72C7D-3C85-A6B7-FDF0-40CC0AB35C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DD32964-A23A-13B5-F3B9-0D265228230E}"/>
              </a:ext>
            </a:extLst>
          </p:cNvPr>
          <p:cNvSpPr>
            <a:spLocks noGrp="1"/>
          </p:cNvSpPr>
          <p:nvPr>
            <p:ph type="dt" sz="half" idx="10"/>
          </p:nvPr>
        </p:nvSpPr>
        <p:spPr/>
        <p:txBody>
          <a:bodyPr/>
          <a:lstStyle/>
          <a:p>
            <a:endParaRPr lang="en-IN"/>
          </a:p>
        </p:txBody>
      </p:sp>
      <p:sp>
        <p:nvSpPr>
          <p:cNvPr id="8" name="Footer Placeholder 7">
            <a:extLst>
              <a:ext uri="{FF2B5EF4-FFF2-40B4-BE49-F238E27FC236}">
                <a16:creationId xmlns:a16="http://schemas.microsoft.com/office/drawing/2014/main" id="{2B103E93-BDBA-03A0-70C1-20621A62D08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A411288-3A28-7CA4-2379-068C0181FD2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b="0" u="none"/>
          </a:p>
        </p:txBody>
      </p:sp>
    </p:spTree>
    <p:extLst>
      <p:ext uri="{BB962C8B-B14F-4D97-AF65-F5344CB8AC3E}">
        <p14:creationId xmlns:p14="http://schemas.microsoft.com/office/powerpoint/2010/main" val="95377659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51BCF-5FE1-7ADB-6CE3-C23F0572B2C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1BAC0E5-B185-E101-00E8-1463E9C645E4}"/>
              </a:ext>
            </a:extLst>
          </p:cNvPr>
          <p:cNvSpPr>
            <a:spLocks noGrp="1"/>
          </p:cNvSpPr>
          <p:nvPr>
            <p:ph type="dt" sz="half" idx="10"/>
          </p:nvPr>
        </p:nvSpPr>
        <p:spPr/>
        <p:txBody>
          <a:bodyPr/>
          <a:lstStyle/>
          <a:p>
            <a:endParaRPr lang="en-IN"/>
          </a:p>
        </p:txBody>
      </p:sp>
      <p:sp>
        <p:nvSpPr>
          <p:cNvPr id="4" name="Footer Placeholder 3">
            <a:extLst>
              <a:ext uri="{FF2B5EF4-FFF2-40B4-BE49-F238E27FC236}">
                <a16:creationId xmlns:a16="http://schemas.microsoft.com/office/drawing/2014/main" id="{26179BA3-8348-A553-0A0B-4B3BA2B1F93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AD5A288-9EE8-C7BF-9723-0B0E6859C85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800">
              <a:latin typeface="Calibri"/>
              <a:ea typeface="Calibri"/>
              <a:cs typeface="Calibri"/>
              <a:sym typeface="Calibri"/>
            </a:endParaRPr>
          </a:p>
        </p:txBody>
      </p:sp>
    </p:spTree>
    <p:extLst>
      <p:ext uri="{BB962C8B-B14F-4D97-AF65-F5344CB8AC3E}">
        <p14:creationId xmlns:p14="http://schemas.microsoft.com/office/powerpoint/2010/main" val="56565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050196-E9D2-7386-4BF0-F43EBEC363B2}"/>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5B3E5213-C47B-A516-92AC-AFD6FB3A6BA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76AD932-D924-D4A9-E33D-79E859C9595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800">
              <a:latin typeface="Calibri"/>
              <a:ea typeface="Calibri"/>
              <a:cs typeface="Calibri"/>
              <a:sym typeface="Calibri"/>
            </a:endParaRPr>
          </a:p>
        </p:txBody>
      </p:sp>
    </p:spTree>
    <p:extLst>
      <p:ext uri="{BB962C8B-B14F-4D97-AF65-F5344CB8AC3E}">
        <p14:creationId xmlns:p14="http://schemas.microsoft.com/office/powerpoint/2010/main" val="1285013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BA501-5331-A4F8-E44A-44622490DA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4352C14-BD6F-700E-6B1A-4577463873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1707DC3-EA8E-963A-6195-3B71DC583D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E518DD-5650-5DE2-E04C-043FDCBFB3F1}"/>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BBA3F66D-BC86-BB69-302D-5233D01DA97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3BC73C1-EFCF-1866-B392-035AF1E309D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b="0" u="none"/>
          </a:p>
        </p:txBody>
      </p:sp>
    </p:spTree>
    <p:extLst>
      <p:ext uri="{BB962C8B-B14F-4D97-AF65-F5344CB8AC3E}">
        <p14:creationId xmlns:p14="http://schemas.microsoft.com/office/powerpoint/2010/main" val="43707039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DA1A8-05EF-2928-9C0D-672A2C2244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F41B611-D106-B885-3F4A-9CC3682F35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BC2D4E4-D801-2261-8166-13932EB3FA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5F9B08-648D-434D-101B-A8EE9CA940A6}"/>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9DA57706-C67B-FF2B-2E82-3E29F3B3F0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BF7C60-1D3F-1324-05FA-3CB7F2FF6A4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b="0" u="none"/>
          </a:p>
        </p:txBody>
      </p:sp>
    </p:spTree>
    <p:extLst>
      <p:ext uri="{BB962C8B-B14F-4D97-AF65-F5344CB8AC3E}">
        <p14:creationId xmlns:p14="http://schemas.microsoft.com/office/powerpoint/2010/main" val="395840068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3AB920-CE51-FF34-A157-26A087215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942628-15BC-101F-8693-6B74199806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4D0D22-59CA-02F9-3215-F7401BFE02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a:extLst>
              <a:ext uri="{FF2B5EF4-FFF2-40B4-BE49-F238E27FC236}">
                <a16:creationId xmlns:a16="http://schemas.microsoft.com/office/drawing/2014/main" id="{01B46098-7F09-26C1-57BD-A22276F833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C51AF01-9E05-99CC-0234-4466B069DD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b="0" u="none"/>
          </a:p>
        </p:txBody>
      </p:sp>
    </p:spTree>
    <p:extLst>
      <p:ext uri="{BB962C8B-B14F-4D97-AF65-F5344CB8AC3E}">
        <p14:creationId xmlns:p14="http://schemas.microsoft.com/office/powerpoint/2010/main" val="1061716401"/>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13.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8"/>
          <p:cNvSpPr txBox="1">
            <a:spLocks noGrp="1"/>
          </p:cNvSpPr>
          <p:nvPr>
            <p:ph type="ctrTitle"/>
          </p:nvPr>
        </p:nvSpPr>
        <p:spPr>
          <a:xfrm>
            <a:off x="1222442" y="2873912"/>
            <a:ext cx="9747115" cy="628377"/>
          </a:xfrm>
          <a:prstGeom prst="rect">
            <a:avLst/>
          </a:prstGeom>
          <a:noFill/>
          <a:ln>
            <a:noFill/>
          </a:ln>
        </p:spPr>
        <p:txBody>
          <a:bodyPr spcFirstLastPara="1" wrap="square" lIns="0" tIns="12700" rIns="0" bIns="0" anchor="t" anchorCtr="0">
            <a:spAutoFit/>
          </a:bodyPr>
          <a:lstStyle/>
          <a:p>
            <a:pPr marL="12700" lvl="0" indent="0" rtl="0">
              <a:lnSpc>
                <a:spcPct val="100000"/>
              </a:lnSpc>
              <a:spcBef>
                <a:spcPts val="0"/>
              </a:spcBef>
              <a:spcAft>
                <a:spcPts val="0"/>
              </a:spcAft>
              <a:buNone/>
            </a:pPr>
            <a:r>
              <a:rPr lang="en-US" sz="4000" b="1" dirty="0">
                <a:solidFill>
                  <a:schemeClr val="accent2">
                    <a:lumMod val="50000"/>
                  </a:schemeClr>
                </a:solidFill>
                <a:latin typeface="Gotham"/>
              </a:rPr>
              <a:t>Sign Language Detection </a:t>
            </a:r>
            <a:r>
              <a:rPr lang="en-US" sz="4000" b="1" dirty="0">
                <a:solidFill>
                  <a:schemeClr val="accent2">
                    <a:lumMod val="75000"/>
                  </a:schemeClr>
                </a:solidFill>
                <a:latin typeface="Gotham"/>
              </a:rPr>
              <a:t>using Deep Learning</a:t>
            </a:r>
            <a:endParaRPr sz="4000" b="1" dirty="0">
              <a:solidFill>
                <a:schemeClr val="accent2">
                  <a:lumMod val="75000"/>
                </a:schemeClr>
              </a:solidFill>
              <a:latin typeface="Gotham"/>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p:nvPr/>
        </p:nvSpPr>
        <p:spPr>
          <a:xfrm>
            <a:off x="696595" y="762000"/>
            <a:ext cx="11114400" cy="5445060"/>
          </a:xfrm>
          <a:prstGeom prst="rect">
            <a:avLst/>
          </a:prstGeom>
          <a:noFill/>
          <a:ln>
            <a:noFill/>
          </a:ln>
        </p:spPr>
        <p:txBody>
          <a:bodyPr spcFirstLastPara="1" wrap="square" lIns="0" tIns="58400" rIns="0" bIns="0" anchor="t" anchorCtr="0">
            <a:spAutoFit/>
          </a:bodyPr>
          <a:lstStyle/>
          <a:p>
            <a:pPr marL="0" marR="0" lvl="0" indent="0" algn="just" rtl="0">
              <a:spcBef>
                <a:spcPts val="0"/>
              </a:spcBef>
              <a:spcAft>
                <a:spcPts val="0"/>
              </a:spcAft>
              <a:buNone/>
            </a:pPr>
            <a:r>
              <a:rPr lang="en-US" sz="2000" b="1" i="0" u="none" strike="noStrike" dirty="0">
                <a:solidFill>
                  <a:srgbClr val="000000"/>
                </a:solidFill>
                <a:latin typeface="Gotham"/>
                <a:ea typeface="Arial"/>
                <a:cs typeface="Arial"/>
                <a:sym typeface="Arial"/>
              </a:rPr>
              <a:t>Title:</a:t>
            </a:r>
            <a:r>
              <a:rPr lang="en-US" sz="2000" b="0" i="0" u="none" strike="noStrike" dirty="0">
                <a:solidFill>
                  <a:srgbClr val="000000"/>
                </a:solidFill>
                <a:latin typeface="Gotham"/>
                <a:ea typeface="Arial"/>
                <a:cs typeface="Arial"/>
                <a:sym typeface="Arial"/>
              </a:rPr>
              <a:t> Hand Gesture Recognition: A Literature Review</a:t>
            </a:r>
            <a:endParaRPr sz="2000" b="0" dirty="0">
              <a:solidFill>
                <a:schemeClr val="dk1"/>
              </a:solidFill>
              <a:latin typeface="Gotham"/>
              <a:ea typeface="Arial"/>
              <a:cs typeface="Arial"/>
              <a:sym typeface="Arial"/>
            </a:endParaRPr>
          </a:p>
          <a:p>
            <a:pPr marL="0" marR="0" lvl="0" indent="0" algn="just" rtl="0">
              <a:spcBef>
                <a:spcPts val="1000"/>
              </a:spcBef>
              <a:spcAft>
                <a:spcPts val="0"/>
              </a:spcAft>
              <a:buNone/>
            </a:pPr>
            <a:r>
              <a:rPr lang="en-US" sz="2000" b="1" i="0" u="none" strike="noStrike" dirty="0">
                <a:solidFill>
                  <a:srgbClr val="000000"/>
                </a:solidFill>
                <a:latin typeface="Gotham"/>
                <a:ea typeface="Arial"/>
                <a:cs typeface="Arial"/>
                <a:sym typeface="Arial"/>
              </a:rPr>
              <a:t>Journal: </a:t>
            </a:r>
            <a:r>
              <a:rPr lang="en-US" sz="2000" b="0" i="0" u="none" strike="noStrike" dirty="0">
                <a:solidFill>
                  <a:srgbClr val="000000"/>
                </a:solidFill>
                <a:latin typeface="Gotham"/>
                <a:ea typeface="Arial"/>
                <a:cs typeface="Arial"/>
                <a:sym typeface="Arial"/>
              </a:rPr>
              <a:t>International Journal of Artificial Intelligence &amp; Applications</a:t>
            </a:r>
            <a:endParaRPr sz="2000" b="0" dirty="0">
              <a:solidFill>
                <a:schemeClr val="dk1"/>
              </a:solidFill>
              <a:latin typeface="Gotham"/>
              <a:ea typeface="Arial"/>
              <a:cs typeface="Arial"/>
              <a:sym typeface="Arial"/>
            </a:endParaRPr>
          </a:p>
          <a:p>
            <a:pPr marL="0" marR="0" lvl="0" indent="0" algn="just" rtl="0">
              <a:spcBef>
                <a:spcPts val="1000"/>
              </a:spcBef>
              <a:spcAft>
                <a:spcPts val="0"/>
              </a:spcAft>
              <a:buNone/>
            </a:pPr>
            <a:r>
              <a:rPr lang="en-US" sz="2000" b="1" i="0" u="none" strike="noStrike" dirty="0">
                <a:solidFill>
                  <a:srgbClr val="000000"/>
                </a:solidFill>
                <a:latin typeface="Gotham"/>
                <a:ea typeface="Arial"/>
                <a:cs typeface="Arial"/>
                <a:sym typeface="Arial"/>
              </a:rPr>
              <a:t>Methodology: </a:t>
            </a:r>
            <a:endParaRPr sz="2000" dirty="0">
              <a:latin typeface="Gotham"/>
            </a:endParaRPr>
          </a:p>
          <a:p>
            <a:pPr marL="457200" marR="0" lvl="0" indent="-355600" algn="just" rtl="0">
              <a:spcBef>
                <a:spcPts val="1000"/>
              </a:spcBef>
              <a:spcAft>
                <a:spcPts val="0"/>
              </a:spcAft>
              <a:buClr>
                <a:srgbClr val="000000"/>
              </a:buClr>
              <a:buSzPts val="2000"/>
              <a:buFont typeface="Arial"/>
              <a:buChar char="●"/>
            </a:pPr>
            <a:r>
              <a:rPr lang="en-US" sz="2000" b="0" i="0" u="none" strike="noStrike" dirty="0">
                <a:solidFill>
                  <a:srgbClr val="000000"/>
                </a:solidFill>
                <a:latin typeface="Gotham"/>
                <a:ea typeface="Arial"/>
                <a:cs typeface="Arial"/>
                <a:sym typeface="Arial"/>
              </a:rPr>
              <a:t>The literature discusses techniques including orientation histogram for features representation, fuzzy c-means clustering, neural networks (NN), and hidden </a:t>
            </a:r>
            <a:r>
              <a:rPr lang="en-US" sz="2000" b="0" i="0" u="none" strike="noStrike" dirty="0" err="1">
                <a:solidFill>
                  <a:srgbClr val="000000"/>
                </a:solidFill>
                <a:latin typeface="Gotham"/>
                <a:ea typeface="Arial"/>
                <a:cs typeface="Arial"/>
                <a:sym typeface="Arial"/>
              </a:rPr>
              <a:t>markov</a:t>
            </a:r>
            <a:r>
              <a:rPr lang="en-US" sz="2000" b="0" i="0" u="none" strike="noStrike" dirty="0">
                <a:solidFill>
                  <a:srgbClr val="000000"/>
                </a:solidFill>
                <a:latin typeface="Gotham"/>
                <a:ea typeface="Arial"/>
                <a:cs typeface="Arial"/>
                <a:sym typeface="Arial"/>
              </a:rPr>
              <a:t> models (HMM). </a:t>
            </a:r>
            <a:endParaRPr sz="2000" dirty="0">
              <a:latin typeface="Gotham"/>
            </a:endParaRPr>
          </a:p>
          <a:p>
            <a:pPr marL="457200" marR="0" lvl="0" indent="-355600" algn="just" rtl="0">
              <a:spcBef>
                <a:spcPts val="0"/>
              </a:spcBef>
              <a:spcAft>
                <a:spcPts val="0"/>
              </a:spcAft>
              <a:buClr>
                <a:srgbClr val="000000"/>
              </a:buClr>
              <a:buSzPts val="2000"/>
              <a:buFont typeface="Arial"/>
              <a:buChar char="●"/>
            </a:pPr>
            <a:r>
              <a:rPr lang="en-US" sz="2000" b="0" i="0" u="none" strike="noStrike" dirty="0">
                <a:solidFill>
                  <a:srgbClr val="000000"/>
                </a:solidFill>
                <a:latin typeface="Gotham"/>
                <a:ea typeface="Arial"/>
                <a:cs typeface="Arial"/>
                <a:sym typeface="Arial"/>
              </a:rPr>
              <a:t>In particular, HMM techniques perform well in dynamic gestures, especially in robot control scenarios. </a:t>
            </a:r>
            <a:endParaRPr sz="2000" dirty="0">
              <a:latin typeface="Gotham"/>
            </a:endParaRPr>
          </a:p>
          <a:p>
            <a:pPr marL="457200" marR="0" lvl="0" indent="-355600" algn="just" rtl="0">
              <a:spcBef>
                <a:spcPts val="0"/>
              </a:spcBef>
              <a:spcAft>
                <a:spcPts val="0"/>
              </a:spcAft>
              <a:buClr>
                <a:srgbClr val="000000"/>
              </a:buClr>
              <a:buSzPts val="2000"/>
              <a:buFont typeface="Arial"/>
              <a:buChar char="●"/>
            </a:pPr>
            <a:r>
              <a:rPr lang="en-US" sz="2000" b="0" i="0" u="none" strike="noStrike" dirty="0">
                <a:solidFill>
                  <a:srgbClr val="000000"/>
                </a:solidFill>
                <a:latin typeface="Gotham"/>
                <a:ea typeface="Arial"/>
                <a:cs typeface="Arial"/>
                <a:sym typeface="Arial"/>
              </a:rPr>
              <a:t>Neural networks play a crucial role in hand form recognition as classifiers. In gesture recognition systems, methods for extracting features—such as algorithms for capturing hand shape—are essential. </a:t>
            </a:r>
            <a:endParaRPr sz="2000" b="0" dirty="0">
              <a:solidFill>
                <a:schemeClr val="dk1"/>
              </a:solidFill>
              <a:latin typeface="Gotham"/>
              <a:ea typeface="Arial"/>
              <a:cs typeface="Arial"/>
              <a:sym typeface="Arial"/>
            </a:endParaRPr>
          </a:p>
          <a:p>
            <a:pPr marL="0" marR="0" lvl="0" indent="0" algn="just" rtl="0">
              <a:spcBef>
                <a:spcPts val="1000"/>
              </a:spcBef>
              <a:spcAft>
                <a:spcPts val="0"/>
              </a:spcAft>
              <a:buNone/>
            </a:pPr>
            <a:r>
              <a:rPr lang="en-US" sz="2000" b="1" i="0" u="none" strike="noStrike" dirty="0">
                <a:solidFill>
                  <a:srgbClr val="000000"/>
                </a:solidFill>
                <a:latin typeface="Gotham"/>
                <a:ea typeface="Arial"/>
                <a:cs typeface="Arial"/>
                <a:sym typeface="Arial"/>
              </a:rPr>
              <a:t>Research gap:</a:t>
            </a:r>
            <a:endParaRPr sz="2000" b="0" dirty="0">
              <a:solidFill>
                <a:schemeClr val="dk1"/>
              </a:solidFill>
              <a:latin typeface="Gotham"/>
              <a:ea typeface="Arial"/>
              <a:cs typeface="Arial"/>
              <a:sym typeface="Arial"/>
            </a:endParaRPr>
          </a:p>
          <a:p>
            <a:pPr marL="457200" marR="0" lvl="0" indent="-355600" algn="just" rtl="0">
              <a:spcBef>
                <a:spcPts val="1000"/>
              </a:spcBef>
              <a:spcAft>
                <a:spcPts val="0"/>
              </a:spcAft>
              <a:buClr>
                <a:srgbClr val="000000"/>
              </a:buClr>
              <a:buSzPts val="2000"/>
              <a:buFont typeface="Arial"/>
              <a:buChar char="●"/>
            </a:pPr>
            <a:r>
              <a:rPr lang="en-US" sz="2000" b="0" i="0" u="none" strike="noStrike" dirty="0">
                <a:solidFill>
                  <a:srgbClr val="000000"/>
                </a:solidFill>
                <a:latin typeface="Gotham"/>
                <a:ea typeface="Arial"/>
                <a:cs typeface="Arial"/>
                <a:sym typeface="Arial"/>
              </a:rPr>
              <a:t>Their uses have been well documented in the literature, there are still plenty of unanswered questions regarding the real-world applications of these technologies, particularly in healthcare settings. </a:t>
            </a:r>
            <a:endParaRPr sz="2000" dirty="0">
              <a:latin typeface="Gotham"/>
            </a:endParaRPr>
          </a:p>
          <a:p>
            <a:pPr marL="457200" marR="0" lvl="0" indent="-355600" algn="just" rtl="0">
              <a:spcBef>
                <a:spcPts val="0"/>
              </a:spcBef>
              <a:spcAft>
                <a:spcPts val="0"/>
              </a:spcAft>
              <a:buClr>
                <a:srgbClr val="000000"/>
              </a:buClr>
              <a:buSzPts val="2000"/>
              <a:buFont typeface="Arial"/>
              <a:buChar char="●"/>
            </a:pPr>
            <a:r>
              <a:rPr lang="en-US" sz="2000" b="0" i="0" u="none" strike="noStrike" dirty="0">
                <a:solidFill>
                  <a:srgbClr val="000000"/>
                </a:solidFill>
                <a:latin typeface="Gotham"/>
                <a:ea typeface="Arial"/>
                <a:cs typeface="Arial"/>
                <a:sym typeface="Arial"/>
              </a:rPr>
              <a:t>Moreover, although the article address current recognition methods, a thorough assessment and comparison of these systems in practical healthcare settings is lacking. </a:t>
            </a:r>
            <a:endParaRPr sz="2000" b="0" dirty="0">
              <a:solidFill>
                <a:schemeClr val="dk1"/>
              </a:solidFill>
              <a:latin typeface="Gotham"/>
              <a:ea typeface="Arial"/>
              <a:cs typeface="Arial"/>
              <a:sym typeface="Arial"/>
            </a:endParaRPr>
          </a:p>
          <a:p>
            <a:pPr marL="0" marR="0" lvl="0" indent="0" algn="just" rtl="0">
              <a:spcBef>
                <a:spcPts val="1000"/>
              </a:spcBef>
              <a:spcAft>
                <a:spcPts val="0"/>
              </a:spcAft>
              <a:buNone/>
            </a:pPr>
            <a:br>
              <a:rPr lang="en-US" sz="2000" dirty="0">
                <a:solidFill>
                  <a:schemeClr val="dk1"/>
                </a:solidFill>
                <a:latin typeface="Gotham"/>
                <a:ea typeface="Arial"/>
                <a:cs typeface="Arial"/>
                <a:sym typeface="Arial"/>
              </a:rPr>
            </a:br>
            <a:endParaRPr sz="2000" dirty="0">
              <a:solidFill>
                <a:schemeClr val="dk1"/>
              </a:solidFill>
              <a:latin typeface="Gotham"/>
              <a:ea typeface="Arial"/>
              <a:cs typeface="Arial"/>
              <a:sym typeface="Arial"/>
            </a:endParaRPr>
          </a:p>
        </p:txBody>
      </p:sp>
      <p:sp>
        <p:nvSpPr>
          <p:cNvPr id="106" name="Google Shape;106;p16"/>
          <p:cNvSpPr txBox="1">
            <a:spLocks noGrp="1"/>
          </p:cNvSpPr>
          <p:nvPr>
            <p:ph type="title"/>
          </p:nvPr>
        </p:nvSpPr>
        <p:spPr>
          <a:xfrm>
            <a:off x="307511" y="257769"/>
            <a:ext cx="5119018" cy="566822"/>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600" b="1" u="none" dirty="0">
                <a:solidFill>
                  <a:schemeClr val="accent2">
                    <a:lumMod val="50000"/>
                  </a:schemeClr>
                </a:solidFill>
                <a:latin typeface="Gotham"/>
                <a:ea typeface="Arial"/>
                <a:cs typeface="Arial"/>
                <a:sym typeface="Arial"/>
              </a:rPr>
              <a:t>LITERATURE SURVEY - 2</a:t>
            </a:r>
            <a:endParaRPr sz="3600" b="1" dirty="0">
              <a:solidFill>
                <a:schemeClr val="accent2">
                  <a:lumMod val="50000"/>
                </a:schemeClr>
              </a:solidFill>
              <a:latin typeface="Gotham"/>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p:nvPr/>
        </p:nvSpPr>
        <p:spPr>
          <a:xfrm>
            <a:off x="700925" y="803144"/>
            <a:ext cx="11066700" cy="6014467"/>
          </a:xfrm>
          <a:prstGeom prst="rect">
            <a:avLst/>
          </a:prstGeom>
          <a:noFill/>
          <a:ln>
            <a:noFill/>
          </a:ln>
        </p:spPr>
        <p:txBody>
          <a:bodyPr spcFirstLastPara="1" wrap="square" lIns="0" tIns="12700" rIns="0" bIns="0" anchor="t" anchorCtr="0">
            <a:spAutoFit/>
          </a:bodyPr>
          <a:lstStyle/>
          <a:p>
            <a:pPr marL="0" marR="0" lvl="0" indent="0" algn="just" rtl="0">
              <a:spcBef>
                <a:spcPts val="0"/>
              </a:spcBef>
              <a:spcAft>
                <a:spcPts val="0"/>
              </a:spcAft>
              <a:buNone/>
            </a:pPr>
            <a:r>
              <a:rPr lang="en-US" sz="2000" b="1" i="0" u="none" strike="noStrike" dirty="0">
                <a:solidFill>
                  <a:srgbClr val="000000"/>
                </a:solidFill>
                <a:latin typeface="Gotham"/>
                <a:ea typeface="Arial"/>
                <a:cs typeface="Arial"/>
                <a:sym typeface="Arial"/>
              </a:rPr>
              <a:t>Title: </a:t>
            </a:r>
            <a:r>
              <a:rPr lang="en-US" sz="2000" b="0" i="0" u="none" strike="noStrike" dirty="0">
                <a:solidFill>
                  <a:srgbClr val="000000"/>
                </a:solidFill>
                <a:latin typeface="Gotham"/>
                <a:ea typeface="Arial"/>
                <a:cs typeface="Arial"/>
                <a:sym typeface="Arial"/>
              </a:rPr>
              <a:t>An Exploration into Human–Computer Interaction: Hand Gesture Recognition Management in a Challenging Environment</a:t>
            </a:r>
            <a:endParaRPr sz="2000" b="0" dirty="0">
              <a:solidFill>
                <a:schemeClr val="dk1"/>
              </a:solidFill>
              <a:latin typeface="Gotham"/>
              <a:ea typeface="Arial"/>
              <a:cs typeface="Arial"/>
              <a:sym typeface="Arial"/>
            </a:endParaRPr>
          </a:p>
          <a:p>
            <a:pPr marL="0" marR="0" lvl="0" indent="0" algn="just" rtl="0">
              <a:spcBef>
                <a:spcPts val="1000"/>
              </a:spcBef>
              <a:spcAft>
                <a:spcPts val="0"/>
              </a:spcAft>
              <a:buNone/>
            </a:pPr>
            <a:r>
              <a:rPr lang="en-US" sz="2000" b="1" i="0" u="none" strike="noStrike" dirty="0">
                <a:solidFill>
                  <a:srgbClr val="000000"/>
                </a:solidFill>
                <a:latin typeface="Gotham"/>
                <a:ea typeface="Arial"/>
                <a:cs typeface="Arial"/>
                <a:sym typeface="Arial"/>
              </a:rPr>
              <a:t>Journal: </a:t>
            </a:r>
            <a:r>
              <a:rPr lang="en-US" sz="2000" b="0" i="0" u="none" strike="noStrike" dirty="0" err="1">
                <a:solidFill>
                  <a:srgbClr val="000000"/>
                </a:solidFill>
                <a:latin typeface="Gotham"/>
                <a:ea typeface="Arial"/>
                <a:cs typeface="Arial"/>
                <a:sym typeface="Arial"/>
              </a:rPr>
              <a:t>SpringLink</a:t>
            </a:r>
            <a:endParaRPr sz="2000" b="0" dirty="0">
              <a:solidFill>
                <a:schemeClr val="dk1"/>
              </a:solidFill>
              <a:latin typeface="Gotham"/>
              <a:ea typeface="Arial"/>
              <a:cs typeface="Arial"/>
              <a:sym typeface="Arial"/>
            </a:endParaRPr>
          </a:p>
          <a:p>
            <a:pPr marL="0" marR="0" lvl="0" indent="0" algn="just" rtl="0">
              <a:spcBef>
                <a:spcPts val="1000"/>
              </a:spcBef>
              <a:spcAft>
                <a:spcPts val="0"/>
              </a:spcAft>
              <a:buNone/>
            </a:pPr>
            <a:r>
              <a:rPr lang="en-US" sz="2000" b="1" i="0" u="none" strike="noStrike" dirty="0">
                <a:solidFill>
                  <a:srgbClr val="000000"/>
                </a:solidFill>
                <a:latin typeface="Gotham"/>
                <a:ea typeface="Arial"/>
                <a:cs typeface="Arial"/>
                <a:sym typeface="Arial"/>
              </a:rPr>
              <a:t>Methodology: </a:t>
            </a:r>
            <a:endParaRPr sz="2000" dirty="0">
              <a:latin typeface="Gotham"/>
            </a:endParaRPr>
          </a:p>
          <a:p>
            <a:pPr marL="457200" marR="0" lvl="0" indent="-355600" algn="just" rtl="0">
              <a:spcBef>
                <a:spcPts val="1000"/>
              </a:spcBef>
              <a:spcAft>
                <a:spcPts val="0"/>
              </a:spcAft>
              <a:buClr>
                <a:srgbClr val="000000"/>
              </a:buClr>
              <a:buSzPts val="2000"/>
              <a:buFont typeface="Arial"/>
              <a:buChar char="●"/>
            </a:pPr>
            <a:r>
              <a:rPr lang="en-US" sz="2000" b="0" i="0" u="none" strike="noStrike" dirty="0">
                <a:solidFill>
                  <a:srgbClr val="000000"/>
                </a:solidFill>
                <a:latin typeface="Gotham"/>
                <a:ea typeface="Arial"/>
                <a:cs typeface="Arial"/>
                <a:sym typeface="Arial"/>
              </a:rPr>
              <a:t>The methodology entails a methodical examination of pertinent literature to pinpoint important developments, strategies, and obstacles in hand gesture detection and human-computer interaction. </a:t>
            </a:r>
            <a:endParaRPr sz="2000" dirty="0">
              <a:latin typeface="Gotham"/>
            </a:endParaRPr>
          </a:p>
          <a:p>
            <a:pPr marL="457200" marR="0" lvl="0" indent="-355600" algn="just" rtl="0">
              <a:spcBef>
                <a:spcPts val="0"/>
              </a:spcBef>
              <a:spcAft>
                <a:spcPts val="0"/>
              </a:spcAft>
              <a:buClr>
                <a:srgbClr val="000000"/>
              </a:buClr>
              <a:buSzPts val="2000"/>
              <a:buFont typeface="Arial"/>
              <a:buChar char="●"/>
            </a:pPr>
            <a:r>
              <a:rPr lang="en-US" sz="2000" b="0" i="0" u="none" strike="noStrike" dirty="0">
                <a:solidFill>
                  <a:srgbClr val="000000"/>
                </a:solidFill>
                <a:latin typeface="Gotham"/>
                <a:ea typeface="Arial"/>
                <a:cs typeface="Arial"/>
                <a:sym typeface="Arial"/>
              </a:rPr>
              <a:t>After that, an image dataset is chosen for analysis, and then picture enhancement and segmentation procedures are carried out. </a:t>
            </a:r>
            <a:endParaRPr sz="2000" dirty="0">
              <a:latin typeface="Gotham"/>
            </a:endParaRPr>
          </a:p>
          <a:p>
            <a:pPr marL="457200" marR="0" lvl="0" indent="-355600" algn="just" rtl="0">
              <a:spcBef>
                <a:spcPts val="0"/>
              </a:spcBef>
              <a:spcAft>
                <a:spcPts val="0"/>
              </a:spcAft>
              <a:buClr>
                <a:srgbClr val="000000"/>
              </a:buClr>
              <a:buSzPts val="2000"/>
              <a:buFont typeface="Arial"/>
              <a:buChar char="●"/>
            </a:pPr>
            <a:r>
              <a:rPr lang="en-US" sz="2000" b="0" i="0" u="none" strike="noStrike" dirty="0">
                <a:solidFill>
                  <a:srgbClr val="000000"/>
                </a:solidFill>
                <a:latin typeface="Gotham"/>
                <a:ea typeface="Arial"/>
                <a:cs typeface="Arial"/>
                <a:sym typeface="Arial"/>
              </a:rPr>
              <a:t>By isolating the main image from its backdrop, converting </a:t>
            </a:r>
            <a:r>
              <a:rPr lang="en-US" sz="2000" b="0" i="0" u="none" strike="noStrike" dirty="0" err="1">
                <a:solidFill>
                  <a:srgbClr val="000000"/>
                </a:solidFill>
                <a:latin typeface="Gotham"/>
                <a:ea typeface="Arial"/>
                <a:cs typeface="Arial"/>
                <a:sym typeface="Arial"/>
              </a:rPr>
              <a:t>colour</a:t>
            </a:r>
            <a:r>
              <a:rPr lang="en-US" sz="2000" b="0" i="0" u="none" strike="noStrike" dirty="0">
                <a:solidFill>
                  <a:srgbClr val="000000"/>
                </a:solidFill>
                <a:latin typeface="Gotham"/>
                <a:ea typeface="Arial"/>
                <a:cs typeface="Arial"/>
                <a:sym typeface="Arial"/>
              </a:rPr>
              <a:t> spaces, and lowering background noise, these methods help to improve the quality of raw photographs.</a:t>
            </a:r>
            <a:endParaRPr sz="2000" b="0" dirty="0">
              <a:solidFill>
                <a:schemeClr val="dk1"/>
              </a:solidFill>
              <a:latin typeface="Gotham"/>
              <a:ea typeface="Arial"/>
              <a:cs typeface="Arial"/>
              <a:sym typeface="Arial"/>
            </a:endParaRPr>
          </a:p>
          <a:p>
            <a:pPr marL="457200" marR="0" lvl="0" indent="-355600" algn="just" rtl="0">
              <a:spcBef>
                <a:spcPts val="0"/>
              </a:spcBef>
              <a:spcAft>
                <a:spcPts val="0"/>
              </a:spcAft>
              <a:buClr>
                <a:srgbClr val="000000"/>
              </a:buClr>
              <a:buSzPts val="2000"/>
              <a:buFont typeface="Arial"/>
              <a:buChar char="●"/>
            </a:pPr>
            <a:r>
              <a:rPr lang="en-US" sz="2000" b="0" i="0" u="none" strike="noStrike" dirty="0">
                <a:solidFill>
                  <a:srgbClr val="000000"/>
                </a:solidFill>
                <a:latin typeface="Gotham"/>
                <a:ea typeface="Arial"/>
                <a:cs typeface="Arial"/>
                <a:sym typeface="Arial"/>
              </a:rPr>
              <a:t>The next phase is using machine learning methods, namely Convolutional Neural Networks (CNN), to recognize hand gestures and learn attributes. </a:t>
            </a:r>
            <a:endParaRPr sz="2000" dirty="0">
              <a:latin typeface="Gotham"/>
            </a:endParaRPr>
          </a:p>
          <a:p>
            <a:pPr marL="0" marR="0" lvl="0" indent="0" algn="just" rtl="0">
              <a:spcBef>
                <a:spcPts val="1000"/>
              </a:spcBef>
              <a:spcAft>
                <a:spcPts val="0"/>
              </a:spcAft>
              <a:buNone/>
            </a:pPr>
            <a:r>
              <a:rPr lang="en-US" sz="2000" b="1" i="0" u="none" strike="noStrike" dirty="0">
                <a:solidFill>
                  <a:srgbClr val="000000"/>
                </a:solidFill>
                <a:latin typeface="Gotham"/>
                <a:ea typeface="Arial"/>
                <a:cs typeface="Arial"/>
                <a:sym typeface="Arial"/>
              </a:rPr>
              <a:t>Research Gap:</a:t>
            </a:r>
            <a:endParaRPr sz="2000" b="0" dirty="0">
              <a:solidFill>
                <a:schemeClr val="dk1"/>
              </a:solidFill>
              <a:latin typeface="Gotham"/>
              <a:ea typeface="Arial"/>
              <a:cs typeface="Arial"/>
              <a:sym typeface="Arial"/>
            </a:endParaRPr>
          </a:p>
          <a:p>
            <a:pPr marL="457200" marR="0" lvl="0" indent="-355600" algn="just" rtl="0">
              <a:spcBef>
                <a:spcPts val="1000"/>
              </a:spcBef>
              <a:spcAft>
                <a:spcPts val="0"/>
              </a:spcAft>
              <a:buClr>
                <a:srgbClr val="000000"/>
              </a:buClr>
              <a:buSzPts val="2000"/>
              <a:buFont typeface="Arial"/>
              <a:buChar char="●"/>
            </a:pPr>
            <a:r>
              <a:rPr lang="en-US" sz="2000" b="0" i="0" u="none" strike="noStrike" dirty="0">
                <a:solidFill>
                  <a:srgbClr val="000000"/>
                </a:solidFill>
                <a:latin typeface="Gotham"/>
                <a:ea typeface="Arial"/>
                <a:cs typeface="Arial"/>
                <a:sym typeface="Arial"/>
              </a:rPr>
              <a:t>In order to provide a fair and impartial model, the study </a:t>
            </a:r>
            <a:r>
              <a:rPr lang="en-US" sz="2000" b="0" i="0" u="none" strike="noStrike" dirty="0" err="1">
                <a:solidFill>
                  <a:srgbClr val="000000"/>
                </a:solidFill>
                <a:latin typeface="Gotham"/>
                <a:ea typeface="Arial"/>
                <a:cs typeface="Arial"/>
                <a:sym typeface="Arial"/>
              </a:rPr>
              <a:t>emphasises</a:t>
            </a:r>
            <a:r>
              <a:rPr lang="en-US" sz="2000" b="0" i="0" u="none" strike="noStrike" dirty="0">
                <a:solidFill>
                  <a:srgbClr val="000000"/>
                </a:solidFill>
                <a:latin typeface="Gotham"/>
                <a:ea typeface="Arial"/>
                <a:cs typeface="Arial"/>
                <a:sym typeface="Arial"/>
              </a:rPr>
              <a:t> the significance of contrasting analytical and discriminatory inclinations. </a:t>
            </a:r>
            <a:endParaRPr sz="2000" dirty="0">
              <a:latin typeface="Gotham"/>
            </a:endParaRPr>
          </a:p>
          <a:p>
            <a:pPr marL="0" marR="0" lvl="0" indent="0" algn="just" rtl="0">
              <a:spcBef>
                <a:spcPts val="1000"/>
              </a:spcBef>
              <a:spcAft>
                <a:spcPts val="0"/>
              </a:spcAft>
              <a:buNone/>
            </a:pPr>
            <a:br>
              <a:rPr lang="en-US" sz="2000" dirty="0">
                <a:solidFill>
                  <a:schemeClr val="dk1"/>
                </a:solidFill>
                <a:latin typeface="Gotham"/>
                <a:ea typeface="Arial"/>
                <a:cs typeface="Arial"/>
                <a:sym typeface="Arial"/>
              </a:rPr>
            </a:br>
            <a:endParaRPr sz="2000" dirty="0">
              <a:solidFill>
                <a:schemeClr val="dk1"/>
              </a:solidFill>
              <a:latin typeface="Gotham"/>
              <a:ea typeface="Arial"/>
              <a:cs typeface="Arial"/>
              <a:sym typeface="Arial"/>
            </a:endParaRPr>
          </a:p>
        </p:txBody>
      </p:sp>
      <p:sp>
        <p:nvSpPr>
          <p:cNvPr id="112" name="Google Shape;112;p17"/>
          <p:cNvSpPr txBox="1">
            <a:spLocks noGrp="1"/>
          </p:cNvSpPr>
          <p:nvPr>
            <p:ph type="title"/>
          </p:nvPr>
        </p:nvSpPr>
        <p:spPr>
          <a:xfrm>
            <a:off x="307511" y="257769"/>
            <a:ext cx="5282303" cy="566822"/>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600" b="1" u="none" dirty="0">
                <a:solidFill>
                  <a:schemeClr val="accent2">
                    <a:lumMod val="50000"/>
                  </a:schemeClr>
                </a:solidFill>
                <a:latin typeface="Gotham"/>
                <a:ea typeface="Arial"/>
                <a:cs typeface="Arial"/>
                <a:sym typeface="Arial"/>
              </a:rPr>
              <a:t>LITERATURE SURVEY - 3</a:t>
            </a:r>
            <a:endParaRPr sz="3600" b="1" dirty="0">
              <a:solidFill>
                <a:schemeClr val="accent2">
                  <a:lumMod val="50000"/>
                </a:schemeClr>
              </a:solidFill>
              <a:latin typeface="Gotham"/>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307510" y="257769"/>
            <a:ext cx="5418375" cy="566822"/>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600" b="1" u="none" dirty="0">
                <a:solidFill>
                  <a:schemeClr val="accent2">
                    <a:lumMod val="50000"/>
                  </a:schemeClr>
                </a:solidFill>
                <a:latin typeface="Gotham"/>
                <a:ea typeface="Arial"/>
                <a:cs typeface="Arial"/>
                <a:sym typeface="Arial"/>
              </a:rPr>
              <a:t>LITERATURE SURVEY - 4</a:t>
            </a:r>
            <a:endParaRPr sz="3600" b="1" dirty="0">
              <a:solidFill>
                <a:schemeClr val="accent2">
                  <a:lumMod val="50000"/>
                </a:schemeClr>
              </a:solidFill>
              <a:latin typeface="Gotham"/>
              <a:ea typeface="Arial"/>
              <a:cs typeface="Arial"/>
              <a:sym typeface="Arial"/>
            </a:endParaRPr>
          </a:p>
        </p:txBody>
      </p:sp>
      <p:sp>
        <p:nvSpPr>
          <p:cNvPr id="118" name="Google Shape;118;p18"/>
          <p:cNvSpPr txBox="1"/>
          <p:nvPr/>
        </p:nvSpPr>
        <p:spPr>
          <a:xfrm>
            <a:off x="662975" y="803150"/>
            <a:ext cx="11106300" cy="6219651"/>
          </a:xfrm>
          <a:prstGeom prst="rect">
            <a:avLst/>
          </a:prstGeom>
          <a:noFill/>
          <a:ln>
            <a:noFill/>
          </a:ln>
        </p:spPr>
        <p:txBody>
          <a:bodyPr spcFirstLastPara="1" wrap="square" lIns="0" tIns="12700" rIns="0" bIns="0" anchor="t" anchorCtr="0">
            <a:spAutoFit/>
          </a:bodyPr>
          <a:lstStyle/>
          <a:p>
            <a:pPr marL="0" marR="0" lvl="0" indent="0" algn="just" rtl="0">
              <a:lnSpc>
                <a:spcPct val="100000"/>
              </a:lnSpc>
              <a:spcBef>
                <a:spcPts val="359"/>
              </a:spcBef>
              <a:spcAft>
                <a:spcPts val="0"/>
              </a:spcAft>
              <a:buNone/>
            </a:pPr>
            <a:r>
              <a:rPr lang="en-US" sz="2000" b="1" dirty="0">
                <a:solidFill>
                  <a:schemeClr val="dk1"/>
                </a:solidFill>
                <a:latin typeface="Gotham"/>
              </a:rPr>
              <a:t>Title: </a:t>
            </a:r>
            <a:r>
              <a:rPr lang="en-US" sz="2000" dirty="0">
                <a:solidFill>
                  <a:schemeClr val="dk1"/>
                </a:solidFill>
                <a:latin typeface="Gotham"/>
              </a:rPr>
              <a:t>Real-Time Hand Gesture Recognition Using Fine-Tuned Convolutional Neural Network</a:t>
            </a:r>
            <a:endParaRPr sz="2000" dirty="0">
              <a:solidFill>
                <a:schemeClr val="dk1"/>
              </a:solidFill>
              <a:latin typeface="Gotham"/>
            </a:endParaRPr>
          </a:p>
          <a:p>
            <a:pPr marL="0" marR="0" lvl="0" indent="0" algn="just" rtl="0">
              <a:lnSpc>
                <a:spcPct val="100000"/>
              </a:lnSpc>
              <a:spcBef>
                <a:spcPts val="359"/>
              </a:spcBef>
              <a:spcAft>
                <a:spcPts val="0"/>
              </a:spcAft>
              <a:buNone/>
            </a:pPr>
            <a:r>
              <a:rPr lang="en-US" sz="2000" b="1" dirty="0">
                <a:solidFill>
                  <a:schemeClr val="dk1"/>
                </a:solidFill>
                <a:latin typeface="Gotham"/>
              </a:rPr>
              <a:t>Journal:</a:t>
            </a:r>
            <a:r>
              <a:rPr lang="en-US" sz="2000" dirty="0">
                <a:solidFill>
                  <a:schemeClr val="dk1"/>
                </a:solidFill>
                <a:latin typeface="Gotham"/>
              </a:rPr>
              <a:t> Sensors</a:t>
            </a:r>
            <a:endParaRPr sz="2000" dirty="0">
              <a:solidFill>
                <a:schemeClr val="dk1"/>
              </a:solidFill>
              <a:latin typeface="Gotham"/>
            </a:endParaRPr>
          </a:p>
          <a:p>
            <a:pPr marL="0" marR="0" lvl="0" indent="0" algn="just" rtl="0">
              <a:lnSpc>
                <a:spcPct val="100000"/>
              </a:lnSpc>
              <a:spcBef>
                <a:spcPts val="359"/>
              </a:spcBef>
              <a:spcAft>
                <a:spcPts val="0"/>
              </a:spcAft>
              <a:buNone/>
            </a:pPr>
            <a:r>
              <a:rPr lang="en-US" sz="2000" b="1" dirty="0">
                <a:solidFill>
                  <a:schemeClr val="dk1"/>
                </a:solidFill>
                <a:latin typeface="Gotham"/>
              </a:rPr>
              <a:t>Methodology:</a:t>
            </a:r>
            <a:endParaRPr sz="2000" b="1" dirty="0">
              <a:solidFill>
                <a:schemeClr val="dk1"/>
              </a:solidFill>
              <a:latin typeface="Gotham"/>
            </a:endParaRPr>
          </a:p>
          <a:p>
            <a:pPr marL="457200" marR="0" lvl="0" indent="-355600" algn="just" rtl="0">
              <a:lnSpc>
                <a:spcPct val="100000"/>
              </a:lnSpc>
              <a:spcBef>
                <a:spcPts val="359"/>
              </a:spcBef>
              <a:spcAft>
                <a:spcPts val="0"/>
              </a:spcAft>
              <a:buClr>
                <a:schemeClr val="dk1"/>
              </a:buClr>
              <a:buSzPts val="2000"/>
              <a:buChar char="●"/>
            </a:pPr>
            <a:r>
              <a:rPr lang="en-US" sz="2000" dirty="0">
                <a:solidFill>
                  <a:schemeClr val="dk1"/>
                </a:solidFill>
                <a:latin typeface="Gotham"/>
              </a:rPr>
              <a:t>The research paper highlights the benefits and drawbacks of different sensors for the development of HGR systems through a methodological comparison. </a:t>
            </a:r>
            <a:endParaRPr sz="2000" dirty="0">
              <a:solidFill>
                <a:schemeClr val="dk1"/>
              </a:solidFill>
              <a:latin typeface="Gotham"/>
            </a:endParaRPr>
          </a:p>
          <a:p>
            <a:pPr marL="457200" marR="0" lvl="0" indent="-355600" algn="just" rtl="0">
              <a:lnSpc>
                <a:spcPct val="100000"/>
              </a:lnSpc>
              <a:spcBef>
                <a:spcPts val="0"/>
              </a:spcBef>
              <a:spcAft>
                <a:spcPts val="0"/>
              </a:spcAft>
              <a:buClr>
                <a:schemeClr val="dk1"/>
              </a:buClr>
              <a:buSzPts val="2000"/>
              <a:buChar char="●"/>
            </a:pPr>
            <a:r>
              <a:rPr lang="en-US" sz="2000" dirty="0">
                <a:solidFill>
                  <a:schemeClr val="dk1"/>
                </a:solidFill>
                <a:latin typeface="Gotham"/>
              </a:rPr>
              <a:t>Hand regions are identified and resized using image enhancement and segmentation algorithms to match the input sizes of pre-trained Convolutional Neural Networks (CNNs). </a:t>
            </a:r>
            <a:endParaRPr sz="2000" dirty="0">
              <a:solidFill>
                <a:schemeClr val="dk1"/>
              </a:solidFill>
              <a:latin typeface="Gotham"/>
            </a:endParaRPr>
          </a:p>
          <a:p>
            <a:pPr marL="457200" marR="0" lvl="0" indent="-355600" algn="just" rtl="0">
              <a:lnSpc>
                <a:spcPct val="100000"/>
              </a:lnSpc>
              <a:spcBef>
                <a:spcPts val="0"/>
              </a:spcBef>
              <a:spcAft>
                <a:spcPts val="0"/>
              </a:spcAft>
              <a:buClr>
                <a:schemeClr val="dk1"/>
              </a:buClr>
              <a:buSzPts val="2000"/>
              <a:buChar char="●"/>
            </a:pPr>
            <a:r>
              <a:rPr lang="en-US" sz="2000" dirty="0">
                <a:solidFill>
                  <a:schemeClr val="dk1"/>
                </a:solidFill>
                <a:latin typeface="Gotham"/>
              </a:rPr>
              <a:t>Hand region segmentation is achieved by using maximum-area-based filtering algorithms and depth thresholding. </a:t>
            </a:r>
            <a:endParaRPr sz="2000" dirty="0">
              <a:solidFill>
                <a:schemeClr val="dk1"/>
              </a:solidFill>
              <a:latin typeface="Gotham"/>
            </a:endParaRPr>
          </a:p>
          <a:p>
            <a:pPr marL="457200" marR="0" lvl="0" indent="-355600" algn="just" rtl="0">
              <a:lnSpc>
                <a:spcPct val="100000"/>
              </a:lnSpc>
              <a:spcBef>
                <a:spcPts val="0"/>
              </a:spcBef>
              <a:spcAft>
                <a:spcPts val="0"/>
              </a:spcAft>
              <a:buClr>
                <a:schemeClr val="dk1"/>
              </a:buClr>
              <a:buSzPts val="2000"/>
              <a:buChar char="●"/>
            </a:pPr>
            <a:r>
              <a:rPr lang="en-US" sz="2000" dirty="0">
                <a:solidFill>
                  <a:schemeClr val="dk1"/>
                </a:solidFill>
                <a:latin typeface="Gotham"/>
              </a:rPr>
              <a:t>Additionally, the study uses a score-level fusion strategy that combines, using a sum-ruled-based fusion procedure, the </a:t>
            </a:r>
            <a:r>
              <a:rPr lang="en-US" sz="2000" dirty="0" err="1">
                <a:solidFill>
                  <a:schemeClr val="dk1"/>
                </a:solidFill>
                <a:latin typeface="Gotham"/>
              </a:rPr>
              <a:t>normalised</a:t>
            </a:r>
            <a:r>
              <a:rPr lang="en-US" sz="2000" dirty="0">
                <a:solidFill>
                  <a:schemeClr val="dk1"/>
                </a:solidFill>
                <a:latin typeface="Gotham"/>
              </a:rPr>
              <a:t> score vectors from two fine-tuned CNNs. </a:t>
            </a:r>
            <a:endParaRPr sz="2000" dirty="0">
              <a:solidFill>
                <a:schemeClr val="dk1"/>
              </a:solidFill>
              <a:latin typeface="Gotham"/>
            </a:endParaRPr>
          </a:p>
          <a:p>
            <a:pPr marL="0" marR="0" lvl="0" indent="0" algn="just" rtl="0">
              <a:lnSpc>
                <a:spcPct val="100000"/>
              </a:lnSpc>
              <a:spcBef>
                <a:spcPts val="359"/>
              </a:spcBef>
              <a:spcAft>
                <a:spcPts val="0"/>
              </a:spcAft>
              <a:buNone/>
            </a:pPr>
            <a:r>
              <a:rPr lang="en-US" sz="2000" b="1" dirty="0">
                <a:solidFill>
                  <a:schemeClr val="dk1"/>
                </a:solidFill>
                <a:latin typeface="Gotham"/>
              </a:rPr>
              <a:t>Research Gap:</a:t>
            </a:r>
            <a:endParaRPr sz="2000" dirty="0">
              <a:solidFill>
                <a:schemeClr val="dk1"/>
              </a:solidFill>
              <a:latin typeface="Gotham"/>
            </a:endParaRPr>
          </a:p>
          <a:p>
            <a:pPr marL="457200" marR="0" lvl="0" indent="-355600" algn="just" rtl="0">
              <a:lnSpc>
                <a:spcPct val="100000"/>
              </a:lnSpc>
              <a:spcBef>
                <a:spcPts val="359"/>
              </a:spcBef>
              <a:spcAft>
                <a:spcPts val="0"/>
              </a:spcAft>
              <a:buClr>
                <a:schemeClr val="dk1"/>
              </a:buClr>
              <a:buSzPts val="2000"/>
              <a:buChar char="●"/>
            </a:pPr>
            <a:r>
              <a:rPr lang="en-US" sz="2000" dirty="0">
                <a:solidFill>
                  <a:schemeClr val="dk1"/>
                </a:solidFill>
                <a:latin typeface="Gotham"/>
              </a:rPr>
              <a:t>There are important concerns, aspects like user comfort, real-time performance, and adaptation to changing contexts are not fully covered. </a:t>
            </a:r>
            <a:endParaRPr sz="2000" dirty="0">
              <a:solidFill>
                <a:schemeClr val="dk1"/>
              </a:solidFill>
              <a:latin typeface="Gotham"/>
            </a:endParaRPr>
          </a:p>
          <a:p>
            <a:pPr marL="457200" marR="0" lvl="0" indent="-355600" algn="just" rtl="0">
              <a:lnSpc>
                <a:spcPct val="100000"/>
              </a:lnSpc>
              <a:spcBef>
                <a:spcPts val="0"/>
              </a:spcBef>
              <a:spcAft>
                <a:spcPts val="0"/>
              </a:spcAft>
              <a:buClr>
                <a:schemeClr val="dk1"/>
              </a:buClr>
              <a:buSzPts val="2000"/>
              <a:buChar char="●"/>
            </a:pPr>
            <a:r>
              <a:rPr lang="en-US" sz="2000" dirty="0">
                <a:solidFill>
                  <a:schemeClr val="dk1"/>
                </a:solidFill>
                <a:latin typeface="Gotham"/>
              </a:rPr>
              <a:t>Furthermore, the research leaves gaps in comprehending the larger ramifications and possible social repercussions of HGR systems because it focuses exclusively on technical techniques. To close these gaps and create all-encompassing HGR systems that take into account both real-world usability issues and technological constraints, more study is required.</a:t>
            </a:r>
            <a:endParaRPr sz="2000" dirty="0">
              <a:solidFill>
                <a:schemeClr val="dk1"/>
              </a:solidFill>
              <a:latin typeface="Gotham"/>
            </a:endParaRPr>
          </a:p>
          <a:p>
            <a:pPr marL="0" marR="0" lvl="0" indent="0" algn="just" rtl="0">
              <a:lnSpc>
                <a:spcPct val="100000"/>
              </a:lnSpc>
              <a:spcBef>
                <a:spcPts val="359"/>
              </a:spcBef>
              <a:spcAft>
                <a:spcPts val="0"/>
              </a:spcAft>
              <a:buNone/>
            </a:pPr>
            <a:endParaRPr sz="2000" dirty="0">
              <a:solidFill>
                <a:schemeClr val="dk1"/>
              </a:solidFill>
              <a:latin typeface="Gotham"/>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398952" y="257769"/>
            <a:ext cx="1852295" cy="566822"/>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600" b="1" u="none" dirty="0">
                <a:solidFill>
                  <a:schemeClr val="accent2">
                    <a:lumMod val="50000"/>
                  </a:schemeClr>
                </a:solidFill>
                <a:latin typeface="Gotham"/>
                <a:ea typeface="Arial"/>
                <a:cs typeface="Arial"/>
                <a:sym typeface="Arial"/>
              </a:rPr>
              <a:t>Objective</a:t>
            </a:r>
            <a:endParaRPr sz="3600" b="1" dirty="0">
              <a:solidFill>
                <a:schemeClr val="accent2">
                  <a:lumMod val="50000"/>
                </a:schemeClr>
              </a:solidFill>
              <a:latin typeface="Gotham"/>
              <a:ea typeface="Arial"/>
              <a:cs typeface="Arial"/>
              <a:sym typeface="Arial"/>
            </a:endParaRPr>
          </a:p>
        </p:txBody>
      </p:sp>
      <p:sp>
        <p:nvSpPr>
          <p:cNvPr id="124" name="Google Shape;124;p19"/>
          <p:cNvSpPr txBox="1"/>
          <p:nvPr/>
        </p:nvSpPr>
        <p:spPr>
          <a:xfrm>
            <a:off x="559475" y="1034000"/>
            <a:ext cx="11091300" cy="1926148"/>
          </a:xfrm>
          <a:prstGeom prst="rect">
            <a:avLst/>
          </a:prstGeom>
          <a:noFill/>
          <a:ln>
            <a:noFill/>
          </a:ln>
        </p:spPr>
        <p:txBody>
          <a:bodyPr spcFirstLastPara="1" wrap="square" lIns="0" tIns="58400" rIns="0" bIns="0" anchor="t" anchorCtr="0">
            <a:spAutoFit/>
          </a:bodyPr>
          <a:lstStyle/>
          <a:p>
            <a:pPr marL="37465" marR="0" lvl="0" indent="0" algn="l" rtl="0">
              <a:lnSpc>
                <a:spcPct val="100000"/>
              </a:lnSpc>
              <a:spcBef>
                <a:spcPts val="0"/>
              </a:spcBef>
              <a:spcAft>
                <a:spcPts val="0"/>
              </a:spcAft>
              <a:buNone/>
            </a:pPr>
            <a:r>
              <a:rPr lang="en-US" sz="2000" dirty="0">
                <a:solidFill>
                  <a:schemeClr val="accent2">
                    <a:lumMod val="75000"/>
                  </a:schemeClr>
                </a:solidFill>
                <a:latin typeface="Gotham"/>
                <a:ea typeface="Arial"/>
                <a:cs typeface="Arial"/>
                <a:sym typeface="Arial"/>
              </a:rPr>
              <a:t>Main Objective</a:t>
            </a:r>
            <a:endParaRPr sz="2000" dirty="0">
              <a:solidFill>
                <a:schemeClr val="accent2">
                  <a:lumMod val="75000"/>
                </a:schemeClr>
              </a:solidFill>
              <a:latin typeface="Gotham"/>
              <a:ea typeface="Arial"/>
              <a:cs typeface="Arial"/>
              <a:sym typeface="Arial"/>
            </a:endParaRPr>
          </a:p>
          <a:p>
            <a:pPr marL="457200" lvl="0" indent="-355600" algn="just" rtl="0">
              <a:lnSpc>
                <a:spcPct val="115000"/>
              </a:lnSpc>
              <a:spcBef>
                <a:spcPts val="0"/>
              </a:spcBef>
              <a:spcAft>
                <a:spcPts val="0"/>
              </a:spcAft>
              <a:buClr>
                <a:schemeClr val="dk1"/>
              </a:buClr>
              <a:buSzPts val="2000"/>
              <a:buFont typeface="MS PGothic"/>
              <a:buChar char="❖"/>
            </a:pPr>
            <a:r>
              <a:rPr lang="en-US" sz="2000" dirty="0">
                <a:solidFill>
                  <a:schemeClr val="dk1"/>
                </a:solidFill>
                <a:latin typeface="Gotham"/>
              </a:rPr>
              <a:t>To detect and classify the hand gesture used for sign language with high accuracy and precision.</a:t>
            </a:r>
            <a:endParaRPr sz="2000" dirty="0">
              <a:solidFill>
                <a:schemeClr val="dk1"/>
              </a:solidFill>
              <a:latin typeface="Gotham"/>
              <a:ea typeface="Arial"/>
              <a:cs typeface="Arial"/>
              <a:sym typeface="Arial"/>
            </a:endParaRPr>
          </a:p>
          <a:p>
            <a:pPr marL="0" marR="0" lvl="0" indent="0" algn="l" rtl="0">
              <a:lnSpc>
                <a:spcPct val="100000"/>
              </a:lnSpc>
              <a:spcBef>
                <a:spcPts val="1000"/>
              </a:spcBef>
              <a:spcAft>
                <a:spcPts val="0"/>
              </a:spcAft>
              <a:buClr>
                <a:schemeClr val="dk1"/>
              </a:buClr>
              <a:buSzPts val="2700"/>
              <a:buFont typeface="MS PGothic"/>
              <a:buNone/>
            </a:pPr>
            <a:endParaRPr sz="2700" dirty="0">
              <a:solidFill>
                <a:schemeClr val="dk1"/>
              </a:solidFill>
              <a:latin typeface="Gotham"/>
              <a:ea typeface="Arial"/>
              <a:cs typeface="Arial"/>
              <a:sym typeface="Arial"/>
            </a:endParaRPr>
          </a:p>
          <a:p>
            <a:pPr marL="494665" lvl="1"/>
            <a:r>
              <a:rPr lang="en-US" sz="2000" dirty="0">
                <a:solidFill>
                  <a:srgbClr val="C85C12"/>
                </a:solidFill>
                <a:latin typeface="Gotham"/>
                <a:ea typeface="Arial"/>
                <a:cs typeface="Arial"/>
                <a:sym typeface="Arial"/>
              </a:rPr>
              <a:t>Sub Objective</a:t>
            </a:r>
            <a:endParaRPr sz="2000" dirty="0">
              <a:solidFill>
                <a:srgbClr val="C85C12"/>
              </a:solidFill>
              <a:latin typeface="Gotham"/>
              <a:ea typeface="Arial"/>
              <a:cs typeface="Arial"/>
              <a:sym typeface="Arial"/>
            </a:endParaRPr>
          </a:p>
          <a:p>
            <a:pPr marL="951865" marR="163830" lvl="1" indent="-482600">
              <a:lnSpc>
                <a:spcPct val="114999"/>
              </a:lnSpc>
              <a:buClr>
                <a:schemeClr val="dk1"/>
              </a:buClr>
              <a:buSzPts val="2000"/>
              <a:buFont typeface="MS PGothic"/>
              <a:buChar char="❖"/>
            </a:pPr>
            <a:r>
              <a:rPr lang="en-US" sz="2000" dirty="0">
                <a:solidFill>
                  <a:schemeClr val="dk1"/>
                </a:solidFill>
                <a:latin typeface="Gotham"/>
              </a:rPr>
              <a:t>To use the trained model to detect and classify in real time.</a:t>
            </a:r>
            <a:endParaRPr sz="2000" dirty="0">
              <a:solidFill>
                <a:schemeClr val="dk1"/>
              </a:solidFill>
              <a:latin typeface="Gotham"/>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0"/>
          <p:cNvSpPr txBox="1">
            <a:spLocks noGrp="1"/>
          </p:cNvSpPr>
          <p:nvPr>
            <p:ph type="title"/>
          </p:nvPr>
        </p:nvSpPr>
        <p:spPr>
          <a:xfrm>
            <a:off x="398952" y="257769"/>
            <a:ext cx="4528820" cy="1028487"/>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600" u="none" dirty="0">
                <a:solidFill>
                  <a:schemeClr val="accent2">
                    <a:lumMod val="50000"/>
                  </a:schemeClr>
                </a:solidFill>
                <a:latin typeface="Gotham"/>
                <a:ea typeface="Arial"/>
                <a:cs typeface="Arial"/>
                <a:sym typeface="Arial"/>
              </a:rPr>
              <a:t>Methodology</a:t>
            </a:r>
            <a:endParaRPr sz="3200" dirty="0">
              <a:solidFill>
                <a:schemeClr val="accent2">
                  <a:lumMod val="50000"/>
                </a:schemeClr>
              </a:solidFill>
              <a:latin typeface="Gotham"/>
              <a:ea typeface="Arial"/>
              <a:cs typeface="Arial"/>
              <a:sym typeface="Arial"/>
            </a:endParaRPr>
          </a:p>
          <a:p>
            <a:pPr marL="12700" lvl="0" indent="0" algn="l" rtl="0">
              <a:lnSpc>
                <a:spcPct val="100000"/>
              </a:lnSpc>
              <a:spcBef>
                <a:spcPts val="5"/>
              </a:spcBef>
              <a:spcAft>
                <a:spcPts val="0"/>
              </a:spcAft>
              <a:buNone/>
            </a:pPr>
            <a:r>
              <a:rPr lang="en-US" sz="3000" b="0" u="none" dirty="0">
                <a:solidFill>
                  <a:schemeClr val="accent2">
                    <a:lumMod val="75000"/>
                  </a:schemeClr>
                </a:solidFill>
                <a:latin typeface="Gotham"/>
                <a:ea typeface="Arial"/>
                <a:cs typeface="Arial"/>
                <a:sym typeface="Arial"/>
              </a:rPr>
              <a:t>Reference Software Model</a:t>
            </a:r>
            <a:endParaRPr sz="3000" dirty="0">
              <a:solidFill>
                <a:schemeClr val="accent2">
                  <a:lumMod val="75000"/>
                </a:schemeClr>
              </a:solidFill>
              <a:latin typeface="Gotham"/>
              <a:ea typeface="Arial"/>
              <a:cs typeface="Arial"/>
              <a:sym typeface="Arial"/>
            </a:endParaRPr>
          </a:p>
        </p:txBody>
      </p:sp>
      <p:pic>
        <p:nvPicPr>
          <p:cNvPr id="130" name="Google Shape;130;p20"/>
          <p:cNvPicPr preferRelativeResize="0"/>
          <p:nvPr/>
        </p:nvPicPr>
        <p:blipFill rotWithShape="1">
          <a:blip r:embed="rId3">
            <a:alphaModFix/>
          </a:blip>
          <a:srcRect t="9288" b="6265"/>
          <a:stretch/>
        </p:blipFill>
        <p:spPr>
          <a:xfrm>
            <a:off x="3125849" y="1286256"/>
            <a:ext cx="5940301" cy="55229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1"/>
          <p:cNvSpPr txBox="1">
            <a:spLocks noGrp="1"/>
          </p:cNvSpPr>
          <p:nvPr>
            <p:ph type="title"/>
          </p:nvPr>
        </p:nvSpPr>
        <p:spPr>
          <a:xfrm>
            <a:off x="398952" y="257769"/>
            <a:ext cx="1307465" cy="51308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200" b="0" u="none" dirty="0">
                <a:solidFill>
                  <a:schemeClr val="accent2">
                    <a:lumMod val="75000"/>
                  </a:schemeClr>
                </a:solidFill>
                <a:latin typeface="Gotham"/>
                <a:ea typeface="Arial"/>
                <a:cs typeface="Arial"/>
                <a:sym typeface="Arial"/>
              </a:rPr>
              <a:t>Steps:-</a:t>
            </a:r>
            <a:endParaRPr sz="3200" dirty="0">
              <a:solidFill>
                <a:schemeClr val="accent2">
                  <a:lumMod val="75000"/>
                </a:schemeClr>
              </a:solidFill>
              <a:latin typeface="Gotham"/>
              <a:ea typeface="Arial"/>
              <a:cs typeface="Arial"/>
              <a:sym typeface="Arial"/>
            </a:endParaRPr>
          </a:p>
        </p:txBody>
      </p:sp>
      <p:pic>
        <p:nvPicPr>
          <p:cNvPr id="136" name="Google Shape;136;p21"/>
          <p:cNvPicPr preferRelativeResize="0"/>
          <p:nvPr/>
        </p:nvPicPr>
        <p:blipFill>
          <a:blip r:embed="rId3">
            <a:alphaModFix/>
          </a:blip>
          <a:stretch>
            <a:fillRect/>
          </a:stretch>
        </p:blipFill>
        <p:spPr>
          <a:xfrm>
            <a:off x="1521625" y="923249"/>
            <a:ext cx="9525000" cy="4762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3" name="Picture 2">
            <a:extLst>
              <a:ext uri="{FF2B5EF4-FFF2-40B4-BE49-F238E27FC236}">
                <a16:creationId xmlns:a16="http://schemas.microsoft.com/office/drawing/2014/main" id="{ADFF10F1-648B-050B-DE7A-F1CA024927F3}"/>
              </a:ext>
            </a:extLst>
          </p:cNvPr>
          <p:cNvPicPr>
            <a:picLocks noChangeAspect="1"/>
          </p:cNvPicPr>
          <p:nvPr/>
        </p:nvPicPr>
        <p:blipFill rotWithShape="1">
          <a:blip r:embed="rId3"/>
          <a:srcRect r="21651"/>
          <a:stretch/>
        </p:blipFill>
        <p:spPr>
          <a:xfrm>
            <a:off x="3055103" y="1484555"/>
            <a:ext cx="2462773" cy="4540343"/>
          </a:xfrm>
          <a:prstGeom prst="rect">
            <a:avLst/>
          </a:prstGeom>
        </p:spPr>
      </p:pic>
      <p:pic>
        <p:nvPicPr>
          <p:cNvPr id="5" name="Picture 4">
            <a:extLst>
              <a:ext uri="{FF2B5EF4-FFF2-40B4-BE49-F238E27FC236}">
                <a16:creationId xmlns:a16="http://schemas.microsoft.com/office/drawing/2014/main" id="{39393C20-ADED-BC6B-D323-FE81083BA5D6}"/>
              </a:ext>
            </a:extLst>
          </p:cNvPr>
          <p:cNvPicPr>
            <a:picLocks noChangeAspect="1"/>
          </p:cNvPicPr>
          <p:nvPr/>
        </p:nvPicPr>
        <p:blipFill>
          <a:blip r:embed="rId4"/>
          <a:stretch>
            <a:fillRect/>
          </a:stretch>
        </p:blipFill>
        <p:spPr>
          <a:xfrm>
            <a:off x="322841" y="1484555"/>
            <a:ext cx="2462773" cy="4540343"/>
          </a:xfrm>
          <a:prstGeom prst="rect">
            <a:avLst/>
          </a:prstGeom>
        </p:spPr>
      </p:pic>
      <p:pic>
        <p:nvPicPr>
          <p:cNvPr id="7" name="Picture 6">
            <a:extLst>
              <a:ext uri="{FF2B5EF4-FFF2-40B4-BE49-F238E27FC236}">
                <a16:creationId xmlns:a16="http://schemas.microsoft.com/office/drawing/2014/main" id="{10F3BF29-8C96-94A5-66E9-5F97404E6698}"/>
              </a:ext>
            </a:extLst>
          </p:cNvPr>
          <p:cNvPicPr>
            <a:picLocks noChangeAspect="1"/>
          </p:cNvPicPr>
          <p:nvPr/>
        </p:nvPicPr>
        <p:blipFill rotWithShape="1">
          <a:blip r:embed="rId5"/>
          <a:srcRect r="12706"/>
          <a:stretch/>
        </p:blipFill>
        <p:spPr>
          <a:xfrm>
            <a:off x="5787365" y="1484555"/>
            <a:ext cx="2729473" cy="4540344"/>
          </a:xfrm>
          <a:prstGeom prst="rect">
            <a:avLst/>
          </a:prstGeom>
        </p:spPr>
      </p:pic>
      <p:pic>
        <p:nvPicPr>
          <p:cNvPr id="4" name="Picture 3">
            <a:extLst>
              <a:ext uri="{FF2B5EF4-FFF2-40B4-BE49-F238E27FC236}">
                <a16:creationId xmlns:a16="http://schemas.microsoft.com/office/drawing/2014/main" id="{526AADB7-2626-DA40-EE31-56D7E85A5C07}"/>
              </a:ext>
            </a:extLst>
          </p:cNvPr>
          <p:cNvPicPr>
            <a:picLocks noChangeAspect="1"/>
          </p:cNvPicPr>
          <p:nvPr/>
        </p:nvPicPr>
        <p:blipFill rotWithShape="1">
          <a:blip r:embed="rId6"/>
          <a:srcRect r="21087"/>
          <a:stretch/>
        </p:blipFill>
        <p:spPr>
          <a:xfrm>
            <a:off x="8696454" y="1484554"/>
            <a:ext cx="2668232" cy="4540344"/>
          </a:xfrm>
          <a:prstGeom prst="rect">
            <a:avLst/>
          </a:prstGeom>
        </p:spPr>
      </p:pic>
      <p:sp>
        <p:nvSpPr>
          <p:cNvPr id="6" name="Google Shape;141;p22">
            <a:extLst>
              <a:ext uri="{FF2B5EF4-FFF2-40B4-BE49-F238E27FC236}">
                <a16:creationId xmlns:a16="http://schemas.microsoft.com/office/drawing/2014/main" id="{6EE1785B-F4D7-81C4-414E-4506874CE81D}"/>
              </a:ext>
            </a:extLst>
          </p:cNvPr>
          <p:cNvSpPr txBox="1">
            <a:spLocks noGrp="1"/>
          </p:cNvSpPr>
          <p:nvPr>
            <p:ph type="title"/>
          </p:nvPr>
        </p:nvSpPr>
        <p:spPr>
          <a:xfrm>
            <a:off x="398463" y="257175"/>
            <a:ext cx="1739900" cy="566822"/>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600" u="none" dirty="0">
                <a:solidFill>
                  <a:schemeClr val="accent2">
                    <a:lumMod val="50000"/>
                  </a:schemeClr>
                </a:solidFill>
                <a:latin typeface="Gotham"/>
                <a:ea typeface="Arial"/>
                <a:cs typeface="Arial"/>
                <a:sym typeface="Arial"/>
              </a:rPr>
              <a:t>Results</a:t>
            </a:r>
            <a:endParaRPr sz="3600" dirty="0">
              <a:solidFill>
                <a:schemeClr val="accent2">
                  <a:lumMod val="50000"/>
                </a:schemeClr>
              </a:solidFill>
              <a:latin typeface="Gotham"/>
              <a:ea typeface="Arial"/>
              <a:cs typeface="Arial"/>
              <a:sym typeface="Arial"/>
            </a:endParaRPr>
          </a:p>
        </p:txBody>
      </p:sp>
    </p:spTree>
    <p:extLst>
      <p:ext uri="{BB962C8B-B14F-4D97-AF65-F5344CB8AC3E}">
        <p14:creationId xmlns:p14="http://schemas.microsoft.com/office/powerpoint/2010/main" val="1625034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3"/>
          <p:cNvSpPr txBox="1"/>
          <p:nvPr/>
        </p:nvSpPr>
        <p:spPr>
          <a:xfrm>
            <a:off x="398950" y="1097650"/>
            <a:ext cx="11213700" cy="4472506"/>
          </a:xfrm>
          <a:prstGeom prst="rect">
            <a:avLst/>
          </a:prstGeom>
          <a:noFill/>
          <a:ln>
            <a:noFill/>
          </a:ln>
        </p:spPr>
        <p:txBody>
          <a:bodyPr spcFirstLastPara="1" wrap="square" lIns="0" tIns="12700" rIns="0" bIns="0" anchor="t" anchorCtr="0">
            <a:spAutoFit/>
          </a:bodyPr>
          <a:lstStyle/>
          <a:p>
            <a:pPr marL="457200" marR="28575" lvl="0" indent="-342900" algn="just" rtl="0">
              <a:lnSpc>
                <a:spcPct val="114999"/>
              </a:lnSpc>
              <a:spcBef>
                <a:spcPts val="0"/>
              </a:spcBef>
              <a:spcAft>
                <a:spcPts val="0"/>
              </a:spcAft>
              <a:buClr>
                <a:schemeClr val="dk1"/>
              </a:buClr>
              <a:buSzPts val="1800"/>
              <a:buChar char="●"/>
            </a:pPr>
            <a:r>
              <a:rPr lang="en-US" sz="1800" dirty="0">
                <a:solidFill>
                  <a:schemeClr val="dk1"/>
                </a:solidFill>
                <a:latin typeface="Gotham"/>
              </a:rPr>
              <a:t>https://www.google.com/search?q=hand+gesture+recognition+cnn+image&amp;tbm=isch&amp;hl=en-GB&amp;tbs=rimg%3ACdJN_1KyjlLpaYcaramXggfJWsgIRCgIIABAAOgQIARAAVfCqAD_1AAgDYAgDgAgA#imgrc=AUONS3HNoRhd3M</a:t>
            </a:r>
            <a:endParaRPr sz="1800" dirty="0">
              <a:solidFill>
                <a:schemeClr val="dk1"/>
              </a:solidFill>
              <a:latin typeface="Gotham"/>
            </a:endParaRPr>
          </a:p>
          <a:p>
            <a:pPr marL="457200" marR="28575" lvl="0" indent="-342900" algn="just" rtl="0">
              <a:lnSpc>
                <a:spcPct val="114999"/>
              </a:lnSpc>
              <a:spcBef>
                <a:spcPts val="0"/>
              </a:spcBef>
              <a:spcAft>
                <a:spcPts val="0"/>
              </a:spcAft>
              <a:buClr>
                <a:schemeClr val="dk1"/>
              </a:buClr>
              <a:buSzPts val="1800"/>
              <a:buChar char="●"/>
            </a:pPr>
            <a:r>
              <a:rPr lang="en-US" sz="1800" dirty="0" err="1">
                <a:solidFill>
                  <a:schemeClr val="dk1"/>
                </a:solidFill>
                <a:latin typeface="Gotham"/>
              </a:rPr>
              <a:t>Oudah</a:t>
            </a:r>
            <a:r>
              <a:rPr lang="en-US" sz="1800" dirty="0">
                <a:solidFill>
                  <a:schemeClr val="dk1"/>
                </a:solidFill>
                <a:latin typeface="Gotham"/>
              </a:rPr>
              <a:t>, Munir, Ali Al-</a:t>
            </a:r>
            <a:r>
              <a:rPr lang="en-US" sz="1800" dirty="0" err="1">
                <a:solidFill>
                  <a:schemeClr val="dk1"/>
                </a:solidFill>
                <a:latin typeface="Gotham"/>
              </a:rPr>
              <a:t>Naji</a:t>
            </a:r>
            <a:r>
              <a:rPr lang="en-US" sz="1800" dirty="0">
                <a:solidFill>
                  <a:schemeClr val="dk1"/>
                </a:solidFill>
                <a:latin typeface="Gotham"/>
              </a:rPr>
              <a:t>, and </a:t>
            </a:r>
            <a:r>
              <a:rPr lang="en-US" sz="1800" dirty="0" err="1">
                <a:solidFill>
                  <a:schemeClr val="dk1"/>
                </a:solidFill>
                <a:latin typeface="Gotham"/>
              </a:rPr>
              <a:t>Javaan</a:t>
            </a:r>
            <a:r>
              <a:rPr lang="en-US" sz="1800" dirty="0">
                <a:solidFill>
                  <a:schemeClr val="dk1"/>
                </a:solidFill>
                <a:latin typeface="Gotham"/>
              </a:rPr>
              <a:t> </a:t>
            </a:r>
            <a:r>
              <a:rPr lang="en-US" sz="1800" dirty="0" err="1">
                <a:solidFill>
                  <a:schemeClr val="dk1"/>
                </a:solidFill>
                <a:latin typeface="Gotham"/>
              </a:rPr>
              <a:t>Chahl</a:t>
            </a:r>
            <a:r>
              <a:rPr lang="en-US" sz="1800" dirty="0">
                <a:solidFill>
                  <a:schemeClr val="dk1"/>
                </a:solidFill>
                <a:latin typeface="Gotham"/>
              </a:rPr>
              <a:t>. 2020. "Hand Gesture Recognition Based on Computer Vision: A Review of Techniques" Journal of Imaging 6, no. 8: 73. Available at: https://www.mdpi.com/2313-433X/6/8/73 [1]</a:t>
            </a:r>
            <a:endParaRPr sz="1800" dirty="0">
              <a:solidFill>
                <a:schemeClr val="dk1"/>
              </a:solidFill>
              <a:latin typeface="Gotham"/>
            </a:endParaRPr>
          </a:p>
          <a:p>
            <a:pPr marL="457200" marR="28575" lvl="0" indent="-342900" algn="just" rtl="0">
              <a:lnSpc>
                <a:spcPct val="114999"/>
              </a:lnSpc>
              <a:spcBef>
                <a:spcPts val="0"/>
              </a:spcBef>
              <a:spcAft>
                <a:spcPts val="0"/>
              </a:spcAft>
              <a:buClr>
                <a:schemeClr val="dk1"/>
              </a:buClr>
              <a:buSzPts val="1800"/>
              <a:buChar char="●"/>
            </a:pPr>
            <a:r>
              <a:rPr lang="en-US" sz="1800" dirty="0">
                <a:solidFill>
                  <a:schemeClr val="dk1"/>
                </a:solidFill>
                <a:latin typeface="Gotham"/>
              </a:rPr>
              <a:t>Chang, V., </a:t>
            </a:r>
            <a:r>
              <a:rPr lang="en-US" sz="1800" dirty="0" err="1">
                <a:solidFill>
                  <a:schemeClr val="dk1"/>
                </a:solidFill>
                <a:latin typeface="Gotham"/>
              </a:rPr>
              <a:t>Eniola</a:t>
            </a:r>
            <a:r>
              <a:rPr lang="en-US" sz="1800" dirty="0">
                <a:solidFill>
                  <a:schemeClr val="dk1"/>
                </a:solidFill>
                <a:latin typeface="Gotham"/>
              </a:rPr>
              <a:t>, R.O., Golightly, L. et al. An Exploration into Human–Computer Interaction: Hand Gesture Recognition Management in a Challenging Environment. SN COMPUT. SCI. 4, 441 (2023). https://doi.org/10.1007/s42979-023-01751-y [3]</a:t>
            </a:r>
            <a:endParaRPr sz="1800" dirty="0">
              <a:solidFill>
                <a:schemeClr val="dk1"/>
              </a:solidFill>
              <a:latin typeface="Gotham"/>
            </a:endParaRPr>
          </a:p>
          <a:p>
            <a:pPr marL="457200" marR="28575" lvl="0" indent="-342900" algn="just" rtl="0">
              <a:lnSpc>
                <a:spcPct val="114999"/>
              </a:lnSpc>
              <a:spcBef>
                <a:spcPts val="0"/>
              </a:spcBef>
              <a:spcAft>
                <a:spcPts val="0"/>
              </a:spcAft>
              <a:buClr>
                <a:schemeClr val="dk1"/>
              </a:buClr>
              <a:buSzPts val="1800"/>
              <a:buChar char="●"/>
            </a:pPr>
            <a:r>
              <a:rPr lang="en-US" sz="1800" dirty="0">
                <a:solidFill>
                  <a:schemeClr val="dk1"/>
                </a:solidFill>
                <a:latin typeface="Gotham"/>
              </a:rPr>
              <a:t>Sahoo JP, Prakash AJ, </a:t>
            </a:r>
            <a:r>
              <a:rPr lang="en-US" sz="1800" dirty="0" err="1">
                <a:solidFill>
                  <a:schemeClr val="dk1"/>
                </a:solidFill>
                <a:latin typeface="Gotham"/>
              </a:rPr>
              <a:t>Pławiak</a:t>
            </a:r>
            <a:r>
              <a:rPr lang="en-US" sz="1800" dirty="0">
                <a:solidFill>
                  <a:schemeClr val="dk1"/>
                </a:solidFill>
                <a:latin typeface="Gotham"/>
              </a:rPr>
              <a:t> P, </a:t>
            </a:r>
            <a:r>
              <a:rPr lang="en-US" sz="1800" dirty="0" err="1">
                <a:solidFill>
                  <a:schemeClr val="dk1"/>
                </a:solidFill>
                <a:latin typeface="Gotham"/>
              </a:rPr>
              <a:t>Samantray</a:t>
            </a:r>
            <a:r>
              <a:rPr lang="en-US" sz="1800" dirty="0">
                <a:solidFill>
                  <a:schemeClr val="dk1"/>
                </a:solidFill>
                <a:latin typeface="Gotham"/>
              </a:rPr>
              <a:t> S. Real-Time Hand Gesture Recognition Using Fine-Tuned Convolutional Neural Network. Sensors (Basel). 2022 Jan 18;22(3):706. doi:10.3390/s22030706. PMID: 35161453; PMCID: PMC8840381. [4]</a:t>
            </a:r>
            <a:endParaRPr sz="1800" dirty="0">
              <a:solidFill>
                <a:schemeClr val="dk1"/>
              </a:solidFill>
              <a:latin typeface="Gotham"/>
            </a:endParaRPr>
          </a:p>
          <a:p>
            <a:pPr marL="457200" marR="28575" lvl="0" indent="-342900" algn="just" rtl="0">
              <a:lnSpc>
                <a:spcPct val="114999"/>
              </a:lnSpc>
              <a:spcBef>
                <a:spcPts val="0"/>
              </a:spcBef>
              <a:spcAft>
                <a:spcPts val="0"/>
              </a:spcAft>
              <a:buClr>
                <a:schemeClr val="dk1"/>
              </a:buClr>
              <a:buSzPts val="1800"/>
              <a:buChar char="●"/>
            </a:pPr>
            <a:r>
              <a:rPr lang="en-US" sz="1800" dirty="0" err="1">
                <a:solidFill>
                  <a:schemeClr val="dk1"/>
                </a:solidFill>
                <a:latin typeface="Gotham"/>
              </a:rPr>
              <a:t>Oudah</a:t>
            </a:r>
            <a:r>
              <a:rPr lang="en-US" sz="1800" dirty="0">
                <a:solidFill>
                  <a:schemeClr val="dk1"/>
                </a:solidFill>
                <a:latin typeface="Gotham"/>
              </a:rPr>
              <a:t> M, Al-</a:t>
            </a:r>
            <a:r>
              <a:rPr lang="en-US" sz="1800" dirty="0" err="1">
                <a:solidFill>
                  <a:schemeClr val="dk1"/>
                </a:solidFill>
                <a:latin typeface="Gotham"/>
              </a:rPr>
              <a:t>Naji</a:t>
            </a:r>
            <a:r>
              <a:rPr lang="en-US" sz="1800" dirty="0">
                <a:solidFill>
                  <a:schemeClr val="dk1"/>
                </a:solidFill>
                <a:latin typeface="Gotham"/>
              </a:rPr>
              <a:t> A, </a:t>
            </a:r>
            <a:r>
              <a:rPr lang="en-US" sz="1800" dirty="0" err="1">
                <a:solidFill>
                  <a:schemeClr val="dk1"/>
                </a:solidFill>
                <a:latin typeface="Gotham"/>
              </a:rPr>
              <a:t>Chahl</a:t>
            </a:r>
            <a:r>
              <a:rPr lang="en-US" sz="1800" dirty="0">
                <a:solidFill>
                  <a:schemeClr val="dk1"/>
                </a:solidFill>
                <a:latin typeface="Gotham"/>
              </a:rPr>
              <a:t> J. Hand Gesture Recognition Based on Computer Vision: A Review of Techniques. J Imaging. 2020 Jul 23;6(8):73. </a:t>
            </a:r>
            <a:r>
              <a:rPr lang="en-US" sz="1800" dirty="0" err="1">
                <a:solidFill>
                  <a:schemeClr val="dk1"/>
                </a:solidFill>
                <a:latin typeface="Gotham"/>
              </a:rPr>
              <a:t>doi</a:t>
            </a:r>
            <a:r>
              <a:rPr lang="en-US" sz="1800" dirty="0">
                <a:solidFill>
                  <a:schemeClr val="dk1"/>
                </a:solidFill>
                <a:latin typeface="Gotham"/>
              </a:rPr>
              <a:t>: 10.3390/jimaging6080073 PMID: 34460688; PMCID: PMC8321080. [6]</a:t>
            </a:r>
            <a:endParaRPr sz="1800" dirty="0">
              <a:solidFill>
                <a:schemeClr val="dk1"/>
              </a:solidFill>
              <a:latin typeface="Gotham"/>
            </a:endParaRPr>
          </a:p>
          <a:p>
            <a:pPr marL="0" marR="28575" lvl="0" indent="0" algn="just" rtl="0">
              <a:lnSpc>
                <a:spcPct val="114999"/>
              </a:lnSpc>
              <a:spcBef>
                <a:spcPts val="0"/>
              </a:spcBef>
              <a:spcAft>
                <a:spcPts val="0"/>
              </a:spcAft>
              <a:buNone/>
            </a:pPr>
            <a:endParaRPr sz="1800" dirty="0">
              <a:solidFill>
                <a:schemeClr val="dk1"/>
              </a:solidFill>
              <a:latin typeface="Gotham"/>
            </a:endParaRPr>
          </a:p>
        </p:txBody>
      </p:sp>
      <p:sp>
        <p:nvSpPr>
          <p:cNvPr id="148" name="Google Shape;148;p23"/>
          <p:cNvSpPr txBox="1">
            <a:spLocks noGrp="1"/>
          </p:cNvSpPr>
          <p:nvPr>
            <p:ph type="title"/>
          </p:nvPr>
        </p:nvSpPr>
        <p:spPr>
          <a:xfrm>
            <a:off x="398952" y="257769"/>
            <a:ext cx="2216150" cy="566822"/>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600" b="1" u="none" dirty="0">
                <a:solidFill>
                  <a:schemeClr val="accent2">
                    <a:lumMod val="50000"/>
                  </a:schemeClr>
                </a:solidFill>
                <a:latin typeface="Gotham"/>
                <a:ea typeface="Arial"/>
                <a:cs typeface="Arial"/>
                <a:sym typeface="Arial"/>
              </a:rPr>
              <a:t>References</a:t>
            </a:r>
            <a:endParaRPr sz="3600" b="1" dirty="0">
              <a:solidFill>
                <a:schemeClr val="accent2">
                  <a:lumMod val="50000"/>
                </a:schemeClr>
              </a:solidFill>
              <a:latin typeface="Gotham"/>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4"/>
          <p:cNvSpPr txBox="1">
            <a:spLocks noGrp="1"/>
          </p:cNvSpPr>
          <p:nvPr>
            <p:ph type="title"/>
          </p:nvPr>
        </p:nvSpPr>
        <p:spPr>
          <a:xfrm>
            <a:off x="3001350" y="2745479"/>
            <a:ext cx="6189300" cy="1367041"/>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None/>
            </a:pPr>
            <a:r>
              <a:rPr lang="en-US" sz="8800" u="none" dirty="0">
                <a:solidFill>
                  <a:schemeClr val="accent2">
                    <a:lumMod val="50000"/>
                  </a:schemeClr>
                </a:solidFill>
                <a:latin typeface="Gotham"/>
                <a:ea typeface="Arial"/>
                <a:cs typeface="Arial"/>
                <a:sym typeface="Arial"/>
              </a:rPr>
              <a:t>Thank You.</a:t>
            </a:r>
            <a:endParaRPr sz="8800" dirty="0">
              <a:solidFill>
                <a:schemeClr val="accent2">
                  <a:lumMod val="50000"/>
                </a:schemeClr>
              </a:solidFill>
              <a:latin typeface="Gotham"/>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8"/>
          <p:cNvSpPr txBox="1">
            <a:spLocks noGrp="1"/>
          </p:cNvSpPr>
          <p:nvPr>
            <p:ph type="title"/>
          </p:nvPr>
        </p:nvSpPr>
        <p:spPr>
          <a:xfrm>
            <a:off x="398952" y="257769"/>
            <a:ext cx="1560195" cy="566822"/>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600" b="1" u="none" dirty="0">
                <a:solidFill>
                  <a:schemeClr val="accent2">
                    <a:lumMod val="50000"/>
                  </a:schemeClr>
                </a:solidFill>
                <a:latin typeface="Gotham"/>
                <a:ea typeface="Arial"/>
                <a:cs typeface="Arial"/>
                <a:sym typeface="Arial"/>
              </a:rPr>
              <a:t>Content</a:t>
            </a:r>
            <a:endParaRPr sz="3600" b="1" dirty="0">
              <a:solidFill>
                <a:schemeClr val="accent2">
                  <a:lumMod val="50000"/>
                </a:schemeClr>
              </a:solidFill>
              <a:latin typeface="Gotham"/>
              <a:ea typeface="Arial"/>
              <a:cs typeface="Arial"/>
              <a:sym typeface="Arial"/>
            </a:endParaRPr>
          </a:p>
        </p:txBody>
      </p:sp>
      <p:sp>
        <p:nvSpPr>
          <p:cNvPr id="56" name="Google Shape;56;p8"/>
          <p:cNvSpPr txBox="1"/>
          <p:nvPr/>
        </p:nvSpPr>
        <p:spPr>
          <a:xfrm>
            <a:off x="487952" y="1124669"/>
            <a:ext cx="3098311" cy="5552802"/>
          </a:xfrm>
          <a:prstGeom prst="rect">
            <a:avLst/>
          </a:prstGeom>
          <a:noFill/>
          <a:ln>
            <a:noFill/>
          </a:ln>
        </p:spPr>
        <p:txBody>
          <a:bodyPr spcFirstLastPara="1" wrap="square" lIns="0" tIns="12700" rIns="0" bIns="0" anchor="t" anchorCtr="0">
            <a:spAutoFit/>
          </a:bodyPr>
          <a:lstStyle/>
          <a:p>
            <a:pPr marL="494665" marR="0" lvl="0" indent="-482600" algn="l" rtl="0">
              <a:lnSpc>
                <a:spcPct val="100000"/>
              </a:lnSpc>
              <a:spcBef>
                <a:spcPts val="0"/>
              </a:spcBef>
              <a:spcAft>
                <a:spcPts val="0"/>
              </a:spcAft>
              <a:buClr>
                <a:schemeClr val="dk1"/>
              </a:buClr>
              <a:buSzPts val="2000"/>
              <a:buFont typeface="MS PGothic"/>
              <a:buChar char="➔"/>
            </a:pPr>
            <a:r>
              <a:rPr lang="en-US" sz="2400" b="1" dirty="0">
                <a:solidFill>
                  <a:schemeClr val="dk1"/>
                </a:solidFill>
                <a:latin typeface="Gotham"/>
                <a:ea typeface="Arial"/>
                <a:cs typeface="Arial"/>
                <a:sym typeface="Arial"/>
              </a:rPr>
              <a:t>Introduction</a:t>
            </a:r>
            <a:endParaRPr sz="2400" dirty="0">
              <a:solidFill>
                <a:schemeClr val="dk1"/>
              </a:solidFill>
              <a:latin typeface="Gotham"/>
              <a:ea typeface="Arial"/>
              <a:cs typeface="Arial"/>
              <a:sym typeface="Arial"/>
            </a:endParaRPr>
          </a:p>
          <a:p>
            <a:pPr marL="0" marR="0" lvl="0" indent="0" algn="l" rtl="0">
              <a:lnSpc>
                <a:spcPct val="100000"/>
              </a:lnSpc>
              <a:spcBef>
                <a:spcPts val="40"/>
              </a:spcBef>
              <a:spcAft>
                <a:spcPts val="0"/>
              </a:spcAft>
              <a:buClr>
                <a:schemeClr val="dk1"/>
              </a:buClr>
              <a:buSzPts val="2050"/>
              <a:buFont typeface="MS PGothic"/>
              <a:buNone/>
            </a:pPr>
            <a:endParaRPr sz="2400" dirty="0">
              <a:solidFill>
                <a:schemeClr val="dk1"/>
              </a:solidFill>
              <a:latin typeface="Gotham"/>
              <a:ea typeface="Arial"/>
              <a:cs typeface="Arial"/>
              <a:sym typeface="Arial"/>
            </a:endParaRPr>
          </a:p>
          <a:p>
            <a:pPr marL="494665" marR="0" lvl="0" indent="-482600" algn="l" rtl="0">
              <a:lnSpc>
                <a:spcPct val="100000"/>
              </a:lnSpc>
              <a:spcBef>
                <a:spcPts val="0"/>
              </a:spcBef>
              <a:spcAft>
                <a:spcPts val="0"/>
              </a:spcAft>
              <a:buClr>
                <a:schemeClr val="dk1"/>
              </a:buClr>
              <a:buSzPts val="2000"/>
              <a:buFont typeface="MS PGothic"/>
              <a:buChar char="➔"/>
            </a:pPr>
            <a:r>
              <a:rPr lang="en-US" sz="2400" b="1" dirty="0">
                <a:solidFill>
                  <a:schemeClr val="dk1"/>
                </a:solidFill>
                <a:latin typeface="Gotham"/>
                <a:ea typeface="Arial"/>
                <a:cs typeface="Arial"/>
                <a:sym typeface="Arial"/>
              </a:rPr>
              <a:t>Literature Review</a:t>
            </a:r>
            <a:endParaRPr sz="2400" dirty="0">
              <a:solidFill>
                <a:schemeClr val="dk1"/>
              </a:solidFill>
              <a:latin typeface="Gotham"/>
              <a:ea typeface="Arial"/>
              <a:cs typeface="Arial"/>
              <a:sym typeface="Arial"/>
            </a:endParaRPr>
          </a:p>
          <a:p>
            <a:pPr marL="0" marR="0" lvl="0" indent="0" algn="l" rtl="0">
              <a:lnSpc>
                <a:spcPct val="100000"/>
              </a:lnSpc>
              <a:spcBef>
                <a:spcPts val="45"/>
              </a:spcBef>
              <a:spcAft>
                <a:spcPts val="0"/>
              </a:spcAft>
              <a:buClr>
                <a:schemeClr val="dk1"/>
              </a:buClr>
              <a:buSzPts val="2050"/>
              <a:buFont typeface="MS PGothic"/>
              <a:buNone/>
            </a:pPr>
            <a:endParaRPr sz="2400" dirty="0">
              <a:solidFill>
                <a:schemeClr val="dk1"/>
              </a:solidFill>
              <a:latin typeface="Gotham"/>
              <a:ea typeface="Arial"/>
              <a:cs typeface="Arial"/>
              <a:sym typeface="Arial"/>
            </a:endParaRPr>
          </a:p>
          <a:p>
            <a:pPr marL="494665" marR="0" lvl="0" indent="-482600" algn="l" rtl="0">
              <a:lnSpc>
                <a:spcPct val="100000"/>
              </a:lnSpc>
              <a:spcBef>
                <a:spcPts val="0"/>
              </a:spcBef>
              <a:spcAft>
                <a:spcPts val="0"/>
              </a:spcAft>
              <a:buClr>
                <a:schemeClr val="dk1"/>
              </a:buClr>
              <a:buSzPts val="2000"/>
              <a:buFont typeface="MS PGothic"/>
              <a:buChar char="➔"/>
            </a:pPr>
            <a:r>
              <a:rPr lang="en-US" sz="2400" b="1" dirty="0">
                <a:solidFill>
                  <a:schemeClr val="dk1"/>
                </a:solidFill>
                <a:latin typeface="Gotham"/>
                <a:ea typeface="Arial"/>
                <a:cs typeface="Arial"/>
                <a:sym typeface="Arial"/>
              </a:rPr>
              <a:t>Objectives</a:t>
            </a:r>
            <a:endParaRPr sz="2400" dirty="0">
              <a:solidFill>
                <a:schemeClr val="dk1"/>
              </a:solidFill>
              <a:latin typeface="Gotham"/>
              <a:ea typeface="Arial"/>
              <a:cs typeface="Arial"/>
              <a:sym typeface="Arial"/>
            </a:endParaRPr>
          </a:p>
          <a:p>
            <a:pPr marL="0" marR="0" lvl="0" indent="0" algn="l" rtl="0">
              <a:lnSpc>
                <a:spcPct val="100000"/>
              </a:lnSpc>
              <a:spcBef>
                <a:spcPts val="40"/>
              </a:spcBef>
              <a:spcAft>
                <a:spcPts val="0"/>
              </a:spcAft>
              <a:buClr>
                <a:schemeClr val="dk1"/>
              </a:buClr>
              <a:buSzPts val="2050"/>
              <a:buFont typeface="MS PGothic"/>
              <a:buNone/>
            </a:pPr>
            <a:endParaRPr sz="2400" dirty="0">
              <a:solidFill>
                <a:schemeClr val="dk1"/>
              </a:solidFill>
              <a:latin typeface="Gotham"/>
              <a:ea typeface="Arial"/>
              <a:cs typeface="Arial"/>
              <a:sym typeface="Arial"/>
            </a:endParaRPr>
          </a:p>
          <a:p>
            <a:pPr marL="494665" marR="0" lvl="0" indent="-482600" algn="l" rtl="0">
              <a:lnSpc>
                <a:spcPct val="100000"/>
              </a:lnSpc>
              <a:spcBef>
                <a:spcPts val="0"/>
              </a:spcBef>
              <a:spcAft>
                <a:spcPts val="0"/>
              </a:spcAft>
              <a:buClr>
                <a:schemeClr val="dk1"/>
              </a:buClr>
              <a:buSzPts val="2000"/>
              <a:buFont typeface="MS PGothic"/>
              <a:buChar char="➔"/>
            </a:pPr>
            <a:r>
              <a:rPr lang="en-US" sz="2400" b="1" dirty="0">
                <a:solidFill>
                  <a:schemeClr val="dk1"/>
                </a:solidFill>
                <a:latin typeface="Gotham"/>
                <a:ea typeface="Arial"/>
                <a:cs typeface="Arial"/>
                <a:sym typeface="Arial"/>
              </a:rPr>
              <a:t>Methodology</a:t>
            </a:r>
            <a:endParaRPr lang="en-IN" sz="2400" dirty="0">
              <a:solidFill>
                <a:schemeClr val="dk1"/>
              </a:solidFill>
              <a:latin typeface="Gotham"/>
              <a:ea typeface="Arial"/>
              <a:cs typeface="Arial"/>
              <a:sym typeface="Arial"/>
            </a:endParaRPr>
          </a:p>
          <a:p>
            <a:pPr marL="0" marR="0" lvl="0" indent="0" algn="l" rtl="0">
              <a:lnSpc>
                <a:spcPct val="100000"/>
              </a:lnSpc>
              <a:spcBef>
                <a:spcPts val="40"/>
              </a:spcBef>
              <a:spcAft>
                <a:spcPts val="0"/>
              </a:spcAft>
              <a:buClr>
                <a:schemeClr val="dk1"/>
              </a:buClr>
              <a:buSzPts val="2050"/>
              <a:buFont typeface="MS PGothic"/>
              <a:buNone/>
            </a:pPr>
            <a:endParaRPr lang="en-IN" sz="2400" dirty="0">
              <a:solidFill>
                <a:schemeClr val="dk1"/>
              </a:solidFill>
              <a:latin typeface="Gotham"/>
              <a:ea typeface="Arial"/>
              <a:cs typeface="Arial"/>
              <a:sym typeface="Arial"/>
            </a:endParaRPr>
          </a:p>
          <a:p>
            <a:pPr marL="494665" marR="0" lvl="0" indent="-482600" algn="l" rtl="0">
              <a:lnSpc>
                <a:spcPct val="100000"/>
              </a:lnSpc>
              <a:spcBef>
                <a:spcPts val="0"/>
              </a:spcBef>
              <a:spcAft>
                <a:spcPts val="0"/>
              </a:spcAft>
              <a:buClr>
                <a:schemeClr val="dk1"/>
              </a:buClr>
              <a:buSzPts val="2000"/>
              <a:buFont typeface="MS PGothic"/>
              <a:buChar char="➔"/>
            </a:pPr>
            <a:r>
              <a:rPr lang="en-IN" sz="2400" b="1" dirty="0">
                <a:solidFill>
                  <a:schemeClr val="dk1"/>
                </a:solidFill>
                <a:latin typeface="Gotham"/>
                <a:ea typeface="Arial"/>
                <a:cs typeface="Arial"/>
                <a:sym typeface="Arial"/>
              </a:rPr>
              <a:t>Results</a:t>
            </a:r>
            <a:endParaRPr lang="en-IN" sz="2400" dirty="0">
              <a:solidFill>
                <a:schemeClr val="dk1"/>
              </a:solidFill>
              <a:latin typeface="Gotham"/>
              <a:ea typeface="Arial"/>
              <a:cs typeface="Arial"/>
              <a:sym typeface="Arial"/>
            </a:endParaRPr>
          </a:p>
          <a:p>
            <a:pPr marL="0" marR="0" lvl="0" indent="0" algn="l" rtl="0">
              <a:lnSpc>
                <a:spcPct val="100000"/>
              </a:lnSpc>
              <a:spcBef>
                <a:spcPts val="45"/>
              </a:spcBef>
              <a:spcAft>
                <a:spcPts val="0"/>
              </a:spcAft>
              <a:buClr>
                <a:schemeClr val="dk1"/>
              </a:buClr>
              <a:buSzPts val="2050"/>
              <a:buFont typeface="MS PGothic"/>
              <a:buNone/>
            </a:pPr>
            <a:endParaRPr lang="en-IN" sz="2400" dirty="0">
              <a:solidFill>
                <a:schemeClr val="dk1"/>
              </a:solidFill>
              <a:latin typeface="Gotham"/>
              <a:ea typeface="Arial"/>
              <a:cs typeface="Arial"/>
              <a:sym typeface="Arial"/>
            </a:endParaRPr>
          </a:p>
          <a:p>
            <a:pPr marL="494665" marR="0" lvl="0" indent="-482600" algn="l" rtl="0">
              <a:lnSpc>
                <a:spcPct val="100000"/>
              </a:lnSpc>
              <a:spcBef>
                <a:spcPts val="0"/>
              </a:spcBef>
              <a:spcAft>
                <a:spcPts val="0"/>
              </a:spcAft>
              <a:buClr>
                <a:schemeClr val="dk1"/>
              </a:buClr>
              <a:buSzPts val="2000"/>
              <a:buFont typeface="MS PGothic"/>
              <a:buChar char="➔"/>
            </a:pPr>
            <a:r>
              <a:rPr lang="en-US" sz="2400" b="1" dirty="0">
                <a:solidFill>
                  <a:schemeClr val="dk1"/>
                </a:solidFill>
                <a:latin typeface="Gotham"/>
                <a:ea typeface="Arial"/>
                <a:cs typeface="Arial"/>
                <a:sym typeface="Arial"/>
              </a:rPr>
              <a:t>Working Model</a:t>
            </a:r>
            <a:endParaRPr sz="2400" dirty="0">
              <a:solidFill>
                <a:schemeClr val="dk1"/>
              </a:solidFill>
              <a:latin typeface="Gotham"/>
              <a:ea typeface="Arial"/>
              <a:cs typeface="Arial"/>
              <a:sym typeface="Arial"/>
            </a:endParaRPr>
          </a:p>
          <a:p>
            <a:pPr marL="0" marR="0" lvl="0" indent="0" algn="l" rtl="0">
              <a:lnSpc>
                <a:spcPct val="100000"/>
              </a:lnSpc>
              <a:spcBef>
                <a:spcPts val="40"/>
              </a:spcBef>
              <a:spcAft>
                <a:spcPts val="0"/>
              </a:spcAft>
              <a:buClr>
                <a:schemeClr val="dk1"/>
              </a:buClr>
              <a:buSzPts val="2050"/>
              <a:buFont typeface="MS PGothic"/>
              <a:buNone/>
            </a:pPr>
            <a:endParaRPr sz="2400" dirty="0">
              <a:solidFill>
                <a:schemeClr val="dk1"/>
              </a:solidFill>
              <a:latin typeface="Gotham"/>
              <a:ea typeface="Arial"/>
              <a:cs typeface="Arial"/>
              <a:sym typeface="Arial"/>
            </a:endParaRPr>
          </a:p>
          <a:p>
            <a:pPr marL="494665" marR="0" lvl="0" indent="-482600" algn="l" rtl="0">
              <a:lnSpc>
                <a:spcPct val="100000"/>
              </a:lnSpc>
              <a:spcBef>
                <a:spcPts val="0"/>
              </a:spcBef>
              <a:spcAft>
                <a:spcPts val="0"/>
              </a:spcAft>
              <a:buClr>
                <a:schemeClr val="dk1"/>
              </a:buClr>
              <a:buSzPts val="2000"/>
              <a:buFont typeface="MS PGothic"/>
              <a:buChar char="➔"/>
            </a:pPr>
            <a:r>
              <a:rPr lang="en-US" sz="2400" b="1" dirty="0">
                <a:solidFill>
                  <a:schemeClr val="dk1"/>
                </a:solidFill>
                <a:latin typeface="Gotham"/>
                <a:ea typeface="Arial"/>
                <a:cs typeface="Arial"/>
                <a:sym typeface="Arial"/>
              </a:rPr>
              <a:t>Conclusion</a:t>
            </a:r>
            <a:endParaRPr sz="2400" dirty="0">
              <a:solidFill>
                <a:schemeClr val="dk1"/>
              </a:solidFill>
              <a:latin typeface="Gotham"/>
              <a:ea typeface="Arial"/>
              <a:cs typeface="Arial"/>
              <a:sym typeface="Arial"/>
            </a:endParaRPr>
          </a:p>
          <a:p>
            <a:pPr marL="0" marR="0" lvl="0" indent="0" algn="l" rtl="0">
              <a:lnSpc>
                <a:spcPct val="100000"/>
              </a:lnSpc>
              <a:spcBef>
                <a:spcPts val="45"/>
              </a:spcBef>
              <a:spcAft>
                <a:spcPts val="0"/>
              </a:spcAft>
              <a:buClr>
                <a:schemeClr val="dk1"/>
              </a:buClr>
              <a:buSzPts val="2050"/>
              <a:buFont typeface="MS PGothic"/>
              <a:buNone/>
            </a:pPr>
            <a:endParaRPr sz="2400" dirty="0">
              <a:solidFill>
                <a:schemeClr val="dk1"/>
              </a:solidFill>
              <a:latin typeface="Gotham"/>
              <a:ea typeface="Arial"/>
              <a:cs typeface="Arial"/>
              <a:sym typeface="Arial"/>
            </a:endParaRPr>
          </a:p>
          <a:p>
            <a:pPr marL="494665" marR="0" lvl="0" indent="-482600" algn="l" rtl="0">
              <a:lnSpc>
                <a:spcPct val="100000"/>
              </a:lnSpc>
              <a:spcBef>
                <a:spcPts val="0"/>
              </a:spcBef>
              <a:spcAft>
                <a:spcPts val="0"/>
              </a:spcAft>
              <a:buClr>
                <a:schemeClr val="dk1"/>
              </a:buClr>
              <a:buSzPts val="2000"/>
              <a:buFont typeface="MS PGothic"/>
              <a:buChar char="➔"/>
            </a:pPr>
            <a:r>
              <a:rPr lang="en-US" sz="2400" b="1" dirty="0">
                <a:solidFill>
                  <a:schemeClr val="dk1"/>
                </a:solidFill>
                <a:latin typeface="Gotham"/>
                <a:ea typeface="Arial"/>
                <a:cs typeface="Arial"/>
                <a:sym typeface="Arial"/>
              </a:rPr>
              <a:t>References</a:t>
            </a:r>
            <a:endParaRPr sz="2400" dirty="0">
              <a:solidFill>
                <a:schemeClr val="dk1"/>
              </a:solidFill>
              <a:latin typeface="Gotham"/>
              <a:ea typeface="Arial"/>
              <a:cs typeface="Arial"/>
              <a:sym typeface="Arial"/>
            </a:endParaRPr>
          </a:p>
        </p:txBody>
      </p:sp>
    </p:spTree>
    <p:extLst>
      <p:ext uri="{BB962C8B-B14F-4D97-AF65-F5344CB8AC3E}">
        <p14:creationId xmlns:p14="http://schemas.microsoft.com/office/powerpoint/2010/main" val="945346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useBgFill="1">
        <p:nvSpPr>
          <p:cNvPr id="61" name="Google Shape;61;p9"/>
          <p:cNvSpPr txBox="1"/>
          <p:nvPr/>
        </p:nvSpPr>
        <p:spPr>
          <a:xfrm>
            <a:off x="855400" y="1149375"/>
            <a:ext cx="10512300" cy="4998804"/>
          </a:xfrm>
          <a:prstGeom prst="rect">
            <a:avLst/>
          </a:prstGeom>
          <a:ln>
            <a:noFill/>
          </a:ln>
        </p:spPr>
        <p:txBody>
          <a:bodyPr spcFirstLastPara="1" wrap="square" lIns="0" tIns="12700" rIns="0" bIns="0" anchor="t" anchorCtr="0">
            <a:spAutoFit/>
          </a:bodyPr>
          <a:lstStyle/>
          <a:p>
            <a:pPr marL="457200" marR="5080" lvl="0" indent="-342900" algn="just" rtl="0">
              <a:lnSpc>
                <a:spcPct val="150000"/>
              </a:lnSpc>
              <a:spcBef>
                <a:spcPts val="0"/>
              </a:spcBef>
              <a:spcAft>
                <a:spcPts val="0"/>
              </a:spcAft>
              <a:buClr>
                <a:schemeClr val="dk1"/>
              </a:buClr>
              <a:buSzPts val="1800"/>
              <a:buChar char="●"/>
            </a:pPr>
            <a:r>
              <a:rPr lang="en-US" sz="1800" dirty="0">
                <a:solidFill>
                  <a:schemeClr val="dk1"/>
                </a:solidFill>
                <a:latin typeface="Gotham"/>
              </a:rPr>
              <a:t>Sign language is a language used as a manual communication method used by people who are deaf , mute, etc. </a:t>
            </a:r>
            <a:endParaRPr sz="1800" dirty="0">
              <a:solidFill>
                <a:schemeClr val="dk1"/>
              </a:solidFill>
              <a:latin typeface="Gotham"/>
            </a:endParaRPr>
          </a:p>
          <a:p>
            <a:pPr marL="457200" marR="5080" lvl="0" indent="-342900" algn="just" rtl="0">
              <a:lnSpc>
                <a:spcPct val="150000"/>
              </a:lnSpc>
              <a:spcBef>
                <a:spcPts val="0"/>
              </a:spcBef>
              <a:spcAft>
                <a:spcPts val="0"/>
              </a:spcAft>
              <a:buClr>
                <a:schemeClr val="dk1"/>
              </a:buClr>
              <a:buSzPts val="1800"/>
              <a:buChar char="●"/>
            </a:pPr>
            <a:r>
              <a:rPr lang="en-US" sz="1800" dirty="0">
                <a:solidFill>
                  <a:schemeClr val="dk1"/>
                </a:solidFill>
                <a:latin typeface="Gotham"/>
              </a:rPr>
              <a:t>Hand gesture is one of the main methods used in this language for non-verbal communication. </a:t>
            </a:r>
            <a:endParaRPr sz="1800" dirty="0">
              <a:solidFill>
                <a:schemeClr val="dk1"/>
              </a:solidFill>
              <a:latin typeface="Gotham"/>
            </a:endParaRPr>
          </a:p>
          <a:p>
            <a:pPr marL="457200" marR="5080" lvl="0" indent="-342900" algn="just" rtl="0">
              <a:lnSpc>
                <a:spcPct val="150000"/>
              </a:lnSpc>
              <a:spcBef>
                <a:spcPts val="0"/>
              </a:spcBef>
              <a:spcAft>
                <a:spcPts val="0"/>
              </a:spcAft>
              <a:buClr>
                <a:schemeClr val="dk1"/>
              </a:buClr>
              <a:buSzPts val="1800"/>
              <a:buChar char="●"/>
            </a:pPr>
            <a:r>
              <a:rPr lang="en-US" sz="1800" dirty="0">
                <a:solidFill>
                  <a:schemeClr val="dk1"/>
                </a:solidFill>
                <a:latin typeface="Gotham"/>
              </a:rPr>
              <a:t>In this project, we will be using the ISL (Indian Sign Language) dataset from Kaggle as well as </a:t>
            </a:r>
            <a:r>
              <a:rPr lang="en-US" sz="1800" dirty="0" err="1">
                <a:solidFill>
                  <a:schemeClr val="dk1"/>
                </a:solidFill>
                <a:latin typeface="Gotham"/>
              </a:rPr>
              <a:t>ISLTranslate</a:t>
            </a:r>
            <a:r>
              <a:rPr lang="en-US" sz="1800" dirty="0">
                <a:solidFill>
                  <a:schemeClr val="dk1"/>
                </a:solidFill>
                <a:latin typeface="Gotham"/>
              </a:rPr>
              <a:t>, which is a dataset containing frames and videos containing sign language, visual language, fingerspelling, and facial expressions in Indian Sign Language. </a:t>
            </a:r>
            <a:endParaRPr sz="1800" dirty="0">
              <a:solidFill>
                <a:schemeClr val="dk1"/>
              </a:solidFill>
              <a:latin typeface="Gotham"/>
            </a:endParaRPr>
          </a:p>
          <a:p>
            <a:pPr marL="457200" marR="5080" lvl="0" indent="-342900" algn="just" rtl="0">
              <a:lnSpc>
                <a:spcPct val="150000"/>
              </a:lnSpc>
              <a:spcBef>
                <a:spcPts val="0"/>
              </a:spcBef>
              <a:spcAft>
                <a:spcPts val="0"/>
              </a:spcAft>
              <a:buClr>
                <a:schemeClr val="dk1"/>
              </a:buClr>
              <a:buSzPts val="1800"/>
              <a:buChar char="●"/>
            </a:pPr>
            <a:r>
              <a:rPr lang="en-US" sz="1800" dirty="0">
                <a:solidFill>
                  <a:schemeClr val="dk1"/>
                </a:solidFill>
                <a:latin typeface="Gotham"/>
              </a:rPr>
              <a:t>The model will use a Deep Learning architecture that is efficient in Image recognition (Convolutional Neural Network Architecture). </a:t>
            </a:r>
            <a:endParaRPr sz="1800" dirty="0">
              <a:solidFill>
                <a:schemeClr val="dk1"/>
              </a:solidFill>
              <a:latin typeface="Gotham"/>
            </a:endParaRPr>
          </a:p>
          <a:p>
            <a:pPr marL="457200" marR="5080" lvl="0" indent="-342900" algn="just" rtl="0">
              <a:lnSpc>
                <a:spcPct val="150000"/>
              </a:lnSpc>
              <a:spcBef>
                <a:spcPts val="0"/>
              </a:spcBef>
              <a:spcAft>
                <a:spcPts val="0"/>
              </a:spcAft>
              <a:buClr>
                <a:schemeClr val="dk1"/>
              </a:buClr>
              <a:buSzPts val="1800"/>
              <a:buChar char="●"/>
            </a:pPr>
            <a:r>
              <a:rPr lang="en-US" sz="1800" dirty="0">
                <a:solidFill>
                  <a:schemeClr val="dk1"/>
                </a:solidFill>
                <a:latin typeface="Gotham"/>
              </a:rPr>
              <a:t>Using this model, we will train the model to recognize hand gestures and movement of hands with the dataset acquired. </a:t>
            </a:r>
            <a:endParaRPr sz="1800" dirty="0">
              <a:solidFill>
                <a:schemeClr val="dk1"/>
              </a:solidFill>
              <a:latin typeface="Gotham"/>
            </a:endParaRPr>
          </a:p>
          <a:p>
            <a:pPr marL="457200" marR="5080" lvl="0" indent="-342900" algn="just" rtl="0">
              <a:lnSpc>
                <a:spcPct val="150000"/>
              </a:lnSpc>
              <a:spcBef>
                <a:spcPts val="0"/>
              </a:spcBef>
              <a:spcAft>
                <a:spcPts val="0"/>
              </a:spcAft>
              <a:buClr>
                <a:schemeClr val="dk1"/>
              </a:buClr>
              <a:buSzPts val="1800"/>
              <a:buChar char="●"/>
            </a:pPr>
            <a:r>
              <a:rPr lang="en-US" sz="1800" dirty="0">
                <a:solidFill>
                  <a:schemeClr val="dk1"/>
                </a:solidFill>
                <a:latin typeface="Gotham"/>
              </a:rPr>
              <a:t>Once the model can successfully classify and recognize the images in real time, it will generate English text according to Sign Language, which will make communication with mute and deaf people easy.</a:t>
            </a:r>
            <a:endParaRPr sz="1800" dirty="0">
              <a:solidFill>
                <a:schemeClr val="dk1"/>
              </a:solidFill>
              <a:latin typeface="Gotham"/>
            </a:endParaRPr>
          </a:p>
        </p:txBody>
      </p:sp>
      <p:sp>
        <p:nvSpPr>
          <p:cNvPr id="62" name="Google Shape;62;p9"/>
          <p:cNvSpPr txBox="1">
            <a:spLocks noGrp="1"/>
          </p:cNvSpPr>
          <p:nvPr>
            <p:ph type="title"/>
          </p:nvPr>
        </p:nvSpPr>
        <p:spPr>
          <a:xfrm>
            <a:off x="398952" y="231643"/>
            <a:ext cx="2392045" cy="566822"/>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600" b="1" u="none" dirty="0">
                <a:solidFill>
                  <a:schemeClr val="accent2">
                    <a:lumMod val="50000"/>
                  </a:schemeClr>
                </a:solidFill>
                <a:latin typeface="Gotham"/>
                <a:ea typeface="Arial"/>
                <a:cs typeface="Arial"/>
                <a:sym typeface="Arial"/>
              </a:rPr>
              <a:t>Introduction</a:t>
            </a:r>
            <a:endParaRPr sz="3600" b="1" dirty="0">
              <a:solidFill>
                <a:schemeClr val="accent2">
                  <a:lumMod val="50000"/>
                </a:schemeClr>
              </a:solidFill>
              <a:latin typeface="Gotham"/>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0"/>
          <p:cNvSpPr txBox="1">
            <a:spLocks noGrp="1"/>
          </p:cNvSpPr>
          <p:nvPr>
            <p:ph type="title"/>
          </p:nvPr>
        </p:nvSpPr>
        <p:spPr>
          <a:xfrm>
            <a:off x="398952" y="293609"/>
            <a:ext cx="2032963" cy="505267"/>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200" b="0" u="none" dirty="0">
                <a:solidFill>
                  <a:schemeClr val="accent2">
                    <a:lumMod val="75000"/>
                  </a:schemeClr>
                </a:solidFill>
                <a:latin typeface="Gotham"/>
                <a:ea typeface="Arial"/>
                <a:cs typeface="Arial"/>
                <a:sym typeface="Arial"/>
              </a:rPr>
              <a:t>Motivation</a:t>
            </a:r>
            <a:endParaRPr sz="3000" dirty="0">
              <a:solidFill>
                <a:schemeClr val="accent2">
                  <a:lumMod val="75000"/>
                </a:schemeClr>
              </a:solidFill>
              <a:latin typeface="Gotham"/>
              <a:ea typeface="Arial"/>
              <a:cs typeface="Arial"/>
              <a:sym typeface="Arial"/>
            </a:endParaRPr>
          </a:p>
        </p:txBody>
      </p:sp>
      <p:sp>
        <p:nvSpPr>
          <p:cNvPr id="68" name="Google Shape;68;p10"/>
          <p:cNvSpPr txBox="1"/>
          <p:nvPr/>
        </p:nvSpPr>
        <p:spPr>
          <a:xfrm>
            <a:off x="1014375" y="1149379"/>
            <a:ext cx="9777000" cy="1290610"/>
          </a:xfrm>
          <a:prstGeom prst="rect">
            <a:avLst/>
          </a:prstGeom>
          <a:noFill/>
          <a:ln>
            <a:noFill/>
          </a:ln>
        </p:spPr>
        <p:txBody>
          <a:bodyPr spcFirstLastPara="1" wrap="square" lIns="0" tIns="12700" rIns="0" bIns="0" anchor="t" anchorCtr="0">
            <a:spAutoFit/>
          </a:bodyPr>
          <a:lstStyle/>
          <a:p>
            <a:pPr marL="457200" lvl="0" indent="-342900" algn="just" rtl="0">
              <a:lnSpc>
                <a:spcPct val="115000"/>
              </a:lnSpc>
              <a:spcBef>
                <a:spcPts val="0"/>
              </a:spcBef>
              <a:spcAft>
                <a:spcPts val="0"/>
              </a:spcAft>
              <a:buClr>
                <a:schemeClr val="dk1"/>
              </a:buClr>
              <a:buSzPts val="1800"/>
              <a:buFont typeface="MS PGothic"/>
              <a:buChar char="➔"/>
            </a:pPr>
            <a:r>
              <a:rPr lang="en-US" sz="1800" dirty="0">
                <a:solidFill>
                  <a:schemeClr val="dk1"/>
                </a:solidFill>
                <a:latin typeface="Gotham"/>
              </a:rPr>
              <a:t>Sign language is a manual type of communication commonly used by deaf and mute people.</a:t>
            </a:r>
            <a:endParaRPr sz="1800" dirty="0">
              <a:solidFill>
                <a:schemeClr val="dk1"/>
              </a:solidFill>
              <a:latin typeface="Gotham"/>
              <a:ea typeface="Arial"/>
              <a:cs typeface="Arial"/>
              <a:sym typeface="Arial"/>
            </a:endParaRPr>
          </a:p>
          <a:p>
            <a:pPr marL="494665" marR="8890" lvl="0" indent="-482600" algn="l" rtl="0">
              <a:lnSpc>
                <a:spcPct val="150000"/>
              </a:lnSpc>
              <a:spcBef>
                <a:spcPts val="1000"/>
              </a:spcBef>
              <a:spcAft>
                <a:spcPts val="0"/>
              </a:spcAft>
              <a:buClr>
                <a:schemeClr val="dk1"/>
              </a:buClr>
              <a:buSzPts val="1800"/>
              <a:buFont typeface="MS PGothic"/>
              <a:buChar char="➔"/>
            </a:pPr>
            <a:r>
              <a:rPr lang="en-US" sz="1800" dirty="0">
                <a:solidFill>
                  <a:schemeClr val="dk1"/>
                </a:solidFill>
                <a:latin typeface="Gotham"/>
                <a:ea typeface="Arial"/>
                <a:cs typeface="Arial"/>
                <a:sym typeface="Arial"/>
              </a:rPr>
              <a:t>Our goal is </a:t>
            </a:r>
            <a:r>
              <a:rPr lang="en-US" sz="1800" dirty="0">
                <a:solidFill>
                  <a:schemeClr val="dk1"/>
                </a:solidFill>
                <a:latin typeface="Gotham"/>
              </a:rPr>
              <a:t> to improve the communication between deaf/mute people from different areas and those who cannot understand sign language.</a:t>
            </a:r>
            <a:endParaRPr dirty="0">
              <a:latin typeface="Gotham"/>
            </a:endParaRPr>
          </a:p>
        </p:txBody>
      </p:sp>
      <p:pic>
        <p:nvPicPr>
          <p:cNvPr id="69" name="Google Shape;69;p10"/>
          <p:cNvPicPr preferRelativeResize="0"/>
          <p:nvPr/>
        </p:nvPicPr>
        <p:blipFill>
          <a:blip r:embed="rId3">
            <a:alphaModFix/>
            <a:extLst>
              <a:ext uri="{BEBA8EAE-BF5A-486C-A8C5-ECC9F3942E4B}">
                <a14:imgProps xmlns:a14="http://schemas.microsoft.com/office/drawing/2010/main">
                  <a14:imgLayer r:embed="rId4">
                    <a14:imgEffect>
                      <a14:colorTemperature colorTemp="8800"/>
                    </a14:imgEffect>
                  </a14:imgLayer>
                </a14:imgProps>
              </a:ext>
            </a:extLst>
          </a:blip>
          <a:stretch>
            <a:fillRect/>
          </a:stretch>
        </p:blipFill>
        <p:spPr>
          <a:xfrm>
            <a:off x="2721600" y="3025475"/>
            <a:ext cx="6748800" cy="3239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1"/>
          <p:cNvSpPr txBox="1">
            <a:spLocks noGrp="1"/>
          </p:cNvSpPr>
          <p:nvPr>
            <p:ph type="title"/>
          </p:nvPr>
        </p:nvSpPr>
        <p:spPr>
          <a:xfrm>
            <a:off x="398952" y="232659"/>
            <a:ext cx="7427877" cy="505267"/>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200" b="0" u="none" dirty="0">
                <a:solidFill>
                  <a:schemeClr val="accent2">
                    <a:lumMod val="75000"/>
                  </a:schemeClr>
                </a:solidFill>
                <a:latin typeface="Gotham"/>
                <a:ea typeface="Arial"/>
                <a:cs typeface="Arial"/>
                <a:sym typeface="Arial"/>
              </a:rPr>
              <a:t>Technical Concepts (Algorithms) used</a:t>
            </a:r>
            <a:endParaRPr sz="3200" dirty="0">
              <a:solidFill>
                <a:schemeClr val="accent2">
                  <a:lumMod val="75000"/>
                </a:schemeClr>
              </a:solidFill>
              <a:latin typeface="Gotham"/>
              <a:ea typeface="Arial"/>
              <a:cs typeface="Arial"/>
              <a:sym typeface="Arial"/>
            </a:endParaRPr>
          </a:p>
        </p:txBody>
      </p:sp>
      <p:sp>
        <p:nvSpPr>
          <p:cNvPr id="75" name="Google Shape;75;p11"/>
          <p:cNvSpPr txBox="1"/>
          <p:nvPr/>
        </p:nvSpPr>
        <p:spPr>
          <a:xfrm>
            <a:off x="398950" y="781610"/>
            <a:ext cx="11264400" cy="6124241"/>
          </a:xfrm>
          <a:prstGeom prst="rect">
            <a:avLst/>
          </a:prstGeom>
          <a:noFill/>
          <a:ln>
            <a:noFill/>
          </a:ln>
        </p:spPr>
        <p:txBody>
          <a:bodyPr spcFirstLastPara="1" wrap="square" lIns="0" tIns="12700" rIns="0" bIns="0" anchor="t" anchorCtr="0">
            <a:spAutoFit/>
          </a:bodyPr>
          <a:lstStyle/>
          <a:p>
            <a:pPr marL="0" lvl="0" indent="0" algn="just" rtl="0">
              <a:lnSpc>
                <a:spcPct val="115000"/>
              </a:lnSpc>
              <a:spcBef>
                <a:spcPts val="0"/>
              </a:spcBef>
              <a:spcAft>
                <a:spcPts val="0"/>
              </a:spcAft>
              <a:buClr>
                <a:schemeClr val="dk1"/>
              </a:buClr>
              <a:buSzPts val="1100"/>
              <a:buFont typeface="Arial"/>
              <a:buNone/>
            </a:pPr>
            <a:r>
              <a:rPr lang="en-US" dirty="0">
                <a:solidFill>
                  <a:schemeClr val="dk1"/>
                </a:solidFill>
                <a:latin typeface="Gotham"/>
              </a:rPr>
              <a:t>Using a CNN (Convolutional Neural Network) model for the classification of Indian Sign Languages involves several technical concepts and algorithms. CNN is a deep learning architecture known for its ability to process grid-like data such as images and videos effectively. When applying CNN architecture for Indian Sign Language classification, we encountered the following technical concepts and algorithms:</a:t>
            </a:r>
            <a:endParaRPr dirty="0">
              <a:solidFill>
                <a:schemeClr val="dk1"/>
              </a:solidFill>
              <a:latin typeface="Gotham"/>
            </a:endParaRPr>
          </a:p>
          <a:p>
            <a:pPr marL="12700" marR="5080" lvl="0" indent="0" algn="just" rtl="0">
              <a:lnSpc>
                <a:spcPct val="100000"/>
              </a:lnSpc>
              <a:spcBef>
                <a:spcPts val="1000"/>
              </a:spcBef>
              <a:spcAft>
                <a:spcPts val="0"/>
              </a:spcAft>
              <a:buNone/>
            </a:pPr>
            <a:endParaRPr dirty="0">
              <a:solidFill>
                <a:schemeClr val="dk1"/>
              </a:solidFill>
              <a:latin typeface="Gotham"/>
              <a:ea typeface="Arial"/>
              <a:cs typeface="Arial"/>
              <a:sym typeface="Arial"/>
            </a:endParaRPr>
          </a:p>
          <a:p>
            <a:pPr marL="927100" marR="6350" lvl="0" indent="-443230" algn="just" rtl="0">
              <a:lnSpc>
                <a:spcPct val="100000"/>
              </a:lnSpc>
              <a:spcBef>
                <a:spcPts val="0"/>
              </a:spcBef>
              <a:spcAft>
                <a:spcPts val="0"/>
              </a:spcAft>
              <a:buClr>
                <a:schemeClr val="dk1"/>
              </a:buClr>
              <a:buSzPts val="1600"/>
              <a:buFont typeface="Arial"/>
              <a:buChar char="●"/>
            </a:pPr>
            <a:r>
              <a:rPr lang="en-US" b="1" dirty="0">
                <a:solidFill>
                  <a:schemeClr val="dk1"/>
                </a:solidFill>
                <a:latin typeface="Gotham"/>
              </a:rPr>
              <a:t> CNN Architecture</a:t>
            </a:r>
            <a:r>
              <a:rPr lang="en-US" dirty="0">
                <a:solidFill>
                  <a:schemeClr val="dk1"/>
                </a:solidFill>
                <a:latin typeface="Gotham"/>
                <a:ea typeface="Arial"/>
                <a:cs typeface="Arial"/>
                <a:sym typeface="Arial"/>
              </a:rPr>
              <a:t>: </a:t>
            </a:r>
            <a:r>
              <a:rPr lang="en-US" dirty="0">
                <a:solidFill>
                  <a:schemeClr val="dk1"/>
                </a:solidFill>
                <a:latin typeface="Gotham"/>
              </a:rPr>
              <a:t>Convolutional Neural Network (CNN) architecture is  designed for processing and </a:t>
            </a:r>
            <a:r>
              <a:rPr lang="en-US" dirty="0" err="1">
                <a:solidFill>
                  <a:schemeClr val="dk1"/>
                </a:solidFill>
                <a:latin typeface="Gotham"/>
              </a:rPr>
              <a:t>analysing</a:t>
            </a:r>
            <a:r>
              <a:rPr lang="en-US" dirty="0">
                <a:solidFill>
                  <a:schemeClr val="dk1"/>
                </a:solidFill>
                <a:latin typeface="Gotham"/>
              </a:rPr>
              <a:t> computer vision tasks. It utilizes various layers to train very deep neural networks effectively on image and video dataset.</a:t>
            </a:r>
            <a:endParaRPr dirty="0">
              <a:solidFill>
                <a:schemeClr val="dk1"/>
              </a:solidFill>
              <a:latin typeface="Gotham"/>
              <a:ea typeface="Arial"/>
              <a:cs typeface="Arial"/>
              <a:sym typeface="Arial"/>
            </a:endParaRPr>
          </a:p>
          <a:p>
            <a:pPr marL="927100" marR="6350" lvl="0" indent="-341630" algn="just" rtl="0">
              <a:lnSpc>
                <a:spcPct val="100000"/>
              </a:lnSpc>
              <a:spcBef>
                <a:spcPts val="0"/>
              </a:spcBef>
              <a:spcAft>
                <a:spcPts val="0"/>
              </a:spcAft>
              <a:buClr>
                <a:schemeClr val="dk1"/>
              </a:buClr>
              <a:buSzPts val="1600"/>
              <a:buFont typeface="Arial"/>
              <a:buNone/>
            </a:pPr>
            <a:endParaRPr dirty="0">
              <a:solidFill>
                <a:schemeClr val="dk1"/>
              </a:solidFill>
              <a:latin typeface="Gotham"/>
              <a:ea typeface="Arial"/>
              <a:cs typeface="Arial"/>
              <a:sym typeface="Arial"/>
            </a:endParaRPr>
          </a:p>
          <a:p>
            <a:pPr marL="927100" marR="11430" lvl="0" indent="-443230" algn="just" rtl="0">
              <a:lnSpc>
                <a:spcPct val="100000"/>
              </a:lnSpc>
              <a:spcBef>
                <a:spcPts val="0"/>
              </a:spcBef>
              <a:spcAft>
                <a:spcPts val="0"/>
              </a:spcAft>
              <a:buClr>
                <a:schemeClr val="dk1"/>
              </a:buClr>
              <a:buSzPts val="1600"/>
              <a:buFont typeface="Arial"/>
              <a:buChar char="●"/>
            </a:pPr>
            <a:r>
              <a:rPr lang="en-US" b="1" dirty="0">
                <a:solidFill>
                  <a:schemeClr val="dk1"/>
                </a:solidFill>
                <a:latin typeface="Gotham"/>
                <a:ea typeface="Arial"/>
                <a:cs typeface="Arial"/>
                <a:sym typeface="Arial"/>
              </a:rPr>
              <a:t>Convolutional Layers</a:t>
            </a:r>
            <a:r>
              <a:rPr lang="en-US" dirty="0">
                <a:solidFill>
                  <a:schemeClr val="dk1"/>
                </a:solidFill>
                <a:latin typeface="Gotham"/>
                <a:ea typeface="Arial"/>
                <a:cs typeface="Arial"/>
                <a:sym typeface="Arial"/>
              </a:rPr>
              <a:t>:</a:t>
            </a:r>
            <a:r>
              <a:rPr lang="en-US" dirty="0">
                <a:solidFill>
                  <a:schemeClr val="dk1"/>
                </a:solidFill>
                <a:latin typeface="Gotham"/>
              </a:rPr>
              <a:t> These layers automatically extract features from hand gesture images. They're crucial for recognizing patterns in images of the hand, helping the model identify signs language and classify them correctly.</a:t>
            </a:r>
            <a:endParaRPr dirty="0">
              <a:solidFill>
                <a:schemeClr val="dk1"/>
              </a:solidFill>
              <a:latin typeface="Gotham"/>
              <a:ea typeface="Arial"/>
              <a:cs typeface="Arial"/>
              <a:sym typeface="Arial"/>
            </a:endParaRPr>
          </a:p>
          <a:p>
            <a:pPr marL="927100" marR="11430" lvl="0" indent="-341630" algn="just" rtl="0">
              <a:lnSpc>
                <a:spcPct val="100000"/>
              </a:lnSpc>
              <a:spcBef>
                <a:spcPts val="0"/>
              </a:spcBef>
              <a:spcAft>
                <a:spcPts val="0"/>
              </a:spcAft>
              <a:buClr>
                <a:schemeClr val="dk1"/>
              </a:buClr>
              <a:buSzPts val="1600"/>
              <a:buFont typeface="Arial"/>
              <a:buNone/>
            </a:pPr>
            <a:endParaRPr dirty="0">
              <a:solidFill>
                <a:schemeClr val="dk1"/>
              </a:solidFill>
              <a:latin typeface="Gotham"/>
              <a:ea typeface="Arial"/>
              <a:cs typeface="Arial"/>
              <a:sym typeface="Arial"/>
            </a:endParaRPr>
          </a:p>
          <a:p>
            <a:pPr marL="927100" marR="12065" lvl="0" indent="-443230" algn="just" rtl="0">
              <a:lnSpc>
                <a:spcPct val="100000"/>
              </a:lnSpc>
              <a:spcBef>
                <a:spcPts val="0"/>
              </a:spcBef>
              <a:spcAft>
                <a:spcPts val="0"/>
              </a:spcAft>
              <a:buClr>
                <a:schemeClr val="dk1"/>
              </a:buClr>
              <a:buSzPts val="1600"/>
              <a:buFont typeface="Arial"/>
              <a:buChar char="●"/>
            </a:pPr>
            <a:r>
              <a:rPr lang="en-US" b="1" dirty="0">
                <a:solidFill>
                  <a:schemeClr val="dk1"/>
                </a:solidFill>
                <a:latin typeface="Gotham"/>
              </a:rPr>
              <a:t>Pooling layers</a:t>
            </a:r>
            <a:r>
              <a:rPr lang="en-US" dirty="0">
                <a:solidFill>
                  <a:schemeClr val="dk1"/>
                </a:solidFill>
                <a:latin typeface="Gotham"/>
                <a:ea typeface="Arial"/>
                <a:cs typeface="Arial"/>
                <a:sym typeface="Arial"/>
              </a:rPr>
              <a:t>: </a:t>
            </a:r>
            <a:r>
              <a:rPr lang="en-US" dirty="0">
                <a:solidFill>
                  <a:schemeClr val="dk1"/>
                </a:solidFill>
                <a:latin typeface="Gotham"/>
              </a:rPr>
              <a:t>These layers downgrade the dimensions of the image input by reducing its size. This helps in reducing the computational usage and focuses on important functions while retaining its features.</a:t>
            </a:r>
            <a:endParaRPr dirty="0">
              <a:solidFill>
                <a:schemeClr val="dk1"/>
              </a:solidFill>
              <a:latin typeface="Gotham"/>
              <a:ea typeface="Arial"/>
              <a:cs typeface="Arial"/>
              <a:sym typeface="Arial"/>
            </a:endParaRPr>
          </a:p>
          <a:p>
            <a:pPr marL="927100" marR="12065" lvl="0" indent="-341630" algn="just" rtl="0">
              <a:lnSpc>
                <a:spcPct val="100000"/>
              </a:lnSpc>
              <a:spcBef>
                <a:spcPts val="0"/>
              </a:spcBef>
              <a:spcAft>
                <a:spcPts val="0"/>
              </a:spcAft>
              <a:buClr>
                <a:schemeClr val="dk1"/>
              </a:buClr>
              <a:buSzPts val="1600"/>
              <a:buFont typeface="Arial"/>
              <a:buNone/>
            </a:pPr>
            <a:endParaRPr dirty="0">
              <a:solidFill>
                <a:schemeClr val="dk1"/>
              </a:solidFill>
              <a:latin typeface="Gotham"/>
              <a:ea typeface="Arial"/>
              <a:cs typeface="Arial"/>
              <a:sym typeface="Arial"/>
            </a:endParaRPr>
          </a:p>
          <a:p>
            <a:pPr marL="927100" marR="8890" lvl="0" indent="-443230" algn="just" rtl="0">
              <a:lnSpc>
                <a:spcPct val="100000"/>
              </a:lnSpc>
              <a:spcBef>
                <a:spcPts val="0"/>
              </a:spcBef>
              <a:spcAft>
                <a:spcPts val="0"/>
              </a:spcAft>
              <a:buClr>
                <a:schemeClr val="dk1"/>
              </a:buClr>
              <a:buSzPts val="1600"/>
              <a:buFont typeface="Arial"/>
              <a:buChar char="●"/>
            </a:pPr>
            <a:r>
              <a:rPr lang="en-US" b="1" dirty="0">
                <a:solidFill>
                  <a:schemeClr val="dk1"/>
                </a:solidFill>
                <a:latin typeface="Gotham"/>
              </a:rPr>
              <a:t>Fully Connected Layers:</a:t>
            </a:r>
            <a:r>
              <a:rPr lang="en-US" dirty="0">
                <a:solidFill>
                  <a:schemeClr val="dk1"/>
                </a:solidFill>
                <a:latin typeface="Gotham"/>
                <a:ea typeface="Arial"/>
                <a:cs typeface="Arial"/>
                <a:sym typeface="Arial"/>
              </a:rPr>
              <a:t> </a:t>
            </a:r>
            <a:r>
              <a:rPr lang="en-US" dirty="0">
                <a:solidFill>
                  <a:schemeClr val="dk1"/>
                </a:solidFill>
                <a:latin typeface="Gotham"/>
              </a:rPr>
              <a:t>These layers connect to every neuron in one layer with another layer, enabling the network to classify and predict based on the learned weights and features</a:t>
            </a:r>
            <a:endParaRPr dirty="0">
              <a:solidFill>
                <a:schemeClr val="dk1"/>
              </a:solidFill>
              <a:latin typeface="Gotham"/>
              <a:ea typeface="Arial"/>
              <a:cs typeface="Arial"/>
              <a:sym typeface="Arial"/>
            </a:endParaRPr>
          </a:p>
          <a:p>
            <a:pPr marL="927100" marR="8890" lvl="0" indent="-341630" algn="just" rtl="0">
              <a:lnSpc>
                <a:spcPct val="100000"/>
              </a:lnSpc>
              <a:spcBef>
                <a:spcPts val="0"/>
              </a:spcBef>
              <a:spcAft>
                <a:spcPts val="0"/>
              </a:spcAft>
              <a:buClr>
                <a:schemeClr val="dk1"/>
              </a:buClr>
              <a:buSzPts val="1600"/>
              <a:buFont typeface="Arial"/>
              <a:buNone/>
            </a:pPr>
            <a:endParaRPr dirty="0">
              <a:solidFill>
                <a:schemeClr val="dk1"/>
              </a:solidFill>
              <a:latin typeface="Gotham"/>
              <a:ea typeface="Arial"/>
              <a:cs typeface="Arial"/>
              <a:sym typeface="Arial"/>
            </a:endParaRPr>
          </a:p>
          <a:p>
            <a:pPr marL="927100" marR="7620" lvl="0" indent="-443230" algn="just" rtl="0">
              <a:lnSpc>
                <a:spcPct val="100000"/>
              </a:lnSpc>
              <a:spcBef>
                <a:spcPts val="0"/>
              </a:spcBef>
              <a:spcAft>
                <a:spcPts val="0"/>
              </a:spcAft>
              <a:buClr>
                <a:schemeClr val="dk1"/>
              </a:buClr>
              <a:buSzPts val="1600"/>
              <a:buFont typeface="Arial"/>
              <a:buChar char="●"/>
            </a:pPr>
            <a:r>
              <a:rPr lang="en-US" b="1" dirty="0">
                <a:solidFill>
                  <a:schemeClr val="dk1"/>
                </a:solidFill>
                <a:latin typeface="Gotham"/>
                <a:ea typeface="Arial"/>
                <a:cs typeface="Arial"/>
                <a:sym typeface="Arial"/>
              </a:rPr>
              <a:t>Evaluation Metrics</a:t>
            </a:r>
            <a:r>
              <a:rPr lang="en-US" dirty="0">
                <a:solidFill>
                  <a:schemeClr val="dk1"/>
                </a:solidFill>
                <a:latin typeface="Gotham"/>
                <a:ea typeface="Arial"/>
                <a:cs typeface="Arial"/>
                <a:sym typeface="Arial"/>
              </a:rPr>
              <a:t>:</a:t>
            </a:r>
            <a:r>
              <a:rPr lang="en-US" dirty="0">
                <a:solidFill>
                  <a:schemeClr val="dk1"/>
                </a:solidFill>
                <a:latin typeface="Gotham"/>
              </a:rPr>
              <a:t> Metrics such as accuracy, precision, recall, F1-score, and AUC-ROC are used to assess the model's performance, ensuring its ability to correctly identify Hand Gestures.</a:t>
            </a:r>
            <a:endParaRPr dirty="0">
              <a:solidFill>
                <a:schemeClr val="dk1"/>
              </a:solidFill>
              <a:latin typeface="Gotham"/>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2"/>
          <p:cNvSpPr txBox="1"/>
          <p:nvPr/>
        </p:nvSpPr>
        <p:spPr>
          <a:xfrm>
            <a:off x="398952" y="231643"/>
            <a:ext cx="3494404" cy="51308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3200" dirty="0">
                <a:solidFill>
                  <a:schemeClr val="accent2">
                    <a:lumMod val="75000"/>
                  </a:schemeClr>
                </a:solidFill>
                <a:latin typeface="Gotham"/>
                <a:ea typeface="Arial"/>
                <a:cs typeface="Arial"/>
                <a:sym typeface="Arial"/>
              </a:rPr>
              <a:t>Problem Statement</a:t>
            </a:r>
            <a:endParaRPr sz="3200" dirty="0">
              <a:solidFill>
                <a:schemeClr val="accent2">
                  <a:lumMod val="75000"/>
                </a:schemeClr>
              </a:solidFill>
              <a:latin typeface="Gotham"/>
              <a:ea typeface="Arial"/>
              <a:cs typeface="Arial"/>
              <a:sym typeface="Arial"/>
            </a:endParaRPr>
          </a:p>
        </p:txBody>
      </p:sp>
      <p:sp>
        <p:nvSpPr>
          <p:cNvPr id="81" name="Google Shape;81;p12"/>
          <p:cNvSpPr txBox="1"/>
          <p:nvPr/>
        </p:nvSpPr>
        <p:spPr>
          <a:xfrm>
            <a:off x="398950" y="1221438"/>
            <a:ext cx="11290200" cy="1782539"/>
          </a:xfrm>
          <a:prstGeom prst="rect">
            <a:avLst/>
          </a:prstGeom>
          <a:noFill/>
          <a:ln>
            <a:noFill/>
          </a:ln>
        </p:spPr>
        <p:txBody>
          <a:bodyPr spcFirstLastPara="1" wrap="square" lIns="0" tIns="12700" rIns="0" bIns="0" anchor="t" anchorCtr="0">
            <a:spAutoFit/>
          </a:bodyPr>
          <a:lstStyle/>
          <a:p>
            <a:pPr marL="12700" marR="5080" lvl="0" indent="0" algn="just" rtl="0">
              <a:lnSpc>
                <a:spcPct val="114999"/>
              </a:lnSpc>
              <a:spcBef>
                <a:spcPts val="0"/>
              </a:spcBef>
              <a:spcAft>
                <a:spcPts val="0"/>
              </a:spcAft>
              <a:buClr>
                <a:srgbClr val="000000"/>
              </a:buClr>
              <a:buFont typeface="Arial"/>
              <a:buNone/>
            </a:pPr>
            <a:r>
              <a:rPr lang="en-US" sz="2000" dirty="0">
                <a:solidFill>
                  <a:schemeClr val="dk1"/>
                </a:solidFill>
                <a:latin typeface="Gotham"/>
              </a:rPr>
              <a:t>Sign language is a manual type of communication commonly used by deaf and mute people. It is not a universal language, so many deaf/mute people from different regions speak different sign languages. So, this project aims to improve the communication between deaf/mute people from different areas and those who cannot understand sign language. We are using deep learning methods which can improve the classification accuracy of sign language gestures.</a:t>
            </a:r>
            <a:endParaRPr sz="2000" dirty="0">
              <a:solidFill>
                <a:schemeClr val="dk1"/>
              </a:solidFill>
              <a:latin typeface="Gotham"/>
            </a:endParaRPr>
          </a:p>
        </p:txBody>
      </p:sp>
      <p:pic>
        <p:nvPicPr>
          <p:cNvPr id="1026" name="Picture 2" descr="Problem Statement Vector Icon 26454423 Vector Art at Vecteezy">
            <a:extLst>
              <a:ext uri="{FF2B5EF4-FFF2-40B4-BE49-F238E27FC236}">
                <a16:creationId xmlns:a16="http://schemas.microsoft.com/office/drawing/2014/main" id="{125AB6DB-18E0-BBB2-6C07-F0E29AD4FF8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327"/>
          <a:stretch/>
        </p:blipFill>
        <p:spPr bwMode="auto">
          <a:xfrm>
            <a:off x="4598751" y="3429000"/>
            <a:ext cx="2994498" cy="3065834"/>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p:nvPr/>
        </p:nvSpPr>
        <p:spPr>
          <a:xfrm>
            <a:off x="398950" y="931350"/>
            <a:ext cx="11406000" cy="4998804"/>
          </a:xfrm>
          <a:prstGeom prst="rect">
            <a:avLst/>
          </a:prstGeom>
          <a:noFill/>
          <a:ln>
            <a:noFill/>
          </a:ln>
        </p:spPr>
        <p:txBody>
          <a:bodyPr spcFirstLastPara="1" wrap="square" lIns="0" tIns="12700" rIns="0" bIns="0" anchor="t" anchorCtr="0">
            <a:spAutoFit/>
          </a:bodyPr>
          <a:lstStyle/>
          <a:p>
            <a:pPr marL="469900" marR="41275" lvl="0" indent="-410844" algn="just" rtl="0">
              <a:lnSpc>
                <a:spcPct val="100000"/>
              </a:lnSpc>
              <a:spcBef>
                <a:spcPts val="0"/>
              </a:spcBef>
              <a:spcAft>
                <a:spcPts val="0"/>
              </a:spcAft>
              <a:buClr>
                <a:schemeClr val="dk1"/>
              </a:buClr>
              <a:buSzPts val="1800"/>
              <a:buFont typeface="Arial"/>
              <a:buChar char="●"/>
            </a:pPr>
            <a:r>
              <a:rPr lang="en-US" sz="1800" dirty="0">
                <a:solidFill>
                  <a:schemeClr val="dk1"/>
                </a:solidFill>
                <a:latin typeface="Gotham"/>
              </a:rPr>
              <a:t>Human-Computer Interaction (HCI): By enabling people to connect with computers and other electronic devices using natural hand gestures, hand gesture recognition systems transform conventional input techniques and improve user experiences.</a:t>
            </a:r>
            <a:endParaRPr sz="1800" dirty="0">
              <a:solidFill>
                <a:schemeClr val="dk1"/>
              </a:solidFill>
              <a:latin typeface="Gotham"/>
            </a:endParaRPr>
          </a:p>
          <a:p>
            <a:pPr marL="457200" marR="41275" lvl="0" indent="0" algn="just" rtl="0">
              <a:lnSpc>
                <a:spcPct val="100000"/>
              </a:lnSpc>
              <a:spcBef>
                <a:spcPts val="0"/>
              </a:spcBef>
              <a:spcAft>
                <a:spcPts val="0"/>
              </a:spcAft>
              <a:buNone/>
            </a:pPr>
            <a:endParaRPr sz="1800" dirty="0">
              <a:solidFill>
                <a:schemeClr val="dk1"/>
              </a:solidFill>
              <a:latin typeface="Gotham"/>
            </a:endParaRPr>
          </a:p>
          <a:p>
            <a:pPr marL="469900" marR="41275" lvl="0" indent="-410844" algn="just" rtl="0">
              <a:lnSpc>
                <a:spcPct val="100000"/>
              </a:lnSpc>
              <a:spcBef>
                <a:spcPts val="0"/>
              </a:spcBef>
              <a:spcAft>
                <a:spcPts val="0"/>
              </a:spcAft>
              <a:buClr>
                <a:schemeClr val="dk1"/>
              </a:buClr>
              <a:buSzPts val="1800"/>
              <a:buFont typeface="Arial"/>
              <a:buChar char="●"/>
            </a:pPr>
            <a:r>
              <a:rPr lang="en-US" sz="1800" dirty="0">
                <a:solidFill>
                  <a:schemeClr val="dk1"/>
                </a:solidFill>
                <a:latin typeface="Gotham"/>
              </a:rPr>
              <a:t>Assistive technology: Hand gesture recognition systems can help people with mobility limitations use devices, traverse interfaces, and communicate more successfully. </a:t>
            </a:r>
            <a:endParaRPr sz="1800" dirty="0">
              <a:solidFill>
                <a:schemeClr val="dk1"/>
              </a:solidFill>
              <a:latin typeface="Gotham"/>
            </a:endParaRPr>
          </a:p>
          <a:p>
            <a:pPr marL="457200" marR="41275" lvl="0" indent="0" algn="just" rtl="0">
              <a:lnSpc>
                <a:spcPct val="100000"/>
              </a:lnSpc>
              <a:spcBef>
                <a:spcPts val="0"/>
              </a:spcBef>
              <a:spcAft>
                <a:spcPts val="0"/>
              </a:spcAft>
              <a:buNone/>
            </a:pPr>
            <a:endParaRPr sz="1800" dirty="0">
              <a:solidFill>
                <a:schemeClr val="dk1"/>
              </a:solidFill>
              <a:latin typeface="Gotham"/>
            </a:endParaRPr>
          </a:p>
          <a:p>
            <a:pPr marL="469900" marR="41275" lvl="0" indent="-410844" algn="just" rtl="0">
              <a:lnSpc>
                <a:spcPct val="100000"/>
              </a:lnSpc>
              <a:spcBef>
                <a:spcPts val="0"/>
              </a:spcBef>
              <a:spcAft>
                <a:spcPts val="0"/>
              </a:spcAft>
              <a:buClr>
                <a:schemeClr val="dk1"/>
              </a:buClr>
              <a:buSzPts val="1800"/>
              <a:buFont typeface="Arial"/>
              <a:buChar char="●"/>
            </a:pPr>
            <a:r>
              <a:rPr lang="en-US" sz="1800" dirty="0">
                <a:solidFill>
                  <a:schemeClr val="dk1"/>
                </a:solidFill>
                <a:latin typeface="Gotham"/>
              </a:rPr>
              <a:t>Sign language recognition: Hand gesture recognition systems are essential for deciphering sign language motions, enabling smooth communication between the deaf and hard of hearing people.</a:t>
            </a:r>
            <a:endParaRPr sz="1800" dirty="0">
              <a:solidFill>
                <a:schemeClr val="dk1"/>
              </a:solidFill>
              <a:latin typeface="Gotham"/>
            </a:endParaRPr>
          </a:p>
          <a:p>
            <a:pPr marL="457200" marR="41275" lvl="0" indent="0" algn="just" rtl="0">
              <a:lnSpc>
                <a:spcPct val="100000"/>
              </a:lnSpc>
              <a:spcBef>
                <a:spcPts val="0"/>
              </a:spcBef>
              <a:spcAft>
                <a:spcPts val="0"/>
              </a:spcAft>
              <a:buNone/>
            </a:pPr>
            <a:endParaRPr sz="1800" dirty="0">
              <a:solidFill>
                <a:schemeClr val="dk1"/>
              </a:solidFill>
              <a:latin typeface="Gotham"/>
            </a:endParaRPr>
          </a:p>
          <a:p>
            <a:pPr marL="469900" marR="41275" lvl="0" indent="-410844" algn="just" rtl="0">
              <a:lnSpc>
                <a:spcPct val="100000"/>
              </a:lnSpc>
              <a:spcBef>
                <a:spcPts val="0"/>
              </a:spcBef>
              <a:spcAft>
                <a:spcPts val="0"/>
              </a:spcAft>
              <a:buClr>
                <a:schemeClr val="dk1"/>
              </a:buClr>
              <a:buSzPts val="1800"/>
              <a:buFont typeface="Arial"/>
              <a:buChar char="●"/>
            </a:pPr>
            <a:r>
              <a:rPr lang="en-US" sz="1800" dirty="0">
                <a:solidFill>
                  <a:schemeClr val="dk1"/>
                </a:solidFill>
                <a:latin typeface="Gotham"/>
              </a:rPr>
              <a:t>VR and Gaming: Hand gesture recognition technologies allow users to interact with virtual worlds and play games in a natural way, controlling avatars or characters with their hands. </a:t>
            </a:r>
            <a:endParaRPr sz="1800" dirty="0">
              <a:solidFill>
                <a:schemeClr val="dk1"/>
              </a:solidFill>
              <a:latin typeface="Gotham"/>
            </a:endParaRPr>
          </a:p>
          <a:p>
            <a:pPr marL="457200" marR="41275" lvl="0" indent="0" algn="just" rtl="0">
              <a:lnSpc>
                <a:spcPct val="100000"/>
              </a:lnSpc>
              <a:spcBef>
                <a:spcPts val="0"/>
              </a:spcBef>
              <a:spcAft>
                <a:spcPts val="0"/>
              </a:spcAft>
              <a:buNone/>
            </a:pPr>
            <a:endParaRPr sz="1800" dirty="0">
              <a:solidFill>
                <a:schemeClr val="dk1"/>
              </a:solidFill>
              <a:latin typeface="Gotham"/>
            </a:endParaRPr>
          </a:p>
          <a:p>
            <a:pPr marL="469900" marR="41275" lvl="0" indent="-410844" algn="just" rtl="0">
              <a:lnSpc>
                <a:spcPct val="100000"/>
              </a:lnSpc>
              <a:spcBef>
                <a:spcPts val="0"/>
              </a:spcBef>
              <a:spcAft>
                <a:spcPts val="0"/>
              </a:spcAft>
              <a:buClr>
                <a:schemeClr val="dk1"/>
              </a:buClr>
              <a:buSzPts val="1800"/>
              <a:buFont typeface="Arial"/>
              <a:buChar char="●"/>
            </a:pPr>
            <a:r>
              <a:rPr lang="en-US" sz="1800" dirty="0">
                <a:solidFill>
                  <a:schemeClr val="dk1"/>
                </a:solidFill>
                <a:latin typeface="Gotham"/>
              </a:rPr>
              <a:t>Home automation: Hand gesture recognition technologies can be incorporated into smart home systems, giving consumers the ease and efficiency of simple hand gestures to operate lights, appliances, and other IoT devices.</a:t>
            </a:r>
            <a:endParaRPr sz="1800" dirty="0">
              <a:solidFill>
                <a:schemeClr val="dk1"/>
              </a:solidFill>
              <a:latin typeface="Gotham"/>
            </a:endParaRPr>
          </a:p>
          <a:p>
            <a:pPr marL="457200" marR="41275" lvl="0" indent="0" algn="just" rtl="0">
              <a:lnSpc>
                <a:spcPct val="100000"/>
              </a:lnSpc>
              <a:spcBef>
                <a:spcPts val="0"/>
              </a:spcBef>
              <a:spcAft>
                <a:spcPts val="0"/>
              </a:spcAft>
              <a:buNone/>
            </a:pPr>
            <a:endParaRPr sz="1800" dirty="0">
              <a:solidFill>
                <a:schemeClr val="dk1"/>
              </a:solidFill>
              <a:latin typeface="Gotham"/>
            </a:endParaRPr>
          </a:p>
          <a:p>
            <a:pPr marL="469900" marR="41275" lvl="0" indent="-410844" algn="just" rtl="0">
              <a:lnSpc>
                <a:spcPct val="100000"/>
              </a:lnSpc>
              <a:spcBef>
                <a:spcPts val="0"/>
              </a:spcBef>
              <a:spcAft>
                <a:spcPts val="0"/>
              </a:spcAft>
              <a:buClr>
                <a:schemeClr val="dk1"/>
              </a:buClr>
              <a:buSzPts val="1800"/>
              <a:buFont typeface="Arial"/>
              <a:buChar char="●"/>
            </a:pPr>
            <a:r>
              <a:rPr lang="en-US" sz="1800" dirty="0">
                <a:solidFill>
                  <a:schemeClr val="dk1"/>
                </a:solidFill>
                <a:latin typeface="Gotham"/>
              </a:rPr>
              <a:t>Medical Applications: In order to improve efficiency and accuracy in medical procedures, surgeons and other medical professionals use hand gesture recognition systems in operating rooms and diagnostic settings. </a:t>
            </a:r>
            <a:endParaRPr sz="1800" dirty="0">
              <a:solidFill>
                <a:schemeClr val="dk1"/>
              </a:solidFill>
              <a:latin typeface="Gotham"/>
            </a:endParaRPr>
          </a:p>
        </p:txBody>
      </p:sp>
      <p:sp>
        <p:nvSpPr>
          <p:cNvPr id="88" name="Google Shape;88;p13"/>
          <p:cNvSpPr txBox="1">
            <a:spLocks noGrp="1"/>
          </p:cNvSpPr>
          <p:nvPr>
            <p:ph type="title"/>
          </p:nvPr>
        </p:nvSpPr>
        <p:spPr>
          <a:xfrm>
            <a:off x="398948" y="231650"/>
            <a:ext cx="7224300" cy="5055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200" b="0" u="none" dirty="0">
                <a:solidFill>
                  <a:schemeClr val="accent2">
                    <a:lumMod val="75000"/>
                  </a:schemeClr>
                </a:solidFill>
                <a:latin typeface="Gotham"/>
                <a:ea typeface="Arial"/>
                <a:cs typeface="Arial"/>
                <a:sym typeface="Arial"/>
              </a:rPr>
              <a:t>Area of Applications</a:t>
            </a:r>
            <a:endParaRPr sz="3200" dirty="0">
              <a:solidFill>
                <a:schemeClr val="accent2">
                  <a:lumMod val="75000"/>
                </a:schemeClr>
              </a:solidFill>
              <a:latin typeface="Gotham"/>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graphicFrame>
        <p:nvGraphicFramePr>
          <p:cNvPr id="93" name="Google Shape;93;p14"/>
          <p:cNvGraphicFramePr/>
          <p:nvPr>
            <p:extLst>
              <p:ext uri="{D42A27DB-BD31-4B8C-83A1-F6EECF244321}">
                <p14:modId xmlns:p14="http://schemas.microsoft.com/office/powerpoint/2010/main" val="3314190566"/>
              </p:ext>
            </p:extLst>
          </p:nvPr>
        </p:nvGraphicFramePr>
        <p:xfrm>
          <a:off x="398950" y="1294175"/>
          <a:ext cx="7759894" cy="5999714"/>
        </p:xfrm>
        <a:graphic>
          <a:graphicData uri="http://schemas.openxmlformats.org/drawingml/2006/table">
            <a:tbl>
              <a:tblPr firstRow="1" bandRow="1">
                <a:noFill/>
                <a:tableStyleId>{37CAFE95-D5E6-4A07-94FA-8D870E0F4B25}</a:tableStyleId>
              </a:tblPr>
              <a:tblGrid>
                <a:gridCol w="298175">
                  <a:extLst>
                    <a:ext uri="{9D8B030D-6E8A-4147-A177-3AD203B41FA5}">
                      <a16:colId xmlns:a16="http://schemas.microsoft.com/office/drawing/2014/main" val="20000"/>
                    </a:ext>
                  </a:extLst>
                </a:gridCol>
                <a:gridCol w="7073612">
                  <a:extLst>
                    <a:ext uri="{9D8B030D-6E8A-4147-A177-3AD203B41FA5}">
                      <a16:colId xmlns:a16="http://schemas.microsoft.com/office/drawing/2014/main" val="20001"/>
                    </a:ext>
                  </a:extLst>
                </a:gridCol>
                <a:gridCol w="388107">
                  <a:extLst>
                    <a:ext uri="{9D8B030D-6E8A-4147-A177-3AD203B41FA5}">
                      <a16:colId xmlns:a16="http://schemas.microsoft.com/office/drawing/2014/main" val="20002"/>
                    </a:ext>
                  </a:extLst>
                </a:gridCol>
              </a:tblGrid>
              <a:tr h="249000">
                <a:tc>
                  <a:txBody>
                    <a:bodyPr/>
                    <a:lstStyle/>
                    <a:p>
                      <a:pPr marL="0" marR="106045" lvl="0" indent="0" algn="r" rtl="0">
                        <a:lnSpc>
                          <a:spcPct val="110500"/>
                        </a:lnSpc>
                        <a:spcBef>
                          <a:spcPts val="0"/>
                        </a:spcBef>
                        <a:spcAft>
                          <a:spcPts val="0"/>
                        </a:spcAft>
                        <a:buNone/>
                      </a:pPr>
                      <a:r>
                        <a:rPr lang="en-US" sz="2000" u="none" strike="noStrike" cap="none">
                          <a:latin typeface="Gotham"/>
                          <a:ea typeface="MS PGothic"/>
                          <a:cs typeface="MS PGothic"/>
                          <a:sym typeface="MS PGothic"/>
                        </a:rPr>
                        <a:t>➔</a:t>
                      </a:r>
                      <a:endParaRPr sz="2000" u="none" strike="noStrike" cap="none">
                        <a:latin typeface="Gotham"/>
                        <a:ea typeface="MS PGothic"/>
                        <a:cs typeface="MS PGothic"/>
                        <a:sym typeface="MS PGothic"/>
                      </a:endParaRPr>
                    </a:p>
                  </a:txBody>
                  <a:tcPr marL="0" marR="0" marT="0" marB="0"/>
                </a:tc>
                <a:tc>
                  <a:txBody>
                    <a:bodyPr/>
                    <a:lstStyle/>
                    <a:p>
                      <a:pPr marL="113663" marR="0" lvl="0" indent="0" algn="l" rtl="0">
                        <a:lnSpc>
                          <a:spcPct val="110500"/>
                        </a:lnSpc>
                        <a:spcBef>
                          <a:spcPts val="0"/>
                        </a:spcBef>
                        <a:spcAft>
                          <a:spcPts val="0"/>
                        </a:spcAft>
                        <a:buNone/>
                      </a:pPr>
                      <a:r>
                        <a:rPr lang="en-US" sz="2000" b="1" u="sng" strike="noStrike" cap="none" dirty="0">
                          <a:latin typeface="Gotham"/>
                          <a:ea typeface="Arial"/>
                          <a:cs typeface="Arial"/>
                          <a:sym typeface="Arial"/>
                        </a:rPr>
                        <a:t>Input Format:</a:t>
                      </a:r>
                      <a:endParaRPr sz="2000" u="sng" strike="noStrike" cap="none" dirty="0">
                        <a:latin typeface="Gotham"/>
                        <a:ea typeface="Arial"/>
                        <a:cs typeface="Arial"/>
                        <a:sym typeface="Arial"/>
                      </a:endParaRPr>
                    </a:p>
                  </a:txBody>
                  <a:tcPr marL="0" marR="0" marT="0" marB="0"/>
                </a:tc>
                <a:tc>
                  <a:txBody>
                    <a:bodyPr/>
                    <a:lstStyle/>
                    <a:p>
                      <a:pPr marL="0" marR="0" lvl="0" indent="0" algn="l" rtl="0">
                        <a:lnSpc>
                          <a:spcPct val="100000"/>
                        </a:lnSpc>
                        <a:spcBef>
                          <a:spcPts val="0"/>
                        </a:spcBef>
                        <a:spcAft>
                          <a:spcPts val="0"/>
                        </a:spcAft>
                        <a:buNone/>
                      </a:pPr>
                      <a:endParaRPr sz="2000" u="none" strike="noStrike" cap="none">
                        <a:latin typeface="Gotham"/>
                        <a:ea typeface="Times New Roman"/>
                        <a:cs typeface="Times New Roman"/>
                        <a:sym typeface="Times New Roman"/>
                      </a:endParaRPr>
                    </a:p>
                  </a:txBody>
                  <a:tcPr marL="0" marR="0" marT="0" marB="0"/>
                </a:tc>
                <a:extLst>
                  <a:ext uri="{0D108BD9-81ED-4DB2-BD59-A6C34878D82A}">
                    <a16:rowId xmlns:a16="http://schemas.microsoft.com/office/drawing/2014/main" val="10000"/>
                  </a:ext>
                </a:extLst>
              </a:tr>
              <a:tr h="1499800">
                <a:tc>
                  <a:txBody>
                    <a:bodyPr/>
                    <a:lstStyle/>
                    <a:p>
                      <a:pPr marL="457200" marR="0" lvl="0" indent="-355600" algn="l" rtl="0">
                        <a:lnSpc>
                          <a:spcPct val="100000"/>
                        </a:lnSpc>
                        <a:spcBef>
                          <a:spcPts val="0"/>
                        </a:spcBef>
                        <a:spcAft>
                          <a:spcPts val="0"/>
                        </a:spcAft>
                        <a:buSzPts val="2000"/>
                        <a:buFont typeface="Arial"/>
                        <a:buChar char="●"/>
                      </a:pPr>
                      <a:endParaRPr sz="2000">
                        <a:latin typeface="Gotham"/>
                        <a:ea typeface="Arial"/>
                        <a:cs typeface="Arial"/>
                        <a:sym typeface="Arial"/>
                      </a:endParaRPr>
                    </a:p>
                  </a:txBody>
                  <a:tcPr marL="0" marR="0" marT="138425" marB="0"/>
                </a:tc>
                <a:tc>
                  <a:txBody>
                    <a:bodyPr/>
                    <a:lstStyle/>
                    <a:p>
                      <a:pPr marL="0" marR="0" lvl="0" indent="0" algn="just" rtl="0">
                        <a:lnSpc>
                          <a:spcPct val="115000"/>
                        </a:lnSpc>
                        <a:spcBef>
                          <a:spcPts val="1000"/>
                        </a:spcBef>
                        <a:spcAft>
                          <a:spcPts val="0"/>
                        </a:spcAft>
                        <a:buNone/>
                      </a:pPr>
                      <a:r>
                        <a:rPr lang="en-US" sz="2000" dirty="0">
                          <a:latin typeface="Gotham"/>
                          <a:ea typeface="Arial"/>
                          <a:cs typeface="Arial"/>
                          <a:sym typeface="Arial"/>
                        </a:rPr>
                        <a:t>Hand Gesture Image Data:</a:t>
                      </a:r>
                      <a:endParaRPr sz="2000" dirty="0">
                        <a:latin typeface="Gotham"/>
                        <a:ea typeface="Arial"/>
                        <a:cs typeface="Arial"/>
                        <a:sym typeface="Arial"/>
                      </a:endParaRPr>
                    </a:p>
                    <a:p>
                      <a:pPr marL="0" marR="414655" lvl="0" indent="0" algn="just" rtl="0">
                        <a:lnSpc>
                          <a:spcPct val="115000"/>
                        </a:lnSpc>
                        <a:spcBef>
                          <a:spcPts val="1000"/>
                        </a:spcBef>
                        <a:spcAft>
                          <a:spcPts val="1000"/>
                        </a:spcAft>
                        <a:buNone/>
                      </a:pPr>
                      <a:r>
                        <a:rPr lang="en-US" sz="2000" dirty="0">
                          <a:latin typeface="Gotham"/>
                          <a:ea typeface="Arial"/>
                          <a:cs typeface="Arial"/>
                          <a:sym typeface="Arial"/>
                        </a:rPr>
                        <a:t>High-resolution Hand Gesture images should make up the majority of the dataset. A variety of alphabets and numbers which are labeled with hand gestures averaging about 1200 images must be covered by these photographs</a:t>
                      </a:r>
                      <a:endParaRPr sz="2000" dirty="0">
                        <a:latin typeface="Gotham"/>
                        <a:ea typeface="Arial"/>
                        <a:cs typeface="Arial"/>
                        <a:sym typeface="Arial"/>
                      </a:endParaRPr>
                    </a:p>
                  </a:txBody>
                  <a:tcPr marL="0" marR="0" marT="138425" marB="0"/>
                </a:tc>
                <a:tc>
                  <a:txBody>
                    <a:bodyPr/>
                    <a:lstStyle/>
                    <a:p>
                      <a:pPr marL="0" marR="0" lvl="0" indent="0" algn="l" rtl="0">
                        <a:lnSpc>
                          <a:spcPct val="100000"/>
                        </a:lnSpc>
                        <a:spcBef>
                          <a:spcPts val="0"/>
                        </a:spcBef>
                        <a:spcAft>
                          <a:spcPts val="0"/>
                        </a:spcAft>
                        <a:buNone/>
                      </a:pPr>
                      <a:endParaRPr sz="2000" u="none" strike="noStrike" cap="none">
                        <a:latin typeface="Gotham"/>
                        <a:ea typeface="Times New Roman"/>
                        <a:cs typeface="Times New Roman"/>
                        <a:sym typeface="Times New Roman"/>
                      </a:endParaRPr>
                    </a:p>
                  </a:txBody>
                  <a:tcPr marL="0" marR="0" marT="0" marB="0"/>
                </a:tc>
                <a:extLst>
                  <a:ext uri="{0D108BD9-81ED-4DB2-BD59-A6C34878D82A}">
                    <a16:rowId xmlns:a16="http://schemas.microsoft.com/office/drawing/2014/main" val="10001"/>
                  </a:ext>
                </a:extLst>
              </a:tr>
              <a:tr h="2005600">
                <a:tc>
                  <a:txBody>
                    <a:bodyPr/>
                    <a:lstStyle/>
                    <a:p>
                      <a:pPr marL="457200" marR="106679" lvl="0" indent="-355600" algn="r" rtl="0">
                        <a:lnSpc>
                          <a:spcPct val="100000"/>
                        </a:lnSpc>
                        <a:spcBef>
                          <a:spcPts val="0"/>
                        </a:spcBef>
                        <a:spcAft>
                          <a:spcPts val="0"/>
                        </a:spcAft>
                        <a:buSzPts val="2000"/>
                        <a:buFont typeface="Arial"/>
                        <a:buChar char="●"/>
                      </a:pPr>
                      <a:endParaRPr sz="2000" u="none" strike="noStrike" cap="none">
                        <a:latin typeface="Gotham"/>
                        <a:ea typeface="Arial"/>
                        <a:cs typeface="Arial"/>
                        <a:sym typeface="Arial"/>
                      </a:endParaRPr>
                    </a:p>
                  </a:txBody>
                  <a:tcPr marL="0" marR="0" marT="138425" marB="0"/>
                </a:tc>
                <a:tc>
                  <a:txBody>
                    <a:bodyPr/>
                    <a:lstStyle/>
                    <a:p>
                      <a:pPr marL="0" lvl="0" indent="0" algn="just" rtl="0">
                        <a:lnSpc>
                          <a:spcPct val="115000"/>
                        </a:lnSpc>
                        <a:spcBef>
                          <a:spcPts val="1000"/>
                        </a:spcBef>
                        <a:spcAft>
                          <a:spcPts val="0"/>
                        </a:spcAft>
                        <a:buNone/>
                      </a:pPr>
                      <a:r>
                        <a:rPr lang="en-US" sz="2000" dirty="0">
                          <a:latin typeface="Gotham"/>
                          <a:ea typeface="Arial"/>
                          <a:cs typeface="Arial"/>
                          <a:sym typeface="Arial"/>
                        </a:rPr>
                        <a:t>Image Labels:</a:t>
                      </a:r>
                      <a:endParaRPr sz="2000" dirty="0">
                        <a:latin typeface="Gotham"/>
                        <a:ea typeface="Arial"/>
                        <a:cs typeface="Arial"/>
                        <a:sym typeface="Arial"/>
                      </a:endParaRPr>
                    </a:p>
                    <a:p>
                      <a:pPr marL="0" lvl="0" indent="0" algn="just" rtl="0">
                        <a:lnSpc>
                          <a:spcPct val="115000"/>
                        </a:lnSpc>
                        <a:spcBef>
                          <a:spcPts val="1000"/>
                        </a:spcBef>
                        <a:spcAft>
                          <a:spcPts val="0"/>
                        </a:spcAft>
                        <a:buNone/>
                      </a:pPr>
                      <a:r>
                        <a:rPr lang="en-US" sz="2000" dirty="0">
                          <a:latin typeface="Gotham"/>
                          <a:ea typeface="Arial"/>
                          <a:cs typeface="Arial"/>
                          <a:sym typeface="Arial"/>
                        </a:rPr>
                        <a:t>For the supervised learning approach to work, accurate alphabets and numeric labels are essential. The precise labels that each hand gesture image depicts will be identified by a clear label. To enable model training, a reliable and consistent labeling procedure will be adopted.</a:t>
                      </a:r>
                      <a:endParaRPr sz="1200" dirty="0">
                        <a:highlight>
                          <a:srgbClr val="FFD966"/>
                        </a:highlight>
                        <a:latin typeface="Gotham"/>
                        <a:ea typeface="Times New Roman"/>
                        <a:cs typeface="Times New Roman"/>
                        <a:sym typeface="Times New Roman"/>
                      </a:endParaRPr>
                    </a:p>
                    <a:p>
                      <a:pPr marL="0" lvl="0" indent="0" algn="just" rtl="0">
                        <a:lnSpc>
                          <a:spcPct val="115000"/>
                        </a:lnSpc>
                        <a:spcBef>
                          <a:spcPts val="1000"/>
                        </a:spcBef>
                        <a:spcAft>
                          <a:spcPts val="1000"/>
                        </a:spcAft>
                        <a:buNone/>
                      </a:pPr>
                      <a:endParaRPr sz="2000" dirty="0">
                        <a:latin typeface="Gotham"/>
                        <a:ea typeface="Arial"/>
                        <a:cs typeface="Arial"/>
                        <a:sym typeface="Arial"/>
                      </a:endParaRPr>
                    </a:p>
                  </a:txBody>
                  <a:tcPr marL="0" marR="0" marT="138425" marB="0"/>
                </a:tc>
                <a:tc>
                  <a:txBody>
                    <a:bodyPr/>
                    <a:lstStyle/>
                    <a:p>
                      <a:pPr marL="0" marR="0" lvl="0" indent="0" algn="l" rtl="0">
                        <a:lnSpc>
                          <a:spcPct val="100000"/>
                        </a:lnSpc>
                        <a:spcBef>
                          <a:spcPts val="0"/>
                        </a:spcBef>
                        <a:spcAft>
                          <a:spcPts val="0"/>
                        </a:spcAft>
                        <a:buNone/>
                      </a:pPr>
                      <a:r>
                        <a:rPr lang="en-US" sz="2000">
                          <a:latin typeface="Gotham"/>
                          <a:ea typeface="Times New Roman"/>
                          <a:cs typeface="Times New Roman"/>
                          <a:sym typeface="Times New Roman"/>
                        </a:rPr>
                        <a:t> </a:t>
                      </a:r>
                      <a:endParaRPr sz="2000" u="none" strike="noStrike" cap="none">
                        <a:latin typeface="Gotham"/>
                        <a:ea typeface="Times New Roman"/>
                        <a:cs typeface="Times New Roman"/>
                        <a:sym typeface="Times New Roman"/>
                      </a:endParaRPr>
                    </a:p>
                  </a:txBody>
                  <a:tcPr marL="0" marR="0" marT="0" marB="0"/>
                </a:tc>
                <a:extLst>
                  <a:ext uri="{0D108BD9-81ED-4DB2-BD59-A6C34878D82A}">
                    <a16:rowId xmlns:a16="http://schemas.microsoft.com/office/drawing/2014/main" val="10002"/>
                  </a:ext>
                </a:extLst>
              </a:tr>
              <a:tr h="335175">
                <a:tc>
                  <a:txBody>
                    <a:bodyPr/>
                    <a:lstStyle/>
                    <a:p>
                      <a:pPr marL="0" lvl="0" indent="0" algn="l" rtl="0">
                        <a:spcBef>
                          <a:spcPts val="0"/>
                        </a:spcBef>
                        <a:spcAft>
                          <a:spcPts val="0"/>
                        </a:spcAft>
                        <a:buNone/>
                      </a:pPr>
                      <a:endParaRPr>
                        <a:latin typeface="Gotham"/>
                      </a:endParaRPr>
                    </a:p>
                  </a:txBody>
                  <a:tcPr marL="0" marR="0" marT="138425" marB="0"/>
                </a:tc>
                <a:tc>
                  <a:txBody>
                    <a:bodyPr/>
                    <a:lstStyle/>
                    <a:p>
                      <a:pPr marL="0" lvl="0" indent="0" algn="l" rtl="0">
                        <a:spcBef>
                          <a:spcPts val="0"/>
                        </a:spcBef>
                        <a:spcAft>
                          <a:spcPts val="0"/>
                        </a:spcAft>
                        <a:buNone/>
                      </a:pPr>
                      <a:endParaRPr>
                        <a:latin typeface="Gotham"/>
                      </a:endParaRPr>
                    </a:p>
                  </a:txBody>
                  <a:tcPr marL="0" marR="0" marT="138425" marB="0"/>
                </a:tc>
                <a:tc>
                  <a:txBody>
                    <a:bodyPr/>
                    <a:lstStyle/>
                    <a:p>
                      <a:pPr marL="0" marR="0" lvl="0" indent="0" algn="l" rtl="0">
                        <a:lnSpc>
                          <a:spcPct val="100000"/>
                        </a:lnSpc>
                        <a:spcBef>
                          <a:spcPts val="0"/>
                        </a:spcBef>
                        <a:spcAft>
                          <a:spcPts val="0"/>
                        </a:spcAft>
                        <a:buNone/>
                      </a:pPr>
                      <a:endParaRPr sz="2000" u="none" strike="noStrike" cap="none">
                        <a:latin typeface="Gotham"/>
                        <a:ea typeface="Times New Roman"/>
                        <a:cs typeface="Times New Roman"/>
                        <a:sym typeface="Times New Roman"/>
                      </a:endParaRPr>
                    </a:p>
                  </a:txBody>
                  <a:tcPr marL="0" marR="0" marT="0" marB="0"/>
                </a:tc>
                <a:extLst>
                  <a:ext uri="{0D108BD9-81ED-4DB2-BD59-A6C34878D82A}">
                    <a16:rowId xmlns:a16="http://schemas.microsoft.com/office/drawing/2014/main" val="10003"/>
                  </a:ext>
                </a:extLst>
              </a:tr>
              <a:tr h="413200">
                <a:tc>
                  <a:txBody>
                    <a:bodyPr/>
                    <a:lstStyle/>
                    <a:p>
                      <a:pPr marL="0" marR="106679" lvl="0" indent="0" algn="ctr" rtl="0">
                        <a:lnSpc>
                          <a:spcPct val="100000"/>
                        </a:lnSpc>
                        <a:spcBef>
                          <a:spcPts val="0"/>
                        </a:spcBef>
                        <a:spcAft>
                          <a:spcPts val="0"/>
                        </a:spcAft>
                        <a:buNone/>
                      </a:pPr>
                      <a:endParaRPr sz="2000" u="none" strike="noStrike" cap="none">
                        <a:latin typeface="Gotham"/>
                        <a:ea typeface="Arial"/>
                        <a:cs typeface="Arial"/>
                        <a:sym typeface="Arial"/>
                      </a:endParaRPr>
                    </a:p>
                  </a:txBody>
                  <a:tcPr marL="0" marR="0" marT="138425" marB="0"/>
                </a:tc>
                <a:tc>
                  <a:txBody>
                    <a:bodyPr/>
                    <a:lstStyle/>
                    <a:p>
                      <a:pPr marL="0" marR="57785" lvl="0" indent="0" algn="l" rtl="0">
                        <a:lnSpc>
                          <a:spcPct val="100000"/>
                        </a:lnSpc>
                        <a:spcBef>
                          <a:spcPts val="0"/>
                        </a:spcBef>
                        <a:spcAft>
                          <a:spcPts val="0"/>
                        </a:spcAft>
                        <a:buNone/>
                      </a:pPr>
                      <a:endParaRPr sz="2000" u="none" strike="noStrike" cap="none">
                        <a:latin typeface="Gotham"/>
                        <a:ea typeface="Arial"/>
                        <a:cs typeface="Arial"/>
                        <a:sym typeface="Arial"/>
                      </a:endParaRPr>
                    </a:p>
                  </a:txBody>
                  <a:tcPr marL="0" marR="0" marT="128900" marB="0"/>
                </a:tc>
                <a:tc>
                  <a:txBody>
                    <a:bodyPr/>
                    <a:lstStyle/>
                    <a:p>
                      <a:pPr marL="0" marR="0" lvl="0" indent="0" algn="l" rtl="0">
                        <a:lnSpc>
                          <a:spcPct val="100000"/>
                        </a:lnSpc>
                        <a:spcBef>
                          <a:spcPts val="0"/>
                        </a:spcBef>
                        <a:spcAft>
                          <a:spcPts val="0"/>
                        </a:spcAft>
                        <a:buNone/>
                      </a:pPr>
                      <a:endParaRPr sz="2000" u="none" strike="noStrike" cap="none" dirty="0">
                        <a:latin typeface="Gotham"/>
                        <a:ea typeface="Arial"/>
                        <a:cs typeface="Arial"/>
                        <a:sym typeface="Arial"/>
                      </a:endParaRPr>
                    </a:p>
                  </a:txBody>
                  <a:tcPr marL="0" marR="0" marT="138425" marB="0"/>
                </a:tc>
                <a:extLst>
                  <a:ext uri="{0D108BD9-81ED-4DB2-BD59-A6C34878D82A}">
                    <a16:rowId xmlns:a16="http://schemas.microsoft.com/office/drawing/2014/main" val="10004"/>
                  </a:ext>
                </a:extLst>
              </a:tr>
            </a:tbl>
          </a:graphicData>
        </a:graphic>
      </p:graphicFrame>
      <p:sp>
        <p:nvSpPr>
          <p:cNvPr id="94" name="Google Shape;94;p14"/>
          <p:cNvSpPr txBox="1">
            <a:spLocks noGrp="1"/>
          </p:cNvSpPr>
          <p:nvPr>
            <p:ph type="title"/>
          </p:nvPr>
        </p:nvSpPr>
        <p:spPr>
          <a:xfrm>
            <a:off x="398952" y="231643"/>
            <a:ext cx="4471035" cy="51308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200" b="0" u="none" dirty="0">
                <a:solidFill>
                  <a:schemeClr val="accent2">
                    <a:lumMod val="75000"/>
                  </a:schemeClr>
                </a:solidFill>
                <a:latin typeface="Gotham"/>
                <a:ea typeface="Arial"/>
                <a:cs typeface="Arial"/>
                <a:sym typeface="Arial"/>
              </a:rPr>
              <a:t>Dataset and input format</a:t>
            </a:r>
            <a:endParaRPr sz="3200" dirty="0">
              <a:solidFill>
                <a:schemeClr val="accent2">
                  <a:lumMod val="75000"/>
                </a:schemeClr>
              </a:solidFill>
              <a:latin typeface="Gotham"/>
              <a:ea typeface="Arial"/>
              <a:cs typeface="Arial"/>
              <a:sym typeface="Arial"/>
            </a:endParaRPr>
          </a:p>
        </p:txBody>
      </p:sp>
      <p:pic>
        <p:nvPicPr>
          <p:cNvPr id="3" name="Picture 2">
            <a:extLst>
              <a:ext uri="{FF2B5EF4-FFF2-40B4-BE49-F238E27FC236}">
                <a16:creationId xmlns:a16="http://schemas.microsoft.com/office/drawing/2014/main" id="{E3B06D01-3A3B-0F8E-19EA-3890716E30DC}"/>
              </a:ext>
            </a:extLst>
          </p:cNvPr>
          <p:cNvPicPr>
            <a:picLocks noChangeAspect="1"/>
          </p:cNvPicPr>
          <p:nvPr/>
        </p:nvPicPr>
        <p:blipFill>
          <a:blip r:embed="rId3"/>
          <a:stretch>
            <a:fillRect/>
          </a:stretch>
        </p:blipFill>
        <p:spPr>
          <a:xfrm>
            <a:off x="8158844" y="1148442"/>
            <a:ext cx="3546883" cy="488224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p:nvPr/>
        </p:nvSpPr>
        <p:spPr>
          <a:xfrm>
            <a:off x="716150" y="803144"/>
            <a:ext cx="11028000" cy="5578450"/>
          </a:xfrm>
          <a:prstGeom prst="rect">
            <a:avLst/>
          </a:prstGeom>
          <a:noFill/>
          <a:ln>
            <a:noFill/>
          </a:ln>
        </p:spPr>
        <p:txBody>
          <a:bodyPr spcFirstLastPara="1" wrap="square" lIns="0" tIns="12700" rIns="0" bIns="0" anchor="t" anchorCtr="0">
            <a:spAutoFit/>
          </a:bodyPr>
          <a:lstStyle/>
          <a:p>
            <a:pPr marL="0" marR="0" lvl="0" indent="0" algn="just" rtl="0">
              <a:spcBef>
                <a:spcPts val="0"/>
              </a:spcBef>
              <a:spcAft>
                <a:spcPts val="0"/>
              </a:spcAft>
              <a:buNone/>
            </a:pPr>
            <a:r>
              <a:rPr lang="en-US" sz="2000" b="1" i="0" u="none" strike="noStrike" dirty="0">
                <a:solidFill>
                  <a:srgbClr val="000000"/>
                </a:solidFill>
                <a:latin typeface="Gotham"/>
                <a:ea typeface="Arial"/>
                <a:cs typeface="Arial"/>
                <a:sym typeface="Arial"/>
              </a:rPr>
              <a:t>Title: </a:t>
            </a:r>
            <a:r>
              <a:rPr lang="en-US" sz="2000" b="0" i="0" u="none" strike="noStrike" dirty="0">
                <a:solidFill>
                  <a:srgbClr val="000000"/>
                </a:solidFill>
                <a:latin typeface="Gotham"/>
                <a:ea typeface="Arial"/>
                <a:cs typeface="Arial"/>
                <a:sym typeface="Arial"/>
              </a:rPr>
              <a:t>Hand Gesture Recognition Based on Computer Vision: A Review of Techniques</a:t>
            </a:r>
            <a:endParaRPr sz="2000" b="0" dirty="0">
              <a:solidFill>
                <a:schemeClr val="dk1"/>
              </a:solidFill>
              <a:latin typeface="Gotham"/>
              <a:ea typeface="Arial"/>
              <a:cs typeface="Arial"/>
              <a:sym typeface="Arial"/>
            </a:endParaRPr>
          </a:p>
          <a:p>
            <a:pPr marL="0" marR="0" lvl="0" indent="0" algn="just" rtl="0">
              <a:spcBef>
                <a:spcPts val="1000"/>
              </a:spcBef>
              <a:spcAft>
                <a:spcPts val="0"/>
              </a:spcAft>
              <a:buNone/>
            </a:pPr>
            <a:r>
              <a:rPr lang="en-US" sz="2000" b="1" i="0" u="none" strike="noStrike" dirty="0">
                <a:solidFill>
                  <a:srgbClr val="000000"/>
                </a:solidFill>
                <a:latin typeface="Gotham"/>
                <a:ea typeface="Arial"/>
                <a:cs typeface="Arial"/>
                <a:sym typeface="Arial"/>
              </a:rPr>
              <a:t>Journal: </a:t>
            </a:r>
            <a:r>
              <a:rPr lang="en-US" sz="2000" b="0" i="0" u="none" strike="noStrike" dirty="0">
                <a:solidFill>
                  <a:srgbClr val="000000"/>
                </a:solidFill>
                <a:latin typeface="Gotham"/>
                <a:ea typeface="Arial"/>
                <a:cs typeface="Arial"/>
                <a:sym typeface="Arial"/>
              </a:rPr>
              <a:t>Journal of Imaging</a:t>
            </a:r>
            <a:endParaRPr sz="2000" b="0" dirty="0">
              <a:solidFill>
                <a:schemeClr val="dk1"/>
              </a:solidFill>
              <a:latin typeface="Gotham"/>
              <a:ea typeface="Arial"/>
              <a:cs typeface="Arial"/>
              <a:sym typeface="Arial"/>
            </a:endParaRPr>
          </a:p>
          <a:p>
            <a:pPr marL="0" marR="0" lvl="0" indent="0" algn="just" rtl="0">
              <a:spcBef>
                <a:spcPts val="1000"/>
              </a:spcBef>
              <a:spcAft>
                <a:spcPts val="0"/>
              </a:spcAft>
              <a:buNone/>
            </a:pPr>
            <a:r>
              <a:rPr lang="en-US" sz="2000" b="1" i="0" u="none" strike="noStrike" dirty="0">
                <a:solidFill>
                  <a:srgbClr val="000000"/>
                </a:solidFill>
                <a:latin typeface="Gotham"/>
                <a:ea typeface="Arial"/>
                <a:cs typeface="Arial"/>
                <a:sym typeface="Arial"/>
              </a:rPr>
              <a:t>Methodology:</a:t>
            </a:r>
            <a:endParaRPr sz="2000" b="0" dirty="0">
              <a:solidFill>
                <a:schemeClr val="dk1"/>
              </a:solidFill>
              <a:latin typeface="Gotham"/>
              <a:ea typeface="Arial"/>
              <a:cs typeface="Arial"/>
              <a:sym typeface="Arial"/>
            </a:endParaRPr>
          </a:p>
          <a:p>
            <a:pPr marL="457200" marR="0" lvl="0" indent="-355600" algn="just" rtl="0">
              <a:spcBef>
                <a:spcPts val="1000"/>
              </a:spcBef>
              <a:spcAft>
                <a:spcPts val="0"/>
              </a:spcAft>
              <a:buClr>
                <a:srgbClr val="000000"/>
              </a:buClr>
              <a:buSzPts val="2000"/>
              <a:buFont typeface="Arial"/>
              <a:buChar char="●"/>
            </a:pPr>
            <a:r>
              <a:rPr lang="en-US" sz="2000" b="0" i="0" u="none" strike="noStrike" dirty="0">
                <a:solidFill>
                  <a:srgbClr val="000000"/>
                </a:solidFill>
                <a:latin typeface="Gotham"/>
                <a:ea typeface="Arial"/>
                <a:cs typeface="Arial"/>
                <a:sym typeface="Arial"/>
              </a:rPr>
              <a:t>The study looks at studies that investigate hand gestures as a nonverbal communication method in a variety of domains, including medical applications, robot control, human-computer interface (HCI), home automation, and communication for the deaf and silent. </a:t>
            </a:r>
            <a:endParaRPr sz="2000" dirty="0">
              <a:latin typeface="Gotham"/>
            </a:endParaRPr>
          </a:p>
          <a:p>
            <a:pPr marL="457200" marR="0" lvl="0" indent="-355600" algn="just" rtl="0">
              <a:spcBef>
                <a:spcPts val="0"/>
              </a:spcBef>
              <a:spcAft>
                <a:spcPts val="0"/>
              </a:spcAft>
              <a:buClr>
                <a:srgbClr val="000000"/>
              </a:buClr>
              <a:buSzPts val="2000"/>
              <a:buFont typeface="Arial"/>
              <a:buChar char="●"/>
            </a:pPr>
            <a:r>
              <a:rPr lang="en-US" sz="2000" b="0" i="0" u="none" strike="noStrike" dirty="0">
                <a:solidFill>
                  <a:srgbClr val="000000"/>
                </a:solidFill>
                <a:latin typeface="Gotham"/>
                <a:ea typeface="Arial"/>
                <a:cs typeface="Arial"/>
                <a:sym typeface="Arial"/>
              </a:rPr>
              <a:t>It groups the literature according to several methods, such as computer vision and instrumented sensor technology. </a:t>
            </a:r>
            <a:endParaRPr sz="2000" dirty="0">
              <a:latin typeface="Gotham"/>
            </a:endParaRPr>
          </a:p>
          <a:p>
            <a:pPr marL="457200" marR="0" lvl="0" indent="-355600" algn="just" rtl="0">
              <a:spcBef>
                <a:spcPts val="0"/>
              </a:spcBef>
              <a:spcAft>
                <a:spcPts val="0"/>
              </a:spcAft>
              <a:buClr>
                <a:srgbClr val="000000"/>
              </a:buClr>
              <a:buSzPts val="2000"/>
              <a:buFont typeface="Arial"/>
              <a:buChar char="●"/>
            </a:pPr>
            <a:r>
              <a:rPr lang="en-US" sz="2000" b="0" i="0" u="none" strike="noStrike" dirty="0">
                <a:solidFill>
                  <a:srgbClr val="000000"/>
                </a:solidFill>
                <a:latin typeface="Gotham"/>
                <a:ea typeface="Arial"/>
                <a:cs typeface="Arial"/>
                <a:sym typeface="Arial"/>
              </a:rPr>
              <a:t>Additionally, the article classifies hand gestures according to their posture, dynamic/static nature, or hybrid forms. </a:t>
            </a:r>
            <a:endParaRPr sz="2000" dirty="0">
              <a:latin typeface="Gotham"/>
            </a:endParaRPr>
          </a:p>
          <a:p>
            <a:pPr marL="0" marR="0" lvl="0" indent="0" algn="just" rtl="0">
              <a:spcBef>
                <a:spcPts val="1000"/>
              </a:spcBef>
              <a:spcAft>
                <a:spcPts val="0"/>
              </a:spcAft>
              <a:buNone/>
            </a:pPr>
            <a:r>
              <a:rPr lang="en-US" sz="2000" b="1" i="0" u="none" strike="noStrike" dirty="0">
                <a:solidFill>
                  <a:srgbClr val="000000"/>
                </a:solidFill>
                <a:latin typeface="Gotham"/>
                <a:ea typeface="Arial"/>
                <a:cs typeface="Arial"/>
                <a:sym typeface="Arial"/>
              </a:rPr>
              <a:t>Research Gap: </a:t>
            </a:r>
            <a:endParaRPr sz="2000" dirty="0">
              <a:latin typeface="Gotham"/>
            </a:endParaRPr>
          </a:p>
          <a:p>
            <a:pPr marL="457200" marR="0" lvl="0" indent="-355600" algn="just" rtl="0">
              <a:spcBef>
                <a:spcPts val="1000"/>
              </a:spcBef>
              <a:spcAft>
                <a:spcPts val="0"/>
              </a:spcAft>
              <a:buClr>
                <a:srgbClr val="000000"/>
              </a:buClr>
              <a:buSzPts val="2000"/>
              <a:buFont typeface="Arial"/>
              <a:buChar char="●"/>
            </a:pPr>
            <a:r>
              <a:rPr lang="en-US" sz="2000" b="0" i="0" u="none" strike="noStrike" dirty="0">
                <a:solidFill>
                  <a:srgbClr val="000000"/>
                </a:solidFill>
                <a:latin typeface="Gotham"/>
                <a:ea typeface="Arial"/>
                <a:cs typeface="Arial"/>
                <a:sym typeface="Arial"/>
              </a:rPr>
              <a:t>The present study largely ignores real-world healthcare applications in </a:t>
            </a:r>
            <a:r>
              <a:rPr lang="en-US" sz="2000" b="0" i="0" u="none" strike="noStrike" dirty="0" err="1">
                <a:solidFill>
                  <a:srgbClr val="000000"/>
                </a:solidFill>
                <a:latin typeface="Gotham"/>
                <a:ea typeface="Arial"/>
                <a:cs typeface="Arial"/>
                <a:sym typeface="Arial"/>
              </a:rPr>
              <a:t>favour</a:t>
            </a:r>
            <a:r>
              <a:rPr lang="en-US" sz="2000" b="0" i="0" u="none" strike="noStrike" dirty="0">
                <a:solidFill>
                  <a:srgbClr val="000000"/>
                </a:solidFill>
                <a:latin typeface="Gotham"/>
                <a:ea typeface="Arial"/>
                <a:cs typeface="Arial"/>
                <a:sym typeface="Arial"/>
              </a:rPr>
              <a:t> of computer applications, sign language, and virtual environment engagement. </a:t>
            </a:r>
            <a:endParaRPr sz="2000" dirty="0">
              <a:latin typeface="Gotham"/>
            </a:endParaRPr>
          </a:p>
          <a:p>
            <a:pPr marL="457200" marR="0" lvl="0" indent="-355600" algn="just" rtl="0">
              <a:spcBef>
                <a:spcPts val="0"/>
              </a:spcBef>
              <a:spcAft>
                <a:spcPts val="0"/>
              </a:spcAft>
              <a:buClr>
                <a:srgbClr val="000000"/>
              </a:buClr>
              <a:buSzPts val="2000"/>
              <a:buFont typeface="Arial"/>
              <a:buChar char="●"/>
            </a:pPr>
            <a:r>
              <a:rPr lang="en-US" sz="2000" b="0" i="0" u="none" strike="noStrike" dirty="0">
                <a:solidFill>
                  <a:srgbClr val="000000"/>
                </a:solidFill>
                <a:latin typeface="Gotham"/>
                <a:ea typeface="Arial"/>
                <a:cs typeface="Arial"/>
                <a:sym typeface="Arial"/>
              </a:rPr>
              <a:t>The majority of studies place more emphasis on developing algorithms and improving frameworks than on actually implementing healthcare practices, which indicates a large research vacuum in this area.</a:t>
            </a:r>
            <a:endParaRPr sz="2000" dirty="0">
              <a:solidFill>
                <a:schemeClr val="dk1"/>
              </a:solidFill>
              <a:latin typeface="Gotham"/>
              <a:ea typeface="Arial"/>
              <a:cs typeface="Arial"/>
              <a:sym typeface="Arial"/>
            </a:endParaRPr>
          </a:p>
        </p:txBody>
      </p:sp>
      <p:sp>
        <p:nvSpPr>
          <p:cNvPr id="100" name="Google Shape;100;p15"/>
          <p:cNvSpPr txBox="1">
            <a:spLocks noGrp="1"/>
          </p:cNvSpPr>
          <p:nvPr>
            <p:ph type="title"/>
          </p:nvPr>
        </p:nvSpPr>
        <p:spPr>
          <a:xfrm>
            <a:off x="307511" y="257769"/>
            <a:ext cx="5135346" cy="566822"/>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600" b="1" u="none" dirty="0">
                <a:solidFill>
                  <a:schemeClr val="accent2">
                    <a:lumMod val="50000"/>
                  </a:schemeClr>
                </a:solidFill>
                <a:latin typeface="Gotham"/>
                <a:ea typeface="Arial"/>
                <a:cs typeface="Arial"/>
                <a:sym typeface="Arial"/>
              </a:rPr>
              <a:t>LITERATURE SURVEY - 1</a:t>
            </a:r>
            <a:endParaRPr sz="3600" b="1" dirty="0">
              <a:solidFill>
                <a:schemeClr val="accent2">
                  <a:lumMod val="50000"/>
                </a:schemeClr>
              </a:solidFill>
              <a:latin typeface="Gotham"/>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TotalTime>
  <Words>1789</Words>
  <Application>Microsoft Office PowerPoint</Application>
  <PresentationFormat>Widescreen</PresentationFormat>
  <Paragraphs>121</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MS PGothic</vt:lpstr>
      <vt:lpstr>Arial</vt:lpstr>
      <vt:lpstr>Calibri</vt:lpstr>
      <vt:lpstr>Calibri Light</vt:lpstr>
      <vt:lpstr>Gotham</vt:lpstr>
      <vt:lpstr>Office Theme</vt:lpstr>
      <vt:lpstr>Sign Language Detection using Deep Learning</vt:lpstr>
      <vt:lpstr>Content</vt:lpstr>
      <vt:lpstr>Introduction</vt:lpstr>
      <vt:lpstr>Motivation</vt:lpstr>
      <vt:lpstr>Technical Concepts (Algorithms) used</vt:lpstr>
      <vt:lpstr>PowerPoint Presentation</vt:lpstr>
      <vt:lpstr>Area of Applications</vt:lpstr>
      <vt:lpstr>Dataset and input format</vt:lpstr>
      <vt:lpstr>LITERATURE SURVEY - 1</vt:lpstr>
      <vt:lpstr>LITERATURE SURVEY - 2</vt:lpstr>
      <vt:lpstr>LITERATURE SURVEY - 3</vt:lpstr>
      <vt:lpstr>LITERATURE SURVEY - 4</vt:lpstr>
      <vt:lpstr>Objective</vt:lpstr>
      <vt:lpstr>Methodology Reference Software Model</vt:lpstr>
      <vt:lpstr>Steps:-</vt:lpstr>
      <vt:lpstr>Results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Major Project II TITLE: Sign Language Detection using Deep Learning</dc:title>
  <cp:lastModifiedBy>Somyansh Avasthi</cp:lastModifiedBy>
  <cp:revision>6</cp:revision>
  <dcterms:modified xsi:type="dcterms:W3CDTF">2024-05-03T15:23:24Z</dcterms:modified>
</cp:coreProperties>
</file>