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0" r:id="rId5"/>
    <p:sldId id="257" r:id="rId6"/>
    <p:sldId id="272" r:id="rId7"/>
    <p:sldId id="258" r:id="rId8"/>
    <p:sldId id="274" r:id="rId9"/>
    <p:sldId id="275" r:id="rId10"/>
    <p:sldId id="259" r:id="rId11"/>
    <p:sldId id="276" r:id="rId12"/>
    <p:sldId id="260" r:id="rId13"/>
    <p:sldId id="261" r:id="rId14"/>
    <p:sldId id="264" r:id="rId15"/>
    <p:sldId id="265" r:id="rId16"/>
    <p:sldId id="267" r:id="rId17"/>
    <p:sldId id="266" r:id="rId18"/>
    <p:sldId id="268" r:id="rId19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2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12E202-62EF-4B4D-89A6-26A807AAC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1EF9835-775E-4EB9-B445-B2220ACC6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297078-F03C-48C9-AA02-150EF4B9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82EE1F6-F87D-4482-9458-0259C08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18303D7-D6E6-4227-9827-0061D2D2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1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F53AB0-A6CA-4CC6-A26F-5801D596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0D18338-49DC-4DF7-9150-251B8F30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D011917-F96F-4407-AB18-6A9D9461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7ADB20-5256-4C21-968A-3425E4DC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D1E87B6-FDE5-4E05-BF7A-9BA325F9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3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BDFE3A6-578B-4B5C-9245-A351DDE9E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0CE2162-A8F8-4F5D-8484-0038C508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B08353B-BE0E-49A8-A022-EF866CA4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488D49A-3BDE-416C-88DF-8F288C70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A18A49-5E5B-44DF-9ECC-5932F377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5DC2C0-2421-45BA-A5D3-F65BE05C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7C4B059-23EA-451C-8AF6-AACCFC07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5C6A94-AE9C-46FE-BCAC-A98E4E28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7509B1-0EC1-411E-B38E-BD75D599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0287A6-D681-405C-BEFD-C3341D4C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270F1B-3771-428C-B77C-2C8395D0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07496E6-0385-4FE4-BFF2-C0ADBF6E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7247B8-013A-47DA-9166-DE5F2A70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FBA61-680E-4A9B-96B3-0D41A5D1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890E32-4F07-40B3-AA3A-B59CAD2B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7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376389-EDA3-4998-9F10-870D5848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AB991C8-DE83-402D-B490-0AE272EE8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C4C746B-8DED-4666-9151-7818A676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55FB2F0-4A21-4B34-A0F5-E04CDE1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5AADF67-D867-45D8-8380-4E25C68A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509C30C-16A4-42C1-9717-8B220CBE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0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4C247C-D462-4212-977A-0A3D59C6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DA51C18-5FDD-42E0-A382-C2AAC648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5790549-A959-4FCD-9EEA-137DC326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980F31E-9999-4278-B82E-FEDF61B4E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BC14280-C614-4512-ABA0-FF75C24C5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123729A-228B-4D1C-B1CF-A6A3E446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8C4F501-710F-422E-B962-A970020B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4BA44ED-1D92-431C-86A7-6DAB6350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4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B0AB22-58C4-4DC5-8671-67C8918E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65FD4BA-CD1C-421E-9E6F-EEACF932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95369B6-3D2C-468A-BDA3-6877F634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EC3C01C-7201-4F03-BCC7-ECED9783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9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FF74AB3-B9B6-4149-A490-AC957CFF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BC566CF-AECF-4A50-B1B0-BD9FAE93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A785DA6-4836-472B-97CB-6E28008E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5B9B08F-C53E-4FCC-A5D1-FEB8DFEF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19A098-6C4E-4DE9-BC95-37CCA37E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762DD64-0728-4D75-BCBA-3E9B02A8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0216599-F1BB-4389-B76B-39B701FA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08AE7EF-D140-44A7-A961-65A36353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5996213-B81B-4D7D-A087-9D584EC6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1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F285C5-36F0-4A85-B302-07FF24EC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F63893E-87D4-463E-81F4-BABCA6EF4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7EF3695-8806-4B8A-9395-29EDB911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73BE63-7DEA-4BD1-AF7F-26138E44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AF8902B-C237-47B5-8B0B-80F834E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12842B4-6EB7-492F-AE11-F1AAD313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00696D5-8F29-4EC2-B43B-42426017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039C30-0CA6-491E-B559-27751EC1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8DF6C5-7373-449C-9D89-04E6B974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419BCD0-659D-4A6E-8B47-35F6D4854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227BCB8-B635-4E81-9B39-0C53F7A5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94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-validator.org/validator.html.ko" TargetMode="External"/><Relationship Id="rId2" Type="http://schemas.openxmlformats.org/officeDocument/2006/relationships/hyperlink" Target="https://html5.validator.n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://www.html5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D6CE33-375A-43FC-AE7C-E09532901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html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보고서</a:t>
            </a:r>
          </a:p>
        </p:txBody>
      </p:sp>
    </p:spTree>
    <p:extLst>
      <p:ext uri="{BB962C8B-B14F-4D97-AF65-F5344CB8AC3E}">
        <p14:creationId xmlns:p14="http://schemas.microsoft.com/office/powerpoint/2010/main" val="310377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bg1"/>
                </a:solidFill>
              </a:rPr>
              <a:t>3. </a:t>
            </a:r>
            <a:r>
              <a:rPr lang="ko-KR" altLang="en-US" sz="3200" smtClean="0">
                <a:solidFill>
                  <a:schemeClr val="bg1"/>
                </a:solidFill>
              </a:rPr>
              <a:t>셀카로 찍은 사진을 보여주는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3" y="1100138"/>
            <a:ext cx="11026877" cy="5300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3805"/>
          </a:xfrm>
        </p:spPr>
        <p:txBody>
          <a:bodyPr>
            <a:norm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&lt;!DOCTYPE html&gt;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&lt;html&gt;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&lt;head&gt;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&lt;title&gt;&lt;</a:t>
            </a:r>
            <a:r>
              <a:rPr lang="ko-KR" altLang="en-US" sz="1500" dirty="0" err="1">
                <a:solidFill>
                  <a:schemeClr val="bg1"/>
                </a:solidFill>
              </a:rPr>
              <a:t>살빼는</a:t>
            </a:r>
            <a:r>
              <a:rPr lang="ko-KR" altLang="en-US" sz="1500" dirty="0">
                <a:solidFill>
                  <a:schemeClr val="bg1"/>
                </a:solidFill>
              </a:rPr>
              <a:t> 방법</a:t>
            </a:r>
            <a:r>
              <a:rPr lang="en-US" altLang="ko-KR" sz="1500" dirty="0">
                <a:solidFill>
                  <a:schemeClr val="bg1"/>
                </a:solidFill>
              </a:rPr>
              <a:t>&gt;&lt;/title&gt;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&lt;/head&gt;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&lt;body&gt;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&lt;h1&gt;</a:t>
            </a:r>
            <a:r>
              <a:rPr lang="ko-KR" altLang="en-US" sz="1500" dirty="0" err="1">
                <a:solidFill>
                  <a:schemeClr val="bg1"/>
                </a:solidFill>
              </a:rPr>
              <a:t>살빼는</a:t>
            </a:r>
            <a:r>
              <a:rPr lang="ko-KR" altLang="en-US" sz="1500" dirty="0">
                <a:solidFill>
                  <a:schemeClr val="bg1"/>
                </a:solidFill>
              </a:rPr>
              <a:t> 방법</a:t>
            </a:r>
            <a:r>
              <a:rPr lang="en-US" altLang="ko-KR" sz="1500" dirty="0">
                <a:solidFill>
                  <a:schemeClr val="bg1"/>
                </a:solidFill>
              </a:rPr>
              <a:t>&lt;/h1&gt;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</a:t>
            </a:r>
            <a:r>
              <a:rPr lang="en-US" altLang="ko-KR" sz="1500" dirty="0" err="1">
                <a:solidFill>
                  <a:schemeClr val="bg1"/>
                </a:solidFill>
              </a:rPr>
              <a:t>hr</a:t>
            </a:r>
            <a:r>
              <a:rPr lang="en-US" altLang="ko-KR" sz="1500" dirty="0">
                <a:solidFill>
                  <a:schemeClr val="bg1"/>
                </a:solidFill>
              </a:rPr>
              <a:t>&gt;&lt;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</a:t>
            </a:r>
            <a:r>
              <a:rPr lang="en-US" altLang="ko-KR" sz="1500" dirty="0" err="1">
                <a:solidFill>
                  <a:schemeClr val="bg1"/>
                </a:solidFill>
              </a:rPr>
              <a:t>ul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&lt;li&gt;</a:t>
            </a:r>
            <a:r>
              <a:rPr lang="ko-KR" altLang="en-US" sz="1500" dirty="0">
                <a:solidFill>
                  <a:schemeClr val="bg1"/>
                </a:solidFill>
              </a:rPr>
              <a:t>고기를 많이 먹는 고기 다이어트</a:t>
            </a:r>
            <a:r>
              <a:rPr lang="en-US" altLang="ko-KR" sz="1500" dirty="0">
                <a:solidFill>
                  <a:schemeClr val="bg1"/>
                </a:solidFill>
              </a:rPr>
              <a:t>&lt;/li&gt;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&lt;li&gt;</a:t>
            </a:r>
            <a:r>
              <a:rPr lang="ko-KR" altLang="en-US" sz="1500" dirty="0">
                <a:solidFill>
                  <a:schemeClr val="bg1"/>
                </a:solidFill>
              </a:rPr>
              <a:t>채소를 많이 먹는 채소 다이어트</a:t>
            </a:r>
            <a:r>
              <a:rPr lang="en-US" altLang="ko-KR" sz="1500" dirty="0">
                <a:solidFill>
                  <a:schemeClr val="bg1"/>
                </a:solidFill>
              </a:rPr>
              <a:t>&lt;/li&gt;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&lt;li&gt;</a:t>
            </a:r>
            <a:r>
              <a:rPr lang="ko-KR" altLang="en-US" sz="1500" dirty="0">
                <a:solidFill>
                  <a:schemeClr val="bg1"/>
                </a:solidFill>
              </a:rPr>
              <a:t>적게 먹고 운동하는 운동 다이어트</a:t>
            </a:r>
            <a:r>
              <a:rPr lang="en-US" altLang="ko-KR" sz="1500" dirty="0">
                <a:solidFill>
                  <a:schemeClr val="bg1"/>
                </a:solidFill>
              </a:rPr>
              <a:t>&lt;/li&gt;	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&lt;/</a:t>
            </a:r>
            <a:r>
              <a:rPr lang="en-US" altLang="ko-KR" sz="1500" dirty="0" err="1">
                <a:solidFill>
                  <a:schemeClr val="bg1"/>
                </a:solidFill>
              </a:rPr>
              <a:t>ul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&lt;/body&gt;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&lt;/html&gt;		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4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bg1"/>
                </a:solidFill>
              </a:rPr>
              <a:t>4. </a:t>
            </a:r>
            <a:r>
              <a:rPr lang="ko-KR" altLang="en-US" sz="3200" smtClean="0">
                <a:solidFill>
                  <a:schemeClr val="bg1"/>
                </a:solidFill>
              </a:rPr>
              <a:t>다음과 같은 표를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페이지로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8" y="1321516"/>
            <a:ext cx="4570617" cy="48980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41" y="1321516"/>
            <a:ext cx="5224617" cy="48980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2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6981" y="111331"/>
            <a:ext cx="11737257" cy="29268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>
                <a:solidFill>
                  <a:schemeClr val="bg1"/>
                </a:solidFill>
              </a:rPr>
              <a:t>5. </a:t>
            </a:r>
            <a:r>
              <a:rPr lang="ko-KR" altLang="en-US" sz="2800" smtClean="0">
                <a:solidFill>
                  <a:schemeClr val="bg1"/>
                </a:solidFill>
              </a:rPr>
              <a:t>다음과 같이 웹 프로그래밍 공부에 참고하기 위한 사이트들의 링크를 만들고 </a:t>
            </a:r>
            <a:r>
              <a:rPr lang="en-US" altLang="ko-KR" sz="2800" smtClean="0">
                <a:solidFill>
                  <a:schemeClr val="bg1"/>
                </a:solidFill>
              </a:rPr>
              <a:t>target=“_blank” </a:t>
            </a:r>
            <a:r>
              <a:rPr lang="ko-KR" altLang="en-US" sz="2800" smtClean="0">
                <a:solidFill>
                  <a:schemeClr val="bg1"/>
                </a:solidFill>
              </a:rPr>
              <a:t>속성을 사용하여 링크가 클릭되면 새 윈도우를 열어 사이트가 출력되도록 하라</a:t>
            </a:r>
            <a:r>
              <a:rPr lang="en-US" altLang="ko-KR" sz="2800" smtClean="0">
                <a:solidFill>
                  <a:schemeClr val="bg1"/>
                </a:solidFill>
              </a:rPr>
              <a:t>. </a:t>
            </a:r>
            <a:r>
              <a:rPr lang="ko-KR" altLang="en-US" sz="2800" smtClean="0">
                <a:solidFill>
                  <a:schemeClr val="bg1"/>
                </a:solidFill>
              </a:rPr>
              <a:t>참고로 이들 사이트는 다음과 같다</a:t>
            </a:r>
            <a:r>
              <a:rPr lang="en-US" altLang="ko-KR" sz="280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800" smtClean="0">
                <a:solidFill>
                  <a:schemeClr val="bg1"/>
                </a:solidFill>
                <a:hlinkClick r:id="rId2"/>
              </a:rPr>
              <a:t>https://html5.validator.nu/</a:t>
            </a:r>
            <a:endParaRPr lang="en-US" altLang="ko-KR" sz="2800" smtClean="0">
              <a:solidFill>
                <a:schemeClr val="bg1"/>
              </a:solidFill>
            </a:endParaRPr>
          </a:p>
          <a:p>
            <a:r>
              <a:rPr lang="en-US" altLang="ko-KR" sz="2800" smtClean="0">
                <a:solidFill>
                  <a:schemeClr val="bg1"/>
                </a:solidFill>
                <a:hlinkClick r:id="rId3"/>
              </a:rPr>
              <a:t>http://www.css-validator.org/validator.html.ko</a:t>
            </a:r>
            <a:endParaRPr lang="en-US" altLang="ko-KR" sz="2800" smtClean="0">
              <a:solidFill>
                <a:schemeClr val="bg1"/>
              </a:solidFill>
            </a:endParaRPr>
          </a:p>
          <a:p>
            <a:r>
              <a:rPr lang="en-US" altLang="ko-KR" sz="2800" smtClean="0">
                <a:solidFill>
                  <a:schemeClr val="bg1"/>
                </a:solidFill>
                <a:hlinkClick r:id="rId4"/>
              </a:rPr>
              <a:t>http://www.html5.org</a:t>
            </a:r>
            <a:endParaRPr lang="en-US" altLang="ko-KR" sz="2800" smtClean="0">
              <a:solidFill>
                <a:schemeClr val="bg1"/>
              </a:solidFill>
            </a:endParaRPr>
          </a:p>
          <a:p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20" y="3362630"/>
            <a:ext cx="5126577" cy="26694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5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0180102_075433">
            <a:extLst>
              <a:ext uri="{FF2B5EF4-FFF2-40B4-BE49-F238E27FC236}">
                <a16:creationId xmlns="" xmlns:a16="http://schemas.microsoft.com/office/drawing/2014/main" id="{D92EF22C-863C-4CD5-A63B-23E259197EF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5" r="23684"/>
          <a:stretch/>
        </p:blipFill>
        <p:spPr>
          <a:xfrm rot="5400000">
            <a:off x="3540179" y="0"/>
            <a:ext cx="5471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1CEAD8D-BE62-47F7-BA62-C40C54AB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94" y="490849"/>
            <a:ext cx="8906812" cy="54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BE212DE-81B5-44C9-8AE7-CC6EAE86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6" y="954452"/>
            <a:ext cx="8219451" cy="4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21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64779EB-388B-4AF1-A770-7D3241F3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790575"/>
            <a:ext cx="78486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2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8A8EEDC-BD59-4784-B2CF-88BA9263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97" y="701102"/>
            <a:ext cx="8020050" cy="51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291" y="129151"/>
            <a:ext cx="11187477" cy="1325563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&lt;</a:t>
            </a:r>
            <a:r>
              <a:rPr lang="en-US" altLang="ko-KR" dirty="0">
                <a:solidFill>
                  <a:schemeClr val="bg1"/>
                </a:solidFill>
              </a:rPr>
              <a:t>pre&gt; </a:t>
            </a:r>
            <a:r>
              <a:rPr lang="ko-KR" altLang="en-US" dirty="0">
                <a:solidFill>
                  <a:schemeClr val="bg1"/>
                </a:solidFill>
              </a:rPr>
              <a:t>태그로 </a:t>
            </a:r>
            <a:r>
              <a:rPr lang="ko-KR" altLang="en-US" dirty="0" smtClean="0">
                <a:solidFill>
                  <a:schemeClr val="bg1"/>
                </a:solidFill>
              </a:rPr>
              <a:t>개발자의 포맷 </a:t>
            </a:r>
            <a:r>
              <a:rPr lang="ko-KR" altLang="en-US" dirty="0">
                <a:solidFill>
                  <a:schemeClr val="bg1"/>
                </a:solidFill>
              </a:rPr>
              <a:t>그대로 </a:t>
            </a:r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7160" y="1617732"/>
            <a:ext cx="677304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&lt;head&gt;&lt;title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</a:rPr>
              <a:t>개발자의 포맷 그대로 출력</a:t>
            </a:r>
            <a:r>
              <a:rPr lang="en-US" altLang="ko-KR" sz="1400" dirty="0" smtClean="0">
                <a:solidFill>
                  <a:schemeClr val="bg1"/>
                </a:solidFill>
              </a:rPr>
              <a:t>&lt;/</a:t>
            </a:r>
            <a:r>
              <a:rPr lang="en-US" altLang="ko-KR" sz="1400" dirty="0">
                <a:solidFill>
                  <a:schemeClr val="bg1"/>
                </a:solidFill>
              </a:rPr>
              <a:t>title&gt;&lt;/head&gt;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&lt;h3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</a:rPr>
              <a:t>개발자의 포맷 그대로 </a:t>
            </a:r>
            <a:r>
              <a:rPr lang="ko-KR" altLang="en-US" sz="1400" dirty="0">
                <a:solidFill>
                  <a:schemeClr val="bg1"/>
                </a:solidFill>
              </a:rPr>
              <a:t>출력하기</a:t>
            </a:r>
            <a:r>
              <a:rPr lang="en-US" altLang="ko-KR" sz="1400" dirty="0">
                <a:solidFill>
                  <a:schemeClr val="bg1"/>
                </a:solidFill>
              </a:rPr>
              <a:t>&lt;/h3&gt;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en-US" altLang="ko-KR" sz="1400" dirty="0" err="1">
                <a:solidFill>
                  <a:schemeClr val="bg1"/>
                </a:solidFill>
              </a:rPr>
              <a:t>hr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&lt;p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&amp;</a:t>
            </a:r>
            <a:r>
              <a:rPr lang="en-US" altLang="ko-KR" sz="1400" dirty="0" err="1">
                <a:solidFill>
                  <a:schemeClr val="bg1"/>
                </a:solidFill>
              </a:rPr>
              <a:t>lt;p&amp;gt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  <a:r>
              <a:rPr lang="ko-KR" altLang="en-US" sz="1400" dirty="0">
                <a:solidFill>
                  <a:schemeClr val="bg1"/>
                </a:solidFill>
              </a:rPr>
              <a:t> 태그를 사용하면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여러 </a:t>
            </a:r>
            <a:r>
              <a:rPr lang="ko-KR" altLang="en-US" sz="1400" dirty="0">
                <a:solidFill>
                  <a:schemeClr val="bg1"/>
                </a:solidFill>
              </a:rPr>
              <a:t>개의 빈 칸은 하나로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여러 </a:t>
            </a:r>
            <a:r>
              <a:rPr lang="ko-KR" altLang="en-US" sz="1400" dirty="0">
                <a:solidFill>
                  <a:schemeClr val="bg1"/>
                </a:solidFill>
              </a:rPr>
              <a:t>줄은 한 줄에 붙여 출력됩니다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.&lt;/p&gt;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en-US" altLang="ko-KR" sz="1400" dirty="0" err="1">
                <a:solidFill>
                  <a:schemeClr val="bg1"/>
                </a:solidFill>
              </a:rPr>
              <a:t>hr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&lt;pre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그러나 </a:t>
            </a:r>
            <a:r>
              <a:rPr lang="en-US" altLang="ko-KR" sz="1400" dirty="0">
                <a:solidFill>
                  <a:schemeClr val="bg1"/>
                </a:solidFill>
              </a:rPr>
              <a:t>&amp;</a:t>
            </a:r>
            <a:r>
              <a:rPr lang="en-US" altLang="ko-KR" sz="1400" dirty="0" err="1">
                <a:solidFill>
                  <a:schemeClr val="bg1"/>
                </a:solidFill>
              </a:rPr>
              <a:t>lt;pre&amp;gt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  <a:r>
              <a:rPr lang="ko-KR" altLang="en-US" sz="1400" dirty="0">
                <a:solidFill>
                  <a:schemeClr val="bg1"/>
                </a:solidFill>
              </a:rPr>
              <a:t> 태그를 사용하면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사용자가 </a:t>
            </a:r>
            <a:r>
              <a:rPr lang="ko-KR" altLang="en-US" sz="1400" dirty="0">
                <a:solidFill>
                  <a:schemeClr val="bg1"/>
                </a:solidFill>
              </a:rPr>
              <a:t>입력한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그대로 </a:t>
            </a:r>
            <a:r>
              <a:rPr lang="ko-KR" altLang="en-US" sz="1400" dirty="0">
                <a:solidFill>
                  <a:schemeClr val="bg1"/>
                </a:solidFill>
              </a:rPr>
              <a:t>출력됩니다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&lt;/</a:t>
            </a:r>
            <a:r>
              <a:rPr lang="en-US" altLang="ko-KR" sz="1400" b="1" dirty="0">
                <a:solidFill>
                  <a:schemeClr val="bg1"/>
                </a:solidFill>
              </a:rPr>
              <a:t>pre&gt;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&lt;/html&gt;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8675" y="3120296"/>
            <a:ext cx="940256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&lt;Enter&gt;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527" y="3285334"/>
            <a:ext cx="940256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&lt;Enter&gt;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302460"/>
            <a:ext cx="1017640" cy="612934"/>
          </a:xfrm>
          <a:prstGeom prst="wedgeRoundRectCallout">
            <a:avLst>
              <a:gd name="adj1" fmla="val 101431"/>
              <a:gd name="adj2" fmla="val -93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여러 개의 </a:t>
            </a:r>
            <a:r>
              <a:rPr lang="ko-KR" altLang="en-US" sz="1000" smtClean="0">
                <a:solidFill>
                  <a:schemeClr val="bg1"/>
                </a:solidFill>
              </a:rPr>
              <a:t>빈 칸은 하나로 처리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7160" y="3439765"/>
            <a:ext cx="768085" cy="164516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26" y="2344880"/>
            <a:ext cx="3866125" cy="2680539"/>
          </a:xfrm>
          <a:prstGeom prst="rect">
            <a:avLst/>
          </a:prstGeom>
        </p:spPr>
      </p:pic>
      <p:sp>
        <p:nvSpPr>
          <p:cNvPr id="15" name="오른쪽 대괄호 14"/>
          <p:cNvSpPr/>
          <p:nvPr/>
        </p:nvSpPr>
        <p:spPr>
          <a:xfrm>
            <a:off x="5440514" y="4174311"/>
            <a:ext cx="174740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609426" y="4433060"/>
            <a:ext cx="2285079" cy="257920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7894504" y="4398255"/>
            <a:ext cx="11915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1" y="337572"/>
            <a:ext cx="7691883" cy="3349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3471" y="4114800"/>
            <a:ext cx="43845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&lt; 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&amp;lt;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&amp;#60;</a:t>
            </a:r>
            <a:endParaRPr lang="ko-KR" altLang="en-US">
              <a:solidFill>
                <a:schemeClr val="bg1"/>
              </a:solidFill>
            </a:endParaRP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©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&amp;copy;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&amp;#169;</a:t>
            </a:r>
            <a:endParaRPr lang="ko-KR" altLang="en-US">
              <a:solidFill>
                <a:schemeClr val="bg1"/>
              </a:solidFill>
            </a:endParaRPr>
          </a:p>
          <a:p>
            <a:pPr lvl="1" fontAlgn="base" latinLnBrk="0"/>
            <a:r>
              <a:rPr lang="ko-KR" altLang="en-US">
                <a:solidFill>
                  <a:schemeClr val="bg1"/>
                </a:solidFill>
              </a:rPr>
              <a:t>∑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&amp;sum;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&amp;#8721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</a:t>
            </a:r>
            <a:r>
              <a:rPr lang="en-US" altLang="ko-KR" smtClean="0">
                <a:solidFill>
                  <a:schemeClr val="bg1"/>
                </a:solidFill>
              </a:rPr>
              <a:t>deg;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&amp;half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&amp;lsh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&amp;sung;</a:t>
            </a:r>
            <a:endParaRPr lang="en-US" altLang="ko-KR" smtClean="0">
              <a:solidFill>
                <a:schemeClr val="bg1"/>
              </a:solidFill>
            </a:endParaRPr>
          </a:p>
          <a:p>
            <a:pPr lvl="1" fontAlgn="base" latinLnBrk="0"/>
            <a:endParaRPr lang="en-US" altLang="ko-KR" smtClean="0">
              <a:solidFill>
                <a:schemeClr val="bg1"/>
              </a:solidFill>
            </a:endParaRPr>
          </a:p>
          <a:p>
            <a:pPr lvl="1" fontAlgn="base" latinLnBrk="0"/>
            <a:endParaRPr lang="ko-KR" altLang="en-US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3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32655"/>
            <a:ext cx="10177941" cy="48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7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4" y="1209368"/>
            <a:ext cx="7476204" cy="52356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014" y="155576"/>
            <a:ext cx="10515600" cy="891560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</a:rPr>
              <a:t>1. </a:t>
            </a:r>
            <a:r>
              <a:rPr lang="ko-KR" altLang="en-US" sz="3200" smtClean="0">
                <a:solidFill>
                  <a:schemeClr val="bg1"/>
                </a:solidFill>
              </a:rPr>
              <a:t>다음과 같이 출력되는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4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3805"/>
          </a:xfrm>
        </p:spPr>
        <p:txBody>
          <a:bodyPr>
            <a:norm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&lt;!DOCTYPE html&gt;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&lt;html&gt;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&lt;head&gt;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&lt;title&gt;</a:t>
            </a:r>
            <a:r>
              <a:rPr lang="ko-KR" altLang="en-US" sz="1500" dirty="0">
                <a:solidFill>
                  <a:schemeClr val="bg1"/>
                </a:solidFill>
              </a:rPr>
              <a:t>산길</a:t>
            </a:r>
            <a:r>
              <a:rPr lang="en-US" altLang="ko-KR" sz="1500" dirty="0">
                <a:solidFill>
                  <a:schemeClr val="bg1"/>
                </a:solidFill>
              </a:rPr>
              <a:t>&lt;/title&gt;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&lt;/head&gt;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&lt;body&gt;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&lt;h1&gt;</a:t>
            </a:r>
            <a:r>
              <a:rPr lang="ko-KR" altLang="en-US" sz="1500" dirty="0">
                <a:solidFill>
                  <a:schemeClr val="bg1"/>
                </a:solidFill>
              </a:rPr>
              <a:t>산길</a:t>
            </a:r>
            <a:r>
              <a:rPr lang="en-US" altLang="ko-KR" sz="1500" dirty="0">
                <a:solidFill>
                  <a:schemeClr val="bg1"/>
                </a:solidFill>
              </a:rPr>
              <a:t>&lt;/h1&gt;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</a:t>
            </a:r>
            <a:r>
              <a:rPr lang="en-US" altLang="ko-KR" sz="1500" dirty="0" err="1">
                <a:solidFill>
                  <a:schemeClr val="bg1"/>
                </a:solidFill>
              </a:rPr>
              <a:t>hr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&lt;h2&gt;</a:t>
            </a:r>
            <a:r>
              <a:rPr lang="ko-KR" altLang="en-US" sz="1500" dirty="0">
                <a:solidFill>
                  <a:schemeClr val="bg1"/>
                </a:solidFill>
              </a:rPr>
              <a:t>오늘 아침 일찍 산에 올랐다</a:t>
            </a:r>
            <a:r>
              <a:rPr lang="en-US" altLang="ko-KR" sz="1500" dirty="0">
                <a:solidFill>
                  <a:schemeClr val="bg1"/>
                </a:solidFill>
              </a:rPr>
              <a:t>. </a:t>
            </a:r>
            <a:r>
              <a:rPr lang="ko-KR" altLang="en-US" sz="1500" dirty="0">
                <a:solidFill>
                  <a:schemeClr val="bg1"/>
                </a:solidFill>
              </a:rPr>
              <a:t>아침 온도는 </a:t>
            </a:r>
            <a:r>
              <a:rPr lang="en-US" altLang="ko-KR" sz="1500" dirty="0">
                <a:solidFill>
                  <a:schemeClr val="bg1"/>
                </a:solidFill>
              </a:rPr>
              <a:t>15</a:t>
            </a:r>
            <a:r>
              <a:rPr lang="ko-KR" altLang="en-US" sz="1500" dirty="0">
                <a:solidFill>
                  <a:schemeClr val="bg1"/>
                </a:solidFill>
              </a:rPr>
              <a:t>이었다</a:t>
            </a:r>
            <a:r>
              <a:rPr lang="en-US" altLang="ko-KR" sz="1500" dirty="0">
                <a:solidFill>
                  <a:schemeClr val="bg1"/>
                </a:solidFill>
              </a:rPr>
              <a:t>. </a:t>
            </a:r>
            <a:r>
              <a:rPr lang="ko-KR" altLang="en-US" sz="1500" dirty="0">
                <a:solidFill>
                  <a:schemeClr val="bg1"/>
                </a:solidFill>
              </a:rPr>
              <a:t>가지고 간 물의 을 마셨다</a:t>
            </a:r>
            <a:r>
              <a:rPr lang="en-US" altLang="ko-KR" sz="1500" dirty="0">
                <a:solidFill>
                  <a:schemeClr val="bg1"/>
                </a:solidFill>
              </a:rPr>
              <a:t>.&lt;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</a:t>
            </a:r>
            <a:r>
              <a:rPr lang="ko-KR" altLang="en-US" sz="1500" dirty="0">
                <a:solidFill>
                  <a:schemeClr val="bg1"/>
                </a:solidFill>
              </a:rPr>
              <a:t>한참 올라 가는 도중에 약수터를 가리키는 사인이 보였다</a:t>
            </a:r>
            <a:r>
              <a:rPr lang="en-US" altLang="ko-KR" sz="1500" dirty="0">
                <a:solidFill>
                  <a:schemeClr val="bg1"/>
                </a:solidFill>
              </a:rPr>
              <a:t>. </a:t>
            </a:r>
            <a:r>
              <a:rPr lang="ko-KR" altLang="en-US" sz="1500" dirty="0">
                <a:solidFill>
                  <a:schemeClr val="bg1"/>
                </a:solidFill>
              </a:rPr>
              <a:t>불현듯 </a:t>
            </a:r>
            <a:r>
              <a:rPr lang="ko-KR" altLang="en-US" sz="1500" dirty="0" err="1">
                <a:solidFill>
                  <a:schemeClr val="bg1"/>
                </a:solidFill>
              </a:rPr>
              <a:t>양두종</a:t>
            </a:r>
            <a:r>
              <a:rPr lang="ko-KR" altLang="en-US" sz="1500" dirty="0">
                <a:solidFill>
                  <a:schemeClr val="bg1"/>
                </a:solidFill>
              </a:rPr>
              <a:t> 님의 산 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</a:t>
            </a:r>
            <a:r>
              <a:rPr lang="ko-KR" altLang="en-US" sz="1500" dirty="0">
                <a:solidFill>
                  <a:schemeClr val="bg1"/>
                </a:solidFill>
              </a:rPr>
              <a:t>길이란 시에 곡을 붙인 박태준의 가곡이 생각이 났다</a:t>
            </a:r>
            <a:r>
              <a:rPr lang="en-US" altLang="ko-KR" sz="1500" dirty="0">
                <a:solidFill>
                  <a:schemeClr val="bg1"/>
                </a:solidFill>
              </a:rPr>
              <a:t>.&lt;/h2&gt;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&lt;h3&gt;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</a:t>
            </a:r>
            <a:r>
              <a:rPr lang="ko-KR" altLang="en-US" sz="1500" dirty="0">
                <a:solidFill>
                  <a:schemeClr val="bg1"/>
                </a:solidFill>
              </a:rPr>
              <a:t>산길을 간다</a:t>
            </a:r>
            <a:r>
              <a:rPr lang="en-US" altLang="ko-KR" sz="1500" dirty="0">
                <a:solidFill>
                  <a:schemeClr val="bg1"/>
                </a:solidFill>
              </a:rPr>
              <a:t>. </a:t>
            </a:r>
            <a:r>
              <a:rPr lang="ko-KR" altLang="en-US" sz="1500" dirty="0">
                <a:solidFill>
                  <a:schemeClr val="bg1"/>
                </a:solidFill>
              </a:rPr>
              <a:t>말없이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</a:t>
            </a:r>
            <a:r>
              <a:rPr lang="ko-KR" altLang="en-US" sz="1500" dirty="0" err="1">
                <a:solidFill>
                  <a:schemeClr val="bg1"/>
                </a:solidFill>
              </a:rPr>
              <a:t>호올로</a:t>
            </a:r>
            <a:r>
              <a:rPr lang="ko-KR" altLang="en-US" sz="1500" dirty="0">
                <a:solidFill>
                  <a:schemeClr val="bg1"/>
                </a:solidFill>
              </a:rPr>
              <a:t> 산길을 간다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 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</a:t>
            </a:r>
            <a:r>
              <a:rPr lang="ko-KR" altLang="en-US" sz="1500" dirty="0">
                <a:solidFill>
                  <a:schemeClr val="bg1"/>
                </a:solidFill>
              </a:rPr>
              <a:t>해는 져서 새소리 그치고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</a:t>
            </a:r>
            <a:r>
              <a:rPr lang="ko-KR" altLang="en-US" sz="1500" dirty="0">
                <a:solidFill>
                  <a:schemeClr val="bg1"/>
                </a:solidFill>
              </a:rPr>
              <a:t>짐승의 발자취 </a:t>
            </a:r>
            <a:r>
              <a:rPr lang="ko-KR" altLang="en-US" sz="1500" dirty="0" err="1">
                <a:solidFill>
                  <a:schemeClr val="bg1"/>
                </a:solidFill>
              </a:rPr>
              <a:t>그윽히</a:t>
            </a:r>
            <a:r>
              <a:rPr lang="ko-KR" altLang="en-US" sz="1500" dirty="0">
                <a:solidFill>
                  <a:schemeClr val="bg1"/>
                </a:solidFill>
              </a:rPr>
              <a:t> 들리는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</a:t>
            </a:r>
            <a:r>
              <a:rPr lang="ko-KR" altLang="en-US" sz="1500" dirty="0">
                <a:solidFill>
                  <a:schemeClr val="bg1"/>
                </a:solidFill>
              </a:rPr>
              <a:t>산길을 간다 말없이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;&amp;</a:t>
            </a:r>
            <a:r>
              <a:rPr lang="en-US" altLang="ko-KR" sz="1500" dirty="0" err="1">
                <a:solidFill>
                  <a:schemeClr val="bg1"/>
                </a:solidFill>
              </a:rPr>
              <a:t>nbsp</a:t>
            </a:r>
            <a:r>
              <a:rPr lang="en-US" altLang="ko-KR" sz="1500" dirty="0">
                <a:solidFill>
                  <a:schemeClr val="bg1"/>
                </a:solidFill>
              </a:rPr>
              <a:t>;</a:t>
            </a:r>
            <a:r>
              <a:rPr lang="ko-KR" altLang="en-US" sz="1500" dirty="0">
                <a:solidFill>
                  <a:schemeClr val="bg1"/>
                </a:solidFill>
              </a:rPr>
              <a:t>밤에 홀로 산길을 간다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&gt;&lt;/h3&gt;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&lt;h2&gt; &amp;copy; Copyright c </a:t>
            </a:r>
            <a:r>
              <a:rPr lang="ko-KR" altLang="en-US" sz="1500" dirty="0">
                <a:solidFill>
                  <a:schemeClr val="bg1"/>
                </a:solidFill>
              </a:rPr>
              <a:t>황기태 </a:t>
            </a:r>
            <a:r>
              <a:rPr lang="en-US" altLang="ko-KR" sz="1500" dirty="0">
                <a:solidFill>
                  <a:schemeClr val="bg1"/>
                </a:solidFill>
              </a:rPr>
              <a:t>All rights reserved. &amp;phone; 01000009999&lt;/h2&gt;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&lt;/body&gt;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&lt;/head&gt;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&lt;/html&gt;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4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bg1"/>
                </a:solidFill>
              </a:rPr>
              <a:t>2. </a:t>
            </a:r>
            <a:r>
              <a:rPr lang="ko-KR" altLang="en-US" sz="3200" smtClean="0">
                <a:solidFill>
                  <a:schemeClr val="bg1"/>
                </a:solidFill>
              </a:rPr>
              <a:t>다음 브라우저 화면과 같이 리스트를 가진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" y="1395258"/>
            <a:ext cx="5523271" cy="50645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87" y="1395257"/>
            <a:ext cx="5085736" cy="41206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65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3805"/>
          </a:xfrm>
        </p:spPr>
        <p:txBody>
          <a:bodyPr>
            <a:normAutofit fontScale="90000"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&lt;!DOCTYPE html&gt;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&lt;html&gt;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&lt;head&gt;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&lt;title&gt;&lt;</a:t>
            </a:r>
            <a:r>
              <a:rPr lang="ko-KR" altLang="en-US" sz="1500" dirty="0">
                <a:solidFill>
                  <a:schemeClr val="bg1"/>
                </a:solidFill>
              </a:rPr>
              <a:t>도시 소개</a:t>
            </a:r>
            <a:r>
              <a:rPr lang="en-US" altLang="ko-KR" sz="1500" dirty="0">
                <a:solidFill>
                  <a:schemeClr val="bg1"/>
                </a:solidFill>
              </a:rPr>
              <a:t>&gt;&lt;/title&gt;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&lt;/head&gt;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&lt;body&gt;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&lt;h1&gt;</a:t>
            </a:r>
            <a:r>
              <a:rPr lang="ko-KR" altLang="en-US" sz="1500" dirty="0">
                <a:solidFill>
                  <a:schemeClr val="bg1"/>
                </a:solidFill>
              </a:rPr>
              <a:t>도시 소개</a:t>
            </a:r>
            <a:r>
              <a:rPr lang="en-US" altLang="ko-KR" sz="1500" dirty="0">
                <a:solidFill>
                  <a:schemeClr val="bg1"/>
                </a:solidFill>
              </a:rPr>
              <a:t>&lt;/h1&gt;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</a:t>
            </a:r>
            <a:r>
              <a:rPr lang="en-US" altLang="ko-KR" sz="1500" dirty="0" err="1">
                <a:solidFill>
                  <a:schemeClr val="bg1"/>
                </a:solidFill>
              </a:rPr>
              <a:t>hr</a:t>
            </a:r>
            <a:r>
              <a:rPr lang="en-US" altLang="ko-KR" sz="1500" dirty="0" smtClean="0">
                <a:solidFill>
                  <a:schemeClr val="bg1"/>
                </a:solidFill>
              </a:rPr>
              <a:t>&gt;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</a:rPr>
              <a:t>&lt;dl&gt;</a:t>
            </a: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</a:rPr>
              <a:t>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dt</a:t>
            </a:r>
            <a:r>
              <a:rPr lang="en-US" altLang="ko-KR" sz="1500" dirty="0" smtClean="0">
                <a:solidFill>
                  <a:schemeClr val="bg1"/>
                </a:solidFill>
              </a:rPr>
              <a:t>&gt;California &lt;/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dt</a:t>
            </a:r>
            <a:r>
              <a:rPr lang="en-US" altLang="ko-KR" sz="1500" dirty="0" smtClean="0">
                <a:solidFill>
                  <a:schemeClr val="bg1"/>
                </a:solidFill>
              </a:rPr>
              <a:t>&gt;</a:t>
            </a: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</a:rPr>
              <a:t>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500" dirty="0" smtClean="0">
                <a:solidFill>
                  <a:schemeClr val="bg1"/>
                </a:solidFill>
              </a:rPr>
              <a:t>&gt;</a:t>
            </a:r>
            <a:r>
              <a:rPr lang="ko-KR" altLang="en-US" sz="1500" dirty="0" smtClean="0">
                <a:solidFill>
                  <a:schemeClr val="bg1"/>
                </a:solidFill>
              </a:rPr>
              <a:t>맑고 </a:t>
            </a:r>
            <a:r>
              <a:rPr lang="ko-KR" altLang="en-US" sz="1500" dirty="0">
                <a:solidFill>
                  <a:schemeClr val="bg1"/>
                </a:solidFill>
              </a:rPr>
              <a:t>화창한 날씨가 좋고 태평양의 아름다운 해변을 가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ko-KR" altLang="en-US" sz="1500" dirty="0" smtClean="0">
                <a:solidFill>
                  <a:schemeClr val="bg1"/>
                </a:solidFill>
              </a:rPr>
              <a:t>진 </a:t>
            </a:r>
            <a:r>
              <a:rPr lang="ko-KR" altLang="en-US" sz="1500" dirty="0">
                <a:solidFill>
                  <a:schemeClr val="bg1"/>
                </a:solidFill>
              </a:rPr>
              <a:t>멋진 </a:t>
            </a:r>
            <a:r>
              <a:rPr lang="ko-KR" altLang="en-US" sz="1500" dirty="0" smtClean="0">
                <a:solidFill>
                  <a:schemeClr val="bg1"/>
                </a:solidFill>
              </a:rPr>
              <a:t>주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</a:rPr>
              <a:t>&lt;/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500" dirty="0" smtClean="0">
                <a:solidFill>
                  <a:schemeClr val="bg1"/>
                </a:solidFill>
              </a:rPr>
              <a:t>&gt;</a:t>
            </a: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</a:rPr>
              <a:t>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dt</a:t>
            </a:r>
            <a:r>
              <a:rPr lang="en-US" altLang="ko-KR" sz="1500" dirty="0" smtClean="0">
                <a:solidFill>
                  <a:schemeClr val="bg1"/>
                </a:solidFill>
              </a:rPr>
              <a:t>&gt;Florida&lt;/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dt</a:t>
            </a:r>
            <a:r>
              <a:rPr lang="en-US" altLang="ko-KR" sz="1500" dirty="0" smtClean="0">
                <a:solidFill>
                  <a:schemeClr val="bg1"/>
                </a:solidFill>
              </a:rPr>
              <a:t>&gt;</a:t>
            </a: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</a:rPr>
              <a:t>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500" dirty="0" smtClean="0">
                <a:solidFill>
                  <a:schemeClr val="bg1"/>
                </a:solidFill>
              </a:rPr>
              <a:t>&gt;</a:t>
            </a:r>
            <a:r>
              <a:rPr lang="ko-KR" altLang="en-US" sz="1500" dirty="0" smtClean="0">
                <a:solidFill>
                  <a:schemeClr val="bg1"/>
                </a:solidFill>
              </a:rPr>
              <a:t>미국의 </a:t>
            </a:r>
            <a:r>
              <a:rPr lang="ko-KR" altLang="en-US" sz="1500" dirty="0">
                <a:solidFill>
                  <a:schemeClr val="bg1"/>
                </a:solidFill>
              </a:rPr>
              <a:t>동남부에 위치한 주로서 많은 휴양 도시가 있고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ko-KR" altLang="en-US" sz="1500" dirty="0" smtClean="0">
                <a:solidFill>
                  <a:schemeClr val="bg1"/>
                </a:solidFill>
              </a:rPr>
              <a:t>미국의 </a:t>
            </a:r>
            <a:r>
              <a:rPr lang="ko-KR" altLang="en-US" sz="1500" dirty="0">
                <a:solidFill>
                  <a:schemeClr val="bg1"/>
                </a:solidFill>
              </a:rPr>
              <a:t>최남단이 연결된 아름다운 주</a:t>
            </a:r>
            <a:r>
              <a:rPr lang="en-US" altLang="ko-KR" sz="1500" dirty="0" smtClean="0">
                <a:solidFill>
                  <a:schemeClr val="bg1"/>
                </a:solidFill>
              </a:rPr>
              <a:t>&lt;/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500" dirty="0" smtClean="0">
                <a:solidFill>
                  <a:schemeClr val="bg1"/>
                </a:solidFill>
              </a:rPr>
              <a:t>&gt;</a:t>
            </a: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</a:rPr>
              <a:t>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dt</a:t>
            </a:r>
            <a:r>
              <a:rPr lang="en-US" altLang="ko-KR" sz="1500" dirty="0" smtClean="0">
                <a:solidFill>
                  <a:schemeClr val="bg1"/>
                </a:solidFill>
              </a:rPr>
              <a:t>&gt;Texas&lt;/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dt</a:t>
            </a:r>
            <a:r>
              <a:rPr lang="en-US" altLang="ko-KR" sz="1500" dirty="0" smtClean="0">
                <a:solidFill>
                  <a:schemeClr val="bg1"/>
                </a:solidFill>
              </a:rPr>
              <a:t>&gt;</a:t>
            </a: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</a:rPr>
              <a:t>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500" dirty="0" smtClean="0">
                <a:solidFill>
                  <a:schemeClr val="bg1"/>
                </a:solidFill>
              </a:rPr>
              <a:t>&gt;</a:t>
            </a:r>
            <a:r>
              <a:rPr lang="ko-KR" altLang="en-US" sz="1500" dirty="0" smtClean="0">
                <a:solidFill>
                  <a:schemeClr val="bg1"/>
                </a:solidFill>
              </a:rPr>
              <a:t>드넓은 </a:t>
            </a:r>
            <a:r>
              <a:rPr lang="ko-KR" altLang="en-US" sz="1500" dirty="0">
                <a:solidFill>
                  <a:schemeClr val="bg1"/>
                </a:solidFill>
              </a:rPr>
              <a:t>목장들이 있어 텍사스 </a:t>
            </a:r>
            <a:r>
              <a:rPr lang="ko-KR" altLang="en-US" sz="1500" dirty="0" err="1">
                <a:solidFill>
                  <a:schemeClr val="bg1"/>
                </a:solidFill>
              </a:rPr>
              <a:t>바베큐로</a:t>
            </a:r>
            <a:r>
              <a:rPr lang="ko-KR" altLang="en-US" sz="1500" dirty="0">
                <a:solidFill>
                  <a:schemeClr val="bg1"/>
                </a:solidFill>
              </a:rPr>
              <a:t> 유명하고 석유가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ko-KR" altLang="en-US" sz="1500" dirty="0" smtClean="0">
                <a:solidFill>
                  <a:schemeClr val="bg1"/>
                </a:solidFill>
              </a:rPr>
              <a:t>생산되는 </a:t>
            </a:r>
            <a:r>
              <a:rPr lang="ko-KR" altLang="en-US" sz="1500" dirty="0">
                <a:solidFill>
                  <a:schemeClr val="bg1"/>
                </a:solidFill>
              </a:rPr>
              <a:t>주</a:t>
            </a:r>
            <a:r>
              <a:rPr lang="en-US" altLang="ko-KR" sz="1500" dirty="0" smtClean="0">
                <a:solidFill>
                  <a:schemeClr val="bg1"/>
                </a:solidFill>
              </a:rPr>
              <a:t>&lt;/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500" dirty="0" smtClean="0">
                <a:solidFill>
                  <a:schemeClr val="bg1"/>
                </a:solidFill>
              </a:rPr>
              <a:t>&gt;</a:t>
            </a: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</a:rPr>
              <a:t>&lt;/dl&gt;</a:t>
            </a: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&lt;/body&gt;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&lt;/html&gt;		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4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3805"/>
          </a:xfrm>
        </p:spPr>
        <p:txBody>
          <a:bodyPr>
            <a:norm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&lt;!DOCTYPE html&gt;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&lt;html&gt;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&lt;head&gt;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&lt;title&gt;&lt;</a:t>
            </a:r>
            <a:r>
              <a:rPr lang="ko-KR" altLang="en-US" sz="1500" dirty="0" err="1">
                <a:solidFill>
                  <a:schemeClr val="bg1"/>
                </a:solidFill>
              </a:rPr>
              <a:t>살빼는</a:t>
            </a:r>
            <a:r>
              <a:rPr lang="ko-KR" altLang="en-US" sz="1500" dirty="0">
                <a:solidFill>
                  <a:schemeClr val="bg1"/>
                </a:solidFill>
              </a:rPr>
              <a:t> 방법</a:t>
            </a:r>
            <a:r>
              <a:rPr lang="en-US" altLang="ko-KR" sz="1500" dirty="0">
                <a:solidFill>
                  <a:schemeClr val="bg1"/>
                </a:solidFill>
              </a:rPr>
              <a:t>&gt;&lt;/title&gt;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&lt;/head&gt;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&lt;body&gt;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&lt;h1&gt;</a:t>
            </a:r>
            <a:r>
              <a:rPr lang="ko-KR" altLang="en-US" sz="1500" dirty="0" err="1">
                <a:solidFill>
                  <a:schemeClr val="bg1"/>
                </a:solidFill>
              </a:rPr>
              <a:t>살빼는</a:t>
            </a:r>
            <a:r>
              <a:rPr lang="ko-KR" altLang="en-US" sz="1500" dirty="0">
                <a:solidFill>
                  <a:schemeClr val="bg1"/>
                </a:solidFill>
              </a:rPr>
              <a:t> 방법</a:t>
            </a:r>
            <a:r>
              <a:rPr lang="en-US" altLang="ko-KR" sz="1500" dirty="0">
                <a:solidFill>
                  <a:schemeClr val="bg1"/>
                </a:solidFill>
              </a:rPr>
              <a:t>&lt;/h1&gt;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</a:t>
            </a:r>
            <a:r>
              <a:rPr lang="en-US" altLang="ko-KR" sz="1500" dirty="0" err="1">
                <a:solidFill>
                  <a:schemeClr val="bg1"/>
                </a:solidFill>
              </a:rPr>
              <a:t>hr</a:t>
            </a:r>
            <a:r>
              <a:rPr lang="en-US" altLang="ko-KR" sz="1500" dirty="0">
                <a:solidFill>
                  <a:schemeClr val="bg1"/>
                </a:solidFill>
              </a:rPr>
              <a:t>&gt;&lt;</a:t>
            </a:r>
            <a:r>
              <a:rPr lang="en-US" altLang="ko-KR" sz="1500" dirty="0" err="1">
                <a:solidFill>
                  <a:schemeClr val="bg1"/>
                </a:solidFill>
              </a:rPr>
              <a:t>br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</a:t>
            </a:r>
            <a:r>
              <a:rPr lang="en-US" altLang="ko-KR" sz="1500" dirty="0" err="1">
                <a:solidFill>
                  <a:schemeClr val="bg1"/>
                </a:solidFill>
              </a:rPr>
              <a:t>ul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&lt;li&gt;</a:t>
            </a:r>
            <a:r>
              <a:rPr lang="ko-KR" altLang="en-US" sz="1500" dirty="0">
                <a:solidFill>
                  <a:schemeClr val="bg1"/>
                </a:solidFill>
              </a:rPr>
              <a:t>고기를 많이 먹는 고기 다이어트</a:t>
            </a:r>
            <a:r>
              <a:rPr lang="en-US" altLang="ko-KR" sz="1500" dirty="0">
                <a:solidFill>
                  <a:schemeClr val="bg1"/>
                </a:solidFill>
              </a:rPr>
              <a:t>&lt;/li&gt;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&lt;li&gt;</a:t>
            </a:r>
            <a:r>
              <a:rPr lang="ko-KR" altLang="en-US" sz="1500" dirty="0">
                <a:solidFill>
                  <a:schemeClr val="bg1"/>
                </a:solidFill>
              </a:rPr>
              <a:t>채소를 많이 먹는 채소 다이어트</a:t>
            </a:r>
            <a:r>
              <a:rPr lang="en-US" altLang="ko-KR" sz="1500" dirty="0">
                <a:solidFill>
                  <a:schemeClr val="bg1"/>
                </a:solidFill>
              </a:rPr>
              <a:t>&lt;/li&gt;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	&lt;li&gt;</a:t>
            </a:r>
            <a:r>
              <a:rPr lang="ko-KR" altLang="en-US" sz="1500" dirty="0">
                <a:solidFill>
                  <a:schemeClr val="bg1"/>
                </a:solidFill>
              </a:rPr>
              <a:t>적게 먹고 운동하는 운동 다이어트</a:t>
            </a:r>
            <a:r>
              <a:rPr lang="en-US" altLang="ko-KR" sz="1500" dirty="0">
                <a:solidFill>
                  <a:schemeClr val="bg1"/>
                </a:solidFill>
              </a:rPr>
              <a:t>&lt;/li&gt;	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&lt;/</a:t>
            </a:r>
            <a:r>
              <a:rPr lang="en-US" altLang="ko-KR" sz="1500" dirty="0" err="1">
                <a:solidFill>
                  <a:schemeClr val="bg1"/>
                </a:solidFill>
              </a:rPr>
              <a:t>ul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&lt;/body&gt;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&lt;/html&gt;		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/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6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214</Words>
  <Application>Microsoft Office PowerPoint</Application>
  <PresentationFormat>사용자 지정</PresentationFormat>
  <Paragraphs>44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html 5 보고서</vt:lpstr>
      <vt:lpstr>&lt;pre&gt; 태그로 개발자의 포맷 그대로 출력</vt:lpstr>
      <vt:lpstr>PowerPoint 프레젠테이션</vt:lpstr>
      <vt:lpstr>PowerPoint 프레젠테이션</vt:lpstr>
      <vt:lpstr>1. 다음과 같이 출력되는 HTML5 페이지를 작성하시오.</vt:lpstr>
      <vt:lpstr>&lt;!DOCTYPE html&gt; &lt;html&gt;  &lt;head&gt;   &lt;title&gt;산길&lt;/title&gt;  &lt;/head&gt;   &lt;body&gt;   &lt;h1&gt;산길&lt;/h1&gt;  &lt;hr&gt;   &lt;h2&gt;오늘 아침 일찍 산에 올랐다. 아침 온도는 15이었다. 가지고 간 물의 을 마셨다.&lt;br&gt;   한참 올라 가는 도중에 약수터를 가리키는 사인이 보였다. 불현듯 양두종 님의 산 &lt;br&gt;   길이란 시에 곡을 붙인 박태준의 가곡이 생각이 났다.&lt;/h2&gt;    &lt;h3&gt;   &amp;nbsp;&amp;nbsp;산길을 간다. 말없이&lt;br&gt;   &amp;nbsp;&amp;nbsp;호올로 산길을 간다&lt;br&gt; &lt;br&gt;   &amp;nbsp;&amp;nbsp;해는 져서 새소리 그치고&lt;br&gt;   &amp;nbsp;&amp;nbsp;짐승의 발자취 그윽히 들리는&lt;br&gt;&lt;br&gt;   &amp;nbsp;&amp;nbsp;산길을 간다 말없이&lt;br&gt;   &amp;nbsp;&amp;nbsp;밤에 홀로 산길을 간다&lt;br&gt;&lt;br&gt;&lt;/h3&gt;    &lt;h2&gt; &amp;copy; Copyright c 황기태 All rights reserved. &amp;phone; 01000009999&lt;/h2&gt;  &lt;/body&gt;  &lt;/head&gt; &lt;/html&gt;  </vt:lpstr>
      <vt:lpstr>PowerPoint 프레젠테이션</vt:lpstr>
      <vt:lpstr>&lt;!DOCTYPE html&gt; &lt;html&gt;  &lt;head&gt;   &lt;title&gt;&lt;도시 소개&gt;&lt;/title&gt;  &lt;/head&gt;   &lt;body&gt;   &lt;h1&gt;도시 소개&lt;/h1&gt;  &lt;hr&gt;  &lt;dl&gt;   &lt;dt&gt;California &lt;/dt&gt;  &lt;dd&gt;맑고 화창한 날씨가 좋고 태평양의 아름다운 해변을 가&lt;br&gt;  진 멋진 주  &lt;/dd&gt;    &lt;dt&gt;Florida&lt;/dt&gt;  &lt;dd&gt;미국의 동남부에 위치한 주로서 많은 휴양 도시가 있고&lt;br&gt;  미국의 최남단이 연결된 아름다운 주&lt;/dd&gt;    &lt;dt&gt;Texas&lt;/dt&gt;  &lt;dd&gt;드넓은 목장들이 있어 텍사스 바베큐로 유명하고 석유가&lt;br&gt;  생산되는 주&lt;/dd&gt;  &lt;/dl&gt;  &lt;/body&gt; &lt;/html&gt;        </vt:lpstr>
      <vt:lpstr>&lt;!DOCTYPE html&gt; &lt;html&gt;  &lt;head&gt;   &lt;title&gt;&lt;살빼는 방법&gt;&lt;/title&gt;  &lt;/head&gt;   &lt;body&gt;   &lt;h1&gt;살빼는 방법&lt;/h1&gt;  &lt;hr&gt;&lt;br&gt;   &lt;ul&gt;   &lt;li&gt;고기를 많이 먹는 고기 다이어트&lt;/li&gt;   &lt;li&gt;채소를 많이 먹는 채소 다이어트&lt;/li&gt;   &lt;li&gt;적게 먹고 운동하는 운동 다이어트&lt;/li&gt;   &lt;/ul&gt;  &lt;/body&gt; &lt;/html&gt;          </vt:lpstr>
      <vt:lpstr>PowerPoint 프레젠테이션</vt:lpstr>
      <vt:lpstr>&lt;!DOCTYPE html&gt; &lt;html&gt;  &lt;head&gt;   &lt;title&gt;&lt;살빼는 방법&gt;&lt;/title&gt;  &lt;/head&gt;   &lt;body&gt;   &lt;h1&gt;살빼는 방법&lt;/h1&gt;  &lt;hr&gt;&lt;br&gt;   &lt;ul&gt;   &lt;li&gt;고기를 많이 먹는 고기 다이어트&lt;/li&gt;   &lt;li&gt;채소를 많이 먹는 채소 다이어트&lt;/li&gt;   &lt;li&gt;적게 먹고 운동하는 운동 다이어트&lt;/li&gt;   &lt;/ul&gt;  &lt;/body&gt; &lt;/html&gt;     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보고서</dc:title>
  <dc:creator>admin</dc:creator>
  <cp:lastModifiedBy>student</cp:lastModifiedBy>
  <cp:revision>12</cp:revision>
  <dcterms:created xsi:type="dcterms:W3CDTF">2018-01-01T23:22:17Z</dcterms:created>
  <dcterms:modified xsi:type="dcterms:W3CDTF">2018-01-29T08:31:24Z</dcterms:modified>
</cp:coreProperties>
</file>