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3" r:id="rId3"/>
    <p:sldId id="261" r:id="rId4"/>
    <p:sldId id="262" r:id="rId5"/>
    <p:sldId id="264" r:id="rId6"/>
    <p:sldId id="265" r:id="rId7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rienne Chew" initials="AC" lastIdx="4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9F3F"/>
    <a:srgbClr val="A6D96A"/>
    <a:srgbClr val="367F32"/>
    <a:srgbClr val="D9EF8B"/>
    <a:srgbClr val="81D158"/>
    <a:srgbClr val="D73027"/>
    <a:srgbClr val="FFAC84"/>
    <a:srgbClr val="FF8170"/>
    <a:srgbClr val="131031"/>
    <a:srgbClr val="49E2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DC4053-9DE5-4551-BEFC-F35E053CDF4E}" v="1253" dt="2018-09-23T21:07:33.1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3159" autoAdjust="0"/>
  </p:normalViewPr>
  <p:slideViewPr>
    <p:cSldViewPr snapToGrid="0" snapToObjects="1">
      <p:cViewPr varScale="1">
        <p:scale>
          <a:sx n="100" d="100"/>
          <a:sy n="100" d="100"/>
        </p:scale>
        <p:origin x="736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-3216" y="-96"/>
      </p:cViewPr>
      <p:guideLst>
        <p:guide orient="horz" pos="2880"/>
        <p:guide pos="2160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3D739AE-D9DB-4C17-8D6E-86BFC563E3EE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256669F-A25C-4EA2-AA31-2073FDB13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81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6669F-A25C-4EA2-AA31-2073FDB138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95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6669F-A25C-4EA2-AA31-2073FDB138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67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6669F-A25C-4EA2-AA31-2073FDB138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83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6669F-A25C-4EA2-AA31-2073FDB138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62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6669F-A25C-4EA2-AA31-2073FDB138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57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6669F-A25C-4EA2-AA31-2073FDB138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61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9E69-873C-664C-96E4-A64E757F8D48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A14FF-C1CC-C94D-8DE3-3273B7C96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6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9E69-873C-664C-96E4-A64E757F8D48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A14FF-C1CC-C94D-8DE3-3273B7C96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27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9E69-873C-664C-96E4-A64E757F8D48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A14FF-C1CC-C94D-8DE3-3273B7C96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21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9E69-873C-664C-96E4-A64E757F8D48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A14FF-C1CC-C94D-8DE3-3273B7C96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9E69-873C-664C-96E4-A64E757F8D48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A14FF-C1CC-C94D-8DE3-3273B7C96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7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9E69-873C-664C-96E4-A64E757F8D48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A14FF-C1CC-C94D-8DE3-3273B7C96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63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9E69-873C-664C-96E4-A64E757F8D48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A14FF-C1CC-C94D-8DE3-3273B7C96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32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9E69-873C-664C-96E4-A64E757F8D48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A14FF-C1CC-C94D-8DE3-3273B7C96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22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9E69-873C-664C-96E4-A64E757F8D48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A14FF-C1CC-C94D-8DE3-3273B7C96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65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9E69-873C-664C-96E4-A64E757F8D48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A14FF-C1CC-C94D-8DE3-3273B7C96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5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9E69-873C-664C-96E4-A64E757F8D48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A14FF-C1CC-C94D-8DE3-3273B7C96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6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09E69-873C-664C-96E4-A64E757F8D48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A14FF-C1CC-C94D-8DE3-3273B7C96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34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eam2-htmapp.htm.boozallencsn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t2-node.htm.boozallencsn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5961060"/>
            <a:ext cx="9151963" cy="90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685800" y="3277370"/>
            <a:ext cx="5556380" cy="0"/>
          </a:xfrm>
          <a:prstGeom prst="line">
            <a:avLst/>
          </a:prstGeom>
          <a:ln w="12700">
            <a:solidFill>
              <a:srgbClr val="81D15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5D7AD58-7217-48BA-A0AE-D4CB8E736961}"/>
              </a:ext>
            </a:extLst>
          </p:cNvPr>
          <p:cNvSpPr txBox="1"/>
          <p:nvPr/>
        </p:nvSpPr>
        <p:spPr>
          <a:xfrm>
            <a:off x="877454" y="2569484"/>
            <a:ext cx="7155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449F3F"/>
                </a:solidFill>
              </a:rPr>
              <a:t>Team 2: Not Null - ALDO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802AF9-5AF9-4A17-A6A0-34498F8D0A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69" y="4369704"/>
            <a:ext cx="1866881" cy="15728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2E17902-99B2-44D9-9468-8F200B566B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2382" y="4151183"/>
            <a:ext cx="1594336" cy="200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258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342797" y="229923"/>
            <a:ext cx="8519615" cy="492693"/>
          </a:xfrm>
        </p:spPr>
        <p:txBody>
          <a:bodyPr anchor="t">
            <a:noAutofit/>
          </a:bodyPr>
          <a:lstStyle/>
          <a:p>
            <a:pPr algn="l"/>
            <a:r>
              <a:rPr lang="en-US" sz="2800" b="1" dirty="0">
                <a:solidFill>
                  <a:srgbClr val="81D158"/>
                </a:solidFill>
                <a:latin typeface="+mn-lt"/>
                <a:cs typeface="Century Gothic"/>
              </a:rPr>
              <a:t>The Architecture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Century Gothic"/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342800" y="1204358"/>
            <a:ext cx="8458198" cy="37011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90000"/>
              </a:lnSpc>
              <a:buClr>
                <a:srgbClr val="81D158"/>
              </a:buClr>
              <a:buFont typeface="Arial" pitchFamily="34" charset="0"/>
              <a:buChar char="•"/>
            </a:pPr>
            <a:endParaRPr lang="en-US" sz="1700" b="1" dirty="0">
              <a:solidFill>
                <a:schemeClr val="tx1"/>
              </a:solidFill>
              <a:cs typeface="Century Gothic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275178" y="6361681"/>
            <a:ext cx="0" cy="289456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42798" y="908681"/>
            <a:ext cx="84582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ubtitle 2">
            <a:extLst>
              <a:ext uri="{FF2B5EF4-FFF2-40B4-BE49-F238E27FC236}">
                <a16:creationId xmlns:a16="http://schemas.microsoft.com/office/drawing/2014/main" id="{2621126A-FE35-4924-ADA6-0146571AC1AF}"/>
              </a:ext>
            </a:extLst>
          </p:cNvPr>
          <p:cNvSpPr txBox="1">
            <a:spLocks/>
          </p:cNvSpPr>
          <p:nvPr/>
        </p:nvSpPr>
        <p:spPr>
          <a:xfrm>
            <a:off x="342800" y="1204358"/>
            <a:ext cx="8458198" cy="48629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90000"/>
              </a:lnSpc>
              <a:buClr>
                <a:srgbClr val="81D158"/>
              </a:buClr>
              <a:buFont typeface="Arial" pitchFamily="34" charset="0"/>
              <a:buChar char="•"/>
            </a:pPr>
            <a:endParaRPr lang="en-US" sz="2500" b="1" dirty="0">
              <a:solidFill>
                <a:schemeClr val="tx1"/>
              </a:solidFill>
              <a:cs typeface="Century Gothic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115C94-950A-4D43-92A0-F90338C1C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31" y="6186414"/>
            <a:ext cx="723861" cy="6098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231815-277A-4ECD-9265-4B4E8CD7B9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6765" y="6141803"/>
            <a:ext cx="578433" cy="72921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1275913-D7E3-40E3-8604-2CBF4865EF67}"/>
              </a:ext>
            </a:extLst>
          </p:cNvPr>
          <p:cNvSpPr/>
          <p:nvPr/>
        </p:nvSpPr>
        <p:spPr>
          <a:xfrm>
            <a:off x="3359150" y="1221471"/>
            <a:ext cx="2133600" cy="895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NIFI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A125FA0-1416-4D5A-9AF3-CFDB5D1762B7}"/>
              </a:ext>
            </a:extLst>
          </p:cNvPr>
          <p:cNvCxnSpPr/>
          <p:nvPr/>
        </p:nvCxnSpPr>
        <p:spPr>
          <a:xfrm>
            <a:off x="3816350" y="2116821"/>
            <a:ext cx="0" cy="715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79CC8C7-6C69-4218-95BF-9AF2E79109C2}"/>
              </a:ext>
            </a:extLst>
          </p:cNvPr>
          <p:cNvSpPr/>
          <p:nvPr/>
        </p:nvSpPr>
        <p:spPr>
          <a:xfrm>
            <a:off x="3117850" y="2832100"/>
            <a:ext cx="1377949" cy="7152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DPF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0C184B-AB0C-4566-8FDF-BDF45FD93917}"/>
              </a:ext>
            </a:extLst>
          </p:cNvPr>
          <p:cNvSpPr/>
          <p:nvPr/>
        </p:nvSpPr>
        <p:spPr>
          <a:xfrm>
            <a:off x="4756150" y="2832100"/>
            <a:ext cx="1377949" cy="7152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KAFKA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7B907BD-7EEC-4E97-A6E8-2F3DF68E6E3E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495799" y="3189740"/>
            <a:ext cx="2603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DD055A-052E-419A-8603-89AF56CCD168}"/>
              </a:ext>
            </a:extLst>
          </p:cNvPr>
          <p:cNvCxnSpPr/>
          <p:nvPr/>
        </p:nvCxnSpPr>
        <p:spPr>
          <a:xfrm>
            <a:off x="5099050" y="2116821"/>
            <a:ext cx="0" cy="715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2523B5A-91B2-4F6A-9439-B4F8B8399A4F}"/>
              </a:ext>
            </a:extLst>
          </p:cNvPr>
          <p:cNvSpPr/>
          <p:nvPr/>
        </p:nvSpPr>
        <p:spPr>
          <a:xfrm>
            <a:off x="1127725" y="4928814"/>
            <a:ext cx="1726608" cy="10795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MongoDB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F7A8CC9-7709-4A2A-B5B4-92C91ADD2F8E}"/>
              </a:ext>
            </a:extLst>
          </p:cNvPr>
          <p:cNvCxnSpPr>
            <a:stCxn id="2" idx="1"/>
            <a:endCxn id="15" idx="0"/>
          </p:cNvCxnSpPr>
          <p:nvPr/>
        </p:nvCxnSpPr>
        <p:spPr>
          <a:xfrm rot="10800000" flipV="1">
            <a:off x="1991030" y="1669146"/>
            <a:ext cx="1368121" cy="325966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3A986E0-8D25-4204-8BC7-F69627DAEEF6}"/>
              </a:ext>
            </a:extLst>
          </p:cNvPr>
          <p:cNvSpPr/>
          <p:nvPr/>
        </p:nvSpPr>
        <p:spPr>
          <a:xfrm>
            <a:off x="6134099" y="5080000"/>
            <a:ext cx="1536700" cy="8064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Application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E3E1680-0806-4F57-AB1E-238CF94C68FF}"/>
              </a:ext>
            </a:extLst>
          </p:cNvPr>
          <p:cNvSpPr/>
          <p:nvPr/>
        </p:nvSpPr>
        <p:spPr>
          <a:xfrm>
            <a:off x="2672173" y="3975100"/>
            <a:ext cx="1899827" cy="894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Structure Objects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6A407A3-DE4D-457F-A576-E9DC14D54AA7}"/>
              </a:ext>
            </a:extLst>
          </p:cNvPr>
          <p:cNvCxnSpPr>
            <a:endCxn id="23" idx="0"/>
          </p:cNvCxnSpPr>
          <p:nvPr/>
        </p:nvCxnSpPr>
        <p:spPr>
          <a:xfrm>
            <a:off x="3622086" y="3547379"/>
            <a:ext cx="1" cy="4277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0167C3E-87C0-4FFB-8063-D906762BEA54}"/>
              </a:ext>
            </a:extLst>
          </p:cNvPr>
          <p:cNvSpPr/>
          <p:nvPr/>
        </p:nvSpPr>
        <p:spPr>
          <a:xfrm>
            <a:off x="6451600" y="3635833"/>
            <a:ext cx="1060444" cy="758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ESRI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8D74BE8-B9EB-43E2-8DF7-521C5F042C34}"/>
              </a:ext>
            </a:extLst>
          </p:cNvPr>
          <p:cNvCxnSpPr>
            <a:stCxn id="6" idx="3"/>
            <a:endCxn id="26" idx="0"/>
          </p:cNvCxnSpPr>
          <p:nvPr/>
        </p:nvCxnSpPr>
        <p:spPr>
          <a:xfrm>
            <a:off x="6134099" y="3189740"/>
            <a:ext cx="847723" cy="44609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E5CE8D4-6E95-483E-AED1-45B2E780CE77}"/>
              </a:ext>
            </a:extLst>
          </p:cNvPr>
          <p:cNvCxnSpPr>
            <a:stCxn id="26" idx="2"/>
          </p:cNvCxnSpPr>
          <p:nvPr/>
        </p:nvCxnSpPr>
        <p:spPr>
          <a:xfrm>
            <a:off x="6981822" y="4394200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7FC56C6-79AD-4586-87FA-FC435018B342}"/>
              </a:ext>
            </a:extLst>
          </p:cNvPr>
          <p:cNvCxnSpPr>
            <a:stCxn id="15" idx="6"/>
            <a:endCxn id="21" idx="1"/>
          </p:cNvCxnSpPr>
          <p:nvPr/>
        </p:nvCxnSpPr>
        <p:spPr>
          <a:xfrm>
            <a:off x="2854333" y="5468564"/>
            <a:ext cx="3279766" cy="146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319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342797" y="229923"/>
            <a:ext cx="8519615" cy="492693"/>
          </a:xfrm>
        </p:spPr>
        <p:txBody>
          <a:bodyPr anchor="t">
            <a:noAutofit/>
          </a:bodyPr>
          <a:lstStyle/>
          <a:p>
            <a:pPr algn="l"/>
            <a:r>
              <a:rPr lang="en-US" sz="2800" b="1" dirty="0">
                <a:solidFill>
                  <a:srgbClr val="81D158"/>
                </a:solidFill>
                <a:latin typeface="+mn-lt"/>
                <a:cs typeface="Century Gothic"/>
              </a:rPr>
              <a:t>Overview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Century Gothic"/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342800" y="1204358"/>
            <a:ext cx="8458198" cy="37011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90000"/>
              </a:lnSpc>
              <a:buClr>
                <a:srgbClr val="81D158"/>
              </a:buClr>
              <a:buFont typeface="Arial" pitchFamily="34" charset="0"/>
              <a:buChar char="•"/>
            </a:pPr>
            <a:endParaRPr lang="en-US" sz="1700" b="1" dirty="0">
              <a:solidFill>
                <a:schemeClr val="tx1"/>
              </a:solidFill>
              <a:cs typeface="Century Gothic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275178" y="6361681"/>
            <a:ext cx="0" cy="289456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42798" y="908681"/>
            <a:ext cx="84582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ubtitle 2">
            <a:extLst>
              <a:ext uri="{FF2B5EF4-FFF2-40B4-BE49-F238E27FC236}">
                <a16:creationId xmlns:a16="http://schemas.microsoft.com/office/drawing/2014/main" id="{2621126A-FE35-4924-ADA6-0146571AC1AF}"/>
              </a:ext>
            </a:extLst>
          </p:cNvPr>
          <p:cNvSpPr txBox="1">
            <a:spLocks/>
          </p:cNvSpPr>
          <p:nvPr/>
        </p:nvSpPr>
        <p:spPr>
          <a:xfrm>
            <a:off x="342800" y="1204358"/>
            <a:ext cx="8458198" cy="48629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90000"/>
              </a:lnSpc>
              <a:buClr>
                <a:srgbClr val="81D158"/>
              </a:buClr>
              <a:buFont typeface="Arial" pitchFamily="34" charset="0"/>
              <a:buChar char="•"/>
            </a:pPr>
            <a:r>
              <a:rPr lang="en-US" sz="2500" b="1" dirty="0">
                <a:solidFill>
                  <a:schemeClr val="tx1"/>
                </a:solidFill>
                <a:cs typeface="Century Gothic"/>
              </a:rPr>
              <a:t>Web Application for Command and Control (C&amp;C)</a:t>
            </a:r>
          </a:p>
          <a:p>
            <a:pPr marL="342900" indent="-342900" algn="l">
              <a:lnSpc>
                <a:spcPct val="90000"/>
              </a:lnSpc>
              <a:buClr>
                <a:srgbClr val="81D158"/>
              </a:buClr>
              <a:buFont typeface="Arial" pitchFamily="34" charset="0"/>
              <a:buChar char="•"/>
            </a:pPr>
            <a:r>
              <a:rPr lang="en-US" sz="2500" b="1" dirty="0">
                <a:solidFill>
                  <a:schemeClr val="tx1"/>
                </a:solidFill>
                <a:cs typeface="Century Gothic"/>
              </a:rPr>
              <a:t>Dynamic Integration with Varied Data Sources</a:t>
            </a:r>
          </a:p>
          <a:p>
            <a:pPr marL="342900" indent="-342900" algn="l">
              <a:lnSpc>
                <a:spcPct val="90000"/>
              </a:lnSpc>
              <a:buClr>
                <a:srgbClr val="81D158"/>
              </a:buClr>
              <a:buFont typeface="Arial" pitchFamily="34" charset="0"/>
              <a:buChar char="•"/>
            </a:pPr>
            <a:r>
              <a:rPr lang="en-US" sz="2500" b="1" dirty="0">
                <a:solidFill>
                  <a:schemeClr val="tx1"/>
                </a:solidFill>
                <a:cs typeface="Century Gothic"/>
              </a:rPr>
              <a:t>Incorporates Weather, Flight, and Active Location Data</a:t>
            </a:r>
          </a:p>
          <a:p>
            <a:pPr marL="342900" indent="-342900" algn="l">
              <a:lnSpc>
                <a:spcPct val="90000"/>
              </a:lnSpc>
              <a:buClr>
                <a:srgbClr val="81D158"/>
              </a:buClr>
              <a:buFont typeface="Arial" pitchFamily="34" charset="0"/>
              <a:buChar char="•"/>
            </a:pPr>
            <a:r>
              <a:rPr lang="en-US" sz="2500" b="1" dirty="0">
                <a:solidFill>
                  <a:schemeClr val="tx1"/>
                </a:solidFill>
                <a:cs typeface="Century Gothic"/>
              </a:rPr>
              <a:t>Geolocation for Ease of Decisions</a:t>
            </a:r>
          </a:p>
          <a:p>
            <a:pPr marL="342900" indent="-342900" algn="l">
              <a:lnSpc>
                <a:spcPct val="90000"/>
              </a:lnSpc>
              <a:buClr>
                <a:srgbClr val="81D158"/>
              </a:buClr>
              <a:buFont typeface="Arial" pitchFamily="34" charset="0"/>
              <a:buChar char="•"/>
            </a:pPr>
            <a:r>
              <a:rPr lang="en-US" sz="2500" b="1" dirty="0">
                <a:solidFill>
                  <a:schemeClr val="tx1"/>
                </a:solidFill>
                <a:cs typeface="Century Gothic"/>
              </a:rPr>
              <a:t>API for Export to Multiple Organizations</a:t>
            </a:r>
          </a:p>
          <a:p>
            <a:pPr marL="342900" indent="-342900" algn="l">
              <a:lnSpc>
                <a:spcPct val="90000"/>
              </a:lnSpc>
              <a:buClr>
                <a:srgbClr val="81D158"/>
              </a:buClr>
              <a:buFont typeface="Arial" pitchFamily="34" charset="0"/>
              <a:buChar char="•"/>
            </a:pPr>
            <a:r>
              <a:rPr lang="en-US" sz="2500" b="1" dirty="0">
                <a:solidFill>
                  <a:schemeClr val="tx1"/>
                </a:solidFill>
                <a:cs typeface="Century Gothic"/>
              </a:rPr>
              <a:t>Designed for Projection in a C&amp;C Environment</a:t>
            </a:r>
          </a:p>
          <a:p>
            <a:pPr marL="342900" indent="-342900" algn="l">
              <a:lnSpc>
                <a:spcPct val="90000"/>
              </a:lnSpc>
              <a:buClr>
                <a:srgbClr val="81D158"/>
              </a:buClr>
              <a:buFont typeface="Arial" pitchFamily="34" charset="0"/>
              <a:buChar char="•"/>
            </a:pPr>
            <a:r>
              <a:rPr lang="en-US" sz="2500" b="1" dirty="0">
                <a:solidFill>
                  <a:schemeClr val="tx1"/>
                </a:solidFill>
                <a:cs typeface="Century Gothic"/>
              </a:rPr>
              <a:t>Built in Redundancy for Disaster Operations</a:t>
            </a:r>
          </a:p>
          <a:p>
            <a:pPr marL="342900" indent="-342900" algn="l">
              <a:lnSpc>
                <a:spcPct val="90000"/>
              </a:lnSpc>
              <a:buClr>
                <a:srgbClr val="81D158"/>
              </a:buClr>
              <a:buFont typeface="Arial" pitchFamily="34" charset="0"/>
              <a:buChar char="•"/>
            </a:pPr>
            <a:endParaRPr lang="en-US" sz="2500" b="1" dirty="0">
              <a:solidFill>
                <a:schemeClr val="tx1"/>
              </a:solidFill>
              <a:cs typeface="Century Gothic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115C94-950A-4D43-92A0-F90338C1C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31" y="6186414"/>
            <a:ext cx="723861" cy="6098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231815-277A-4ECD-9265-4B4E8CD7B9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6765" y="6141803"/>
            <a:ext cx="578433" cy="72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76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342797" y="229923"/>
            <a:ext cx="8519615" cy="492693"/>
          </a:xfrm>
        </p:spPr>
        <p:txBody>
          <a:bodyPr anchor="t">
            <a:noAutofit/>
          </a:bodyPr>
          <a:lstStyle/>
          <a:p>
            <a:pPr algn="l"/>
            <a:r>
              <a:rPr lang="en-US" sz="2800" b="1" dirty="0">
                <a:solidFill>
                  <a:srgbClr val="81D158"/>
                </a:solidFill>
                <a:latin typeface="+mn-lt"/>
                <a:cs typeface="Century Gothic"/>
              </a:rPr>
              <a:t>The Application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Century Gothic"/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342800" y="1204358"/>
            <a:ext cx="8458198" cy="37011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90000"/>
              </a:lnSpc>
              <a:buClr>
                <a:srgbClr val="81D158"/>
              </a:buClr>
              <a:buFont typeface="Arial" pitchFamily="34" charset="0"/>
              <a:buChar char="•"/>
            </a:pPr>
            <a:endParaRPr lang="en-US" sz="1700" b="1" dirty="0">
              <a:solidFill>
                <a:schemeClr val="tx1"/>
              </a:solidFill>
              <a:cs typeface="Century Gothic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275178" y="6361681"/>
            <a:ext cx="0" cy="289456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42798" y="908681"/>
            <a:ext cx="84582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ubtitle 2">
            <a:extLst>
              <a:ext uri="{FF2B5EF4-FFF2-40B4-BE49-F238E27FC236}">
                <a16:creationId xmlns:a16="http://schemas.microsoft.com/office/drawing/2014/main" id="{2621126A-FE35-4924-ADA6-0146571AC1AF}"/>
              </a:ext>
            </a:extLst>
          </p:cNvPr>
          <p:cNvSpPr txBox="1">
            <a:spLocks/>
          </p:cNvSpPr>
          <p:nvPr/>
        </p:nvSpPr>
        <p:spPr>
          <a:xfrm>
            <a:off x="342800" y="1204358"/>
            <a:ext cx="8458198" cy="48629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90000"/>
              </a:lnSpc>
              <a:buClr>
                <a:srgbClr val="81D158"/>
              </a:buClr>
              <a:buFont typeface="Arial" pitchFamily="34" charset="0"/>
              <a:buChar char="•"/>
            </a:pPr>
            <a:r>
              <a:rPr lang="en-US" sz="2500" b="1" dirty="0">
                <a:solidFill>
                  <a:schemeClr val="tx1"/>
                </a:solidFill>
                <a:cs typeface="Century Gothic"/>
              </a:rPr>
              <a:t>OpenShift:</a:t>
            </a:r>
          </a:p>
          <a:p>
            <a:pPr marL="800100" lvl="1" indent="-342900" algn="l">
              <a:lnSpc>
                <a:spcPct val="90000"/>
              </a:lnSpc>
              <a:buClr>
                <a:srgbClr val="81D158"/>
              </a:buClr>
              <a:buFont typeface="Arial" pitchFamily="34" charset="0"/>
              <a:buChar char="•"/>
            </a:pPr>
            <a:r>
              <a:rPr lang="en-US" sz="2100" b="1" dirty="0">
                <a:solidFill>
                  <a:schemeClr val="tx1"/>
                </a:solidFill>
                <a:cs typeface="Century Gothic"/>
                <a:hlinkClick r:id="rId3"/>
              </a:rPr>
              <a:t>https://team2-htmapp.htm.boozallencsn.com/</a:t>
            </a:r>
            <a:endParaRPr lang="en-US" sz="2100" b="1" dirty="0">
              <a:solidFill>
                <a:schemeClr val="tx1"/>
              </a:solidFill>
              <a:cs typeface="Century Gothic"/>
            </a:endParaRPr>
          </a:p>
          <a:p>
            <a:pPr marL="342900" indent="-342900" algn="l">
              <a:lnSpc>
                <a:spcPct val="90000"/>
              </a:lnSpc>
              <a:buClr>
                <a:srgbClr val="81D158"/>
              </a:buClr>
              <a:buFont typeface="Arial" pitchFamily="34" charset="0"/>
              <a:buChar char="•"/>
            </a:pPr>
            <a:r>
              <a:rPr lang="en-US" sz="2500" b="1" dirty="0">
                <a:solidFill>
                  <a:schemeClr val="tx1"/>
                </a:solidFill>
                <a:cs typeface="Century Gothic"/>
              </a:rPr>
              <a:t>Docker:</a:t>
            </a:r>
          </a:p>
          <a:p>
            <a:pPr marL="800100" lvl="1" indent="-342900" algn="l">
              <a:lnSpc>
                <a:spcPct val="90000"/>
              </a:lnSpc>
              <a:buClr>
                <a:srgbClr val="81D158"/>
              </a:buClr>
              <a:buFont typeface="Arial" pitchFamily="34" charset="0"/>
              <a:buChar char="•"/>
            </a:pPr>
            <a:r>
              <a:rPr lang="en-US" sz="2100" b="1" dirty="0">
                <a:solidFill>
                  <a:schemeClr val="tx1"/>
                </a:solidFill>
                <a:cs typeface="Century Gothic"/>
                <a:hlinkClick r:id="rId4"/>
              </a:rPr>
              <a:t>https://t2-node.htm.boozallencsn.com/</a:t>
            </a:r>
            <a:endParaRPr lang="en-US" sz="2100" b="1" dirty="0">
              <a:solidFill>
                <a:schemeClr val="tx1"/>
              </a:solidFill>
              <a:cs typeface="Century Gothic"/>
            </a:endParaRPr>
          </a:p>
          <a:p>
            <a:pPr marL="800100" lvl="1" indent="-342900" algn="l">
              <a:lnSpc>
                <a:spcPct val="90000"/>
              </a:lnSpc>
              <a:buClr>
                <a:srgbClr val="81D158"/>
              </a:buClr>
              <a:buFont typeface="Arial" pitchFamily="34" charset="0"/>
              <a:buChar char="•"/>
            </a:pPr>
            <a:endParaRPr lang="en-US" sz="2100" b="1" dirty="0">
              <a:solidFill>
                <a:schemeClr val="tx1"/>
              </a:solidFill>
              <a:cs typeface="Century Gothic"/>
            </a:endParaRPr>
          </a:p>
          <a:p>
            <a:pPr marL="342900" indent="-342900" algn="l">
              <a:lnSpc>
                <a:spcPct val="90000"/>
              </a:lnSpc>
              <a:buClr>
                <a:srgbClr val="81D158"/>
              </a:buClr>
              <a:buFont typeface="Arial" pitchFamily="34" charset="0"/>
              <a:buChar char="•"/>
            </a:pPr>
            <a:endParaRPr lang="en-US" sz="2500" b="1" dirty="0">
              <a:solidFill>
                <a:schemeClr val="tx1"/>
              </a:solidFill>
              <a:cs typeface="Century Gothic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115C94-950A-4D43-92A0-F90338C1CF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31" y="6186414"/>
            <a:ext cx="723861" cy="6098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231815-277A-4ECD-9265-4B4E8CD7B9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6765" y="6141803"/>
            <a:ext cx="578433" cy="72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16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342797" y="229923"/>
            <a:ext cx="8519615" cy="492693"/>
          </a:xfrm>
        </p:spPr>
        <p:txBody>
          <a:bodyPr anchor="t">
            <a:noAutofit/>
          </a:bodyPr>
          <a:lstStyle/>
          <a:p>
            <a:pPr algn="l"/>
            <a:r>
              <a:rPr lang="en-US" sz="2800" b="1" dirty="0">
                <a:solidFill>
                  <a:srgbClr val="81D158"/>
                </a:solidFill>
                <a:latin typeface="+mn-lt"/>
                <a:cs typeface="Century Gothic"/>
              </a:rPr>
              <a:t>Future Development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Century Gothic"/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342800" y="1204358"/>
            <a:ext cx="8458198" cy="37011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90000"/>
              </a:lnSpc>
              <a:buClr>
                <a:srgbClr val="81D158"/>
              </a:buClr>
              <a:buFont typeface="Arial" pitchFamily="34" charset="0"/>
              <a:buChar char="•"/>
            </a:pPr>
            <a:endParaRPr lang="en-US" sz="1700" b="1" dirty="0">
              <a:solidFill>
                <a:schemeClr val="tx1"/>
              </a:solidFill>
              <a:cs typeface="Century Gothic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275178" y="6361681"/>
            <a:ext cx="0" cy="289456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42798" y="908681"/>
            <a:ext cx="84582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ubtitle 2">
            <a:extLst>
              <a:ext uri="{FF2B5EF4-FFF2-40B4-BE49-F238E27FC236}">
                <a16:creationId xmlns:a16="http://schemas.microsoft.com/office/drawing/2014/main" id="{2621126A-FE35-4924-ADA6-0146571AC1AF}"/>
              </a:ext>
            </a:extLst>
          </p:cNvPr>
          <p:cNvSpPr txBox="1">
            <a:spLocks/>
          </p:cNvSpPr>
          <p:nvPr/>
        </p:nvSpPr>
        <p:spPr>
          <a:xfrm>
            <a:off x="342800" y="1204358"/>
            <a:ext cx="8458198" cy="48629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90000"/>
              </a:lnSpc>
              <a:buClr>
                <a:srgbClr val="81D158"/>
              </a:buClr>
              <a:buFont typeface="Arial" pitchFamily="34" charset="0"/>
              <a:buChar char="•"/>
            </a:pPr>
            <a:r>
              <a:rPr lang="en-US" sz="2500" b="1" dirty="0">
                <a:solidFill>
                  <a:schemeClr val="tx1"/>
                </a:solidFill>
                <a:cs typeface="Century Gothic"/>
              </a:rPr>
              <a:t>Mobile Application</a:t>
            </a:r>
          </a:p>
          <a:p>
            <a:pPr marL="800100" lvl="1" indent="-342900" algn="l">
              <a:lnSpc>
                <a:spcPct val="90000"/>
              </a:lnSpc>
              <a:buClr>
                <a:srgbClr val="81D158"/>
              </a:buClr>
              <a:buFont typeface="Arial" pitchFamily="34" charset="0"/>
              <a:buChar char="•"/>
            </a:pPr>
            <a:r>
              <a:rPr lang="en-US" sz="2100" b="1" dirty="0">
                <a:solidFill>
                  <a:schemeClr val="tx1"/>
                </a:solidFill>
                <a:cs typeface="Century Gothic"/>
              </a:rPr>
              <a:t>Feeds into Public Database that Feeds into Kafka</a:t>
            </a:r>
          </a:p>
          <a:p>
            <a:pPr marL="800100" lvl="1" indent="-342900" algn="l">
              <a:lnSpc>
                <a:spcPct val="90000"/>
              </a:lnSpc>
              <a:buClr>
                <a:srgbClr val="81D158"/>
              </a:buClr>
              <a:buFont typeface="Arial" pitchFamily="34" charset="0"/>
              <a:buChar char="•"/>
            </a:pPr>
            <a:r>
              <a:rPr lang="en-US" sz="2100" b="1" dirty="0">
                <a:solidFill>
                  <a:schemeClr val="tx1"/>
                </a:solidFill>
                <a:cs typeface="Century Gothic"/>
              </a:rPr>
              <a:t>Allows Users in Need to Connect and Report to First Responders</a:t>
            </a:r>
          </a:p>
          <a:p>
            <a:pPr marL="800100" lvl="1" indent="-342900" algn="l">
              <a:lnSpc>
                <a:spcPct val="90000"/>
              </a:lnSpc>
              <a:buClr>
                <a:srgbClr val="81D158"/>
              </a:buClr>
              <a:buFont typeface="Arial" pitchFamily="34" charset="0"/>
              <a:buChar char="•"/>
            </a:pPr>
            <a:r>
              <a:rPr lang="en-US" sz="2100" b="1" dirty="0">
                <a:solidFill>
                  <a:schemeClr val="tx1"/>
                </a:solidFill>
                <a:cs typeface="Century Gothic"/>
              </a:rPr>
              <a:t>Provide Real-Time information on:</a:t>
            </a:r>
          </a:p>
          <a:p>
            <a:pPr marL="1257300" lvl="2" indent="-342900" algn="l">
              <a:lnSpc>
                <a:spcPct val="90000"/>
              </a:lnSpc>
              <a:buClr>
                <a:srgbClr val="81D158"/>
              </a:buClr>
              <a:buFont typeface="Arial" pitchFamily="34" charset="0"/>
              <a:buChar char="•"/>
            </a:pPr>
            <a:r>
              <a:rPr lang="en-US" sz="1700" b="1" dirty="0">
                <a:solidFill>
                  <a:schemeClr val="tx1"/>
                </a:solidFill>
                <a:cs typeface="Century Gothic"/>
              </a:rPr>
              <a:t>Health</a:t>
            </a:r>
          </a:p>
          <a:p>
            <a:pPr marL="1257300" lvl="2" indent="-342900" algn="l">
              <a:lnSpc>
                <a:spcPct val="90000"/>
              </a:lnSpc>
              <a:buClr>
                <a:srgbClr val="81D158"/>
              </a:buClr>
              <a:buFont typeface="Arial" pitchFamily="34" charset="0"/>
              <a:buChar char="•"/>
            </a:pPr>
            <a:r>
              <a:rPr lang="en-US" sz="1700" b="1" dirty="0">
                <a:solidFill>
                  <a:schemeClr val="tx1"/>
                </a:solidFill>
                <a:cs typeface="Century Gothic"/>
              </a:rPr>
              <a:t>Status</a:t>
            </a:r>
          </a:p>
          <a:p>
            <a:pPr marL="1257300" lvl="2" indent="-342900" algn="l">
              <a:lnSpc>
                <a:spcPct val="90000"/>
              </a:lnSpc>
              <a:buClr>
                <a:srgbClr val="81D158"/>
              </a:buClr>
              <a:buFont typeface="Arial" pitchFamily="34" charset="0"/>
              <a:buChar char="•"/>
            </a:pPr>
            <a:r>
              <a:rPr lang="en-US" sz="1700" b="1" dirty="0">
                <a:solidFill>
                  <a:schemeClr val="tx1"/>
                </a:solidFill>
                <a:cs typeface="Century Gothic"/>
              </a:rPr>
              <a:t>Severity</a:t>
            </a:r>
          </a:p>
          <a:p>
            <a:pPr marL="1257300" lvl="2" indent="-342900" algn="l">
              <a:lnSpc>
                <a:spcPct val="90000"/>
              </a:lnSpc>
              <a:buClr>
                <a:srgbClr val="81D158"/>
              </a:buClr>
              <a:buFont typeface="Arial" pitchFamily="34" charset="0"/>
              <a:buChar char="•"/>
            </a:pPr>
            <a:r>
              <a:rPr lang="en-US" sz="1700" b="1" dirty="0">
                <a:solidFill>
                  <a:schemeClr val="tx1"/>
                </a:solidFill>
                <a:cs typeface="Century Gothic"/>
              </a:rPr>
              <a:t>Location</a:t>
            </a:r>
          </a:p>
          <a:p>
            <a:pPr marL="342900" indent="-342900" algn="l">
              <a:lnSpc>
                <a:spcPct val="90000"/>
              </a:lnSpc>
              <a:buClr>
                <a:srgbClr val="81D158"/>
              </a:buClr>
              <a:buFont typeface="Arial" pitchFamily="34" charset="0"/>
              <a:buChar char="•"/>
            </a:pPr>
            <a:r>
              <a:rPr lang="en-US" sz="2500" b="1" dirty="0">
                <a:solidFill>
                  <a:schemeClr val="tx1"/>
                </a:solidFill>
                <a:cs typeface="Century Gothic"/>
              </a:rPr>
              <a:t>Data Analytics</a:t>
            </a:r>
          </a:p>
          <a:p>
            <a:pPr marL="800100" lvl="1" indent="-342900" algn="l">
              <a:lnSpc>
                <a:spcPct val="90000"/>
              </a:lnSpc>
              <a:buClr>
                <a:srgbClr val="81D158"/>
              </a:buClr>
              <a:buFont typeface="Arial" pitchFamily="34" charset="0"/>
              <a:buChar char="•"/>
            </a:pPr>
            <a:r>
              <a:rPr lang="en-US" sz="2100" b="1" dirty="0">
                <a:solidFill>
                  <a:schemeClr val="tx1"/>
                </a:solidFill>
                <a:cs typeface="Century Gothic"/>
              </a:rPr>
              <a:t>Architecture Allows for the use of Data Science to </a:t>
            </a:r>
            <a:r>
              <a:rPr lang="en-US" sz="2100" b="1" dirty="0" err="1">
                <a:solidFill>
                  <a:schemeClr val="tx1"/>
                </a:solidFill>
                <a:cs typeface="Century Gothic"/>
              </a:rPr>
              <a:t>Steamline</a:t>
            </a:r>
            <a:r>
              <a:rPr lang="en-US" sz="2100" b="1" dirty="0">
                <a:solidFill>
                  <a:schemeClr val="tx1"/>
                </a:solidFill>
                <a:cs typeface="Century Gothic"/>
              </a:rPr>
              <a:t>:</a:t>
            </a:r>
          </a:p>
          <a:p>
            <a:pPr marL="1257300" lvl="2" indent="-342900" algn="l">
              <a:lnSpc>
                <a:spcPct val="90000"/>
              </a:lnSpc>
              <a:buClr>
                <a:srgbClr val="81D158"/>
              </a:buClr>
              <a:buFont typeface="Arial" pitchFamily="34" charset="0"/>
              <a:buChar char="•"/>
            </a:pPr>
            <a:r>
              <a:rPr lang="en-US" sz="1700" b="1" dirty="0">
                <a:solidFill>
                  <a:schemeClr val="tx1"/>
                </a:solidFill>
                <a:cs typeface="Century Gothic"/>
              </a:rPr>
              <a:t>Decisions</a:t>
            </a:r>
          </a:p>
          <a:p>
            <a:pPr marL="1257300" lvl="2" indent="-342900" algn="l">
              <a:lnSpc>
                <a:spcPct val="90000"/>
              </a:lnSpc>
              <a:buClr>
                <a:srgbClr val="81D158"/>
              </a:buClr>
              <a:buFont typeface="Arial" pitchFamily="34" charset="0"/>
              <a:buChar char="•"/>
            </a:pPr>
            <a:r>
              <a:rPr lang="en-US" sz="1700" b="1" dirty="0">
                <a:solidFill>
                  <a:schemeClr val="tx1"/>
                </a:solidFill>
                <a:cs typeface="Century Gothic"/>
              </a:rPr>
              <a:t>Reaction Times</a:t>
            </a:r>
          </a:p>
          <a:p>
            <a:pPr marL="1257300" lvl="2" indent="-342900" algn="l">
              <a:lnSpc>
                <a:spcPct val="90000"/>
              </a:lnSpc>
              <a:buClr>
                <a:srgbClr val="81D158"/>
              </a:buClr>
              <a:buFont typeface="Arial" pitchFamily="34" charset="0"/>
              <a:buChar char="•"/>
            </a:pPr>
            <a:r>
              <a:rPr lang="en-US" sz="1700" b="1" dirty="0">
                <a:solidFill>
                  <a:schemeClr val="tx1"/>
                </a:solidFill>
                <a:cs typeface="Century Gothic"/>
              </a:rPr>
              <a:t>Logistics</a:t>
            </a:r>
          </a:p>
          <a:p>
            <a:pPr marL="342900" indent="-342900" algn="l">
              <a:lnSpc>
                <a:spcPct val="90000"/>
              </a:lnSpc>
              <a:buClr>
                <a:srgbClr val="81D158"/>
              </a:buClr>
              <a:buFont typeface="Arial" pitchFamily="34" charset="0"/>
              <a:buChar char="•"/>
            </a:pPr>
            <a:endParaRPr lang="en-US" sz="2500" b="1" dirty="0">
              <a:solidFill>
                <a:schemeClr val="tx1"/>
              </a:solidFill>
              <a:cs typeface="Century Gothic"/>
            </a:endParaRPr>
          </a:p>
          <a:p>
            <a:pPr marL="800100" lvl="1" indent="-342900" algn="l">
              <a:lnSpc>
                <a:spcPct val="90000"/>
              </a:lnSpc>
              <a:buClr>
                <a:srgbClr val="81D158"/>
              </a:buClr>
              <a:buFont typeface="Arial" pitchFamily="34" charset="0"/>
              <a:buChar char="•"/>
            </a:pPr>
            <a:endParaRPr lang="en-US" sz="2100" b="1" dirty="0">
              <a:solidFill>
                <a:schemeClr val="tx1"/>
              </a:solidFill>
              <a:cs typeface="Century Gothic"/>
            </a:endParaRPr>
          </a:p>
          <a:p>
            <a:pPr marL="342900" indent="-342900" algn="l">
              <a:lnSpc>
                <a:spcPct val="90000"/>
              </a:lnSpc>
              <a:buClr>
                <a:srgbClr val="81D158"/>
              </a:buClr>
              <a:buFont typeface="Arial" pitchFamily="34" charset="0"/>
              <a:buChar char="•"/>
            </a:pPr>
            <a:endParaRPr lang="en-US" sz="2500" b="1" dirty="0">
              <a:solidFill>
                <a:schemeClr val="tx1"/>
              </a:solidFill>
              <a:cs typeface="Century Gothic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115C94-950A-4D43-92A0-F90338C1C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31" y="6186414"/>
            <a:ext cx="723861" cy="6098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231815-277A-4ECD-9265-4B4E8CD7B9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6765" y="6141803"/>
            <a:ext cx="578433" cy="72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68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5961060"/>
            <a:ext cx="9151963" cy="90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685800" y="3277370"/>
            <a:ext cx="5556380" cy="0"/>
          </a:xfrm>
          <a:prstGeom prst="line">
            <a:avLst/>
          </a:prstGeom>
          <a:ln w="12700">
            <a:solidFill>
              <a:srgbClr val="81D15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5D7AD58-7217-48BA-A0AE-D4CB8E736961}"/>
              </a:ext>
            </a:extLst>
          </p:cNvPr>
          <p:cNvSpPr txBox="1"/>
          <p:nvPr/>
        </p:nvSpPr>
        <p:spPr>
          <a:xfrm>
            <a:off x="877454" y="2569484"/>
            <a:ext cx="6952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449F3F"/>
                </a:solidFill>
              </a:rPr>
              <a:t>Questions?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802AF9-5AF9-4A17-A6A0-34498F8D0A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69" y="4369704"/>
            <a:ext cx="1866881" cy="15728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2E17902-99B2-44D9-9468-8F200B566B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2382" y="4151183"/>
            <a:ext cx="1594336" cy="200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82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11171</TotalTime>
  <Words>154</Words>
  <Application>Microsoft Office PowerPoint</Application>
  <PresentationFormat>On-screen Show (4:3)</PresentationFormat>
  <Paragraphs>44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Office Theme</vt:lpstr>
      <vt:lpstr>PowerPoint Presentation</vt:lpstr>
      <vt:lpstr>The Architecture</vt:lpstr>
      <vt:lpstr>Overview</vt:lpstr>
      <vt:lpstr>The Application</vt:lpstr>
      <vt:lpstr>Future Development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Rapid Health Transitions: The Global Burden of Diseases, Injuries, and Risk Factors Study 2010</dc:title>
  <dc:creator>Ryan Diaz</dc:creator>
  <cp:lastModifiedBy>James Peterson</cp:lastModifiedBy>
  <cp:revision>251</cp:revision>
  <cp:lastPrinted>1601-01-01T00:00:00Z</cp:lastPrinted>
  <dcterms:created xsi:type="dcterms:W3CDTF">1601-01-01T00:00:00Z</dcterms:created>
  <dcterms:modified xsi:type="dcterms:W3CDTF">2018-09-23T21:07:33Z</dcterms:modified>
</cp:coreProperties>
</file>