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256" r:id="rId2"/>
    <p:sldId id="258" r:id="rId3"/>
    <p:sldId id="265" r:id="rId4"/>
    <p:sldId id="257" r:id="rId5"/>
    <p:sldId id="259" r:id="rId6"/>
    <p:sldId id="266" r:id="rId7"/>
    <p:sldId id="269" r:id="rId8"/>
    <p:sldId id="271" r:id="rId9"/>
    <p:sldId id="272" r:id="rId10"/>
    <p:sldId id="273" r:id="rId11"/>
    <p:sldId id="270" r:id="rId12"/>
    <p:sldId id="289" r:id="rId13"/>
    <p:sldId id="260" r:id="rId14"/>
    <p:sldId id="274" r:id="rId15"/>
    <p:sldId id="275" r:id="rId16"/>
    <p:sldId id="276" r:id="rId17"/>
    <p:sldId id="277" r:id="rId18"/>
    <p:sldId id="261" r:id="rId19"/>
    <p:sldId id="290" r:id="rId20"/>
    <p:sldId id="296" r:id="rId21"/>
    <p:sldId id="297" r:id="rId22"/>
    <p:sldId id="298" r:id="rId23"/>
    <p:sldId id="299" r:id="rId24"/>
    <p:sldId id="286" r:id="rId25"/>
    <p:sldId id="300" r:id="rId26"/>
    <p:sldId id="292" r:id="rId27"/>
    <p:sldId id="293" r:id="rId28"/>
    <p:sldId id="294" r:id="rId29"/>
    <p:sldId id="295" r:id="rId3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93" autoAdjust="0"/>
  </p:normalViewPr>
  <p:slideViewPr>
    <p:cSldViewPr>
      <p:cViewPr>
        <p:scale>
          <a:sx n="100" d="100"/>
          <a:sy n="100" d="100"/>
        </p:scale>
        <p:origin x="-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778FFA8-9D70-436C-9F20-174F839EDCF6}" type="datetimeFigureOut">
              <a:rPr lang="en-GB" smtClean="0"/>
              <a:t>08/11/2017</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909DF50-1DBA-4A2C-A904-287F3A0D22EA}" type="slidenum">
              <a:rPr lang="en-GB" smtClean="0"/>
              <a:t>‹#›</a:t>
            </a:fld>
            <a:endParaRPr lang="en-GB" dirty="0"/>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a:t>
            </a:fld>
            <a:endParaRPr lang="en-GB" dirty="0"/>
          </a:p>
        </p:txBody>
      </p:sp>
    </p:spTree>
    <p:extLst>
      <p:ext uri="{BB962C8B-B14F-4D97-AF65-F5344CB8AC3E}">
        <p14:creationId xmlns:p14="http://schemas.microsoft.com/office/powerpoint/2010/main" val="418808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GB" sz="1300" dirty="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4</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19</a:t>
            </a:fld>
            <a:endParaRPr lang="en-GB" dirty="0"/>
          </a:p>
        </p:txBody>
      </p:sp>
    </p:spTree>
    <p:extLst>
      <p:ext uri="{BB962C8B-B14F-4D97-AF65-F5344CB8AC3E}">
        <p14:creationId xmlns:p14="http://schemas.microsoft.com/office/powerpoint/2010/main" val="23387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solidFill>
                  <a:schemeClr val="tx2"/>
                </a:solidFill>
              </a:rPr>
              <a:t>AUC (‘area under the curve’) score</a:t>
            </a:r>
          </a:p>
          <a:p>
            <a:pPr lvl="1"/>
            <a:r>
              <a:rPr lang="en-GB" sz="1200" dirty="0" smtClean="0">
                <a:solidFill>
                  <a:schemeClr val="tx2"/>
                </a:solidFill>
              </a:rPr>
              <a:t>The AUC score equals the probability that a randomly chosen positive example ranks above (is deemed to have a higher probability of being positive than) a randomly chosen negative example.</a:t>
            </a:r>
          </a:p>
          <a:p>
            <a:pPr lvl="1"/>
            <a:endParaRPr lang="en-GB" sz="1200" dirty="0" smtClean="0">
              <a:solidFill>
                <a:schemeClr val="tx2"/>
              </a:solidFill>
            </a:endParaRPr>
          </a:p>
          <a:p>
            <a:pPr marL="171450" lvl="0" indent="-171450"/>
            <a:r>
              <a:rPr lang="en-GB" sz="1600" dirty="0" smtClean="0">
                <a:solidFill>
                  <a:schemeClr val="tx2"/>
                </a:solidFill>
              </a:rPr>
              <a:t>TPR (also called Recall or Sensitivity) = sum total positives/sum of condition positive = TP/(TP+FN)</a:t>
            </a:r>
          </a:p>
          <a:p>
            <a:pPr lvl="0"/>
            <a:endParaRPr lang="en-GB" sz="1600" dirty="0" smtClean="0">
              <a:solidFill>
                <a:schemeClr val="tx2"/>
              </a:solidFill>
            </a:endParaRPr>
          </a:p>
          <a:p>
            <a:pPr marL="171450" lvl="0" indent="-171450"/>
            <a:r>
              <a:rPr lang="en-GB" sz="1600" dirty="0" smtClean="0">
                <a:solidFill>
                  <a:schemeClr val="tx2"/>
                </a:solidFill>
              </a:rPr>
              <a:t>FPR (also called Fall-out) = sum of false positives/sum of condition negative = FP/(FP+TN)</a:t>
            </a:r>
          </a:p>
          <a:p>
            <a:endParaRPr lang="en-GB" sz="1600" dirty="0" smtClean="0">
              <a:solidFill>
                <a:schemeClr val="tx2"/>
              </a:solidFill>
            </a:endParaRPr>
          </a:p>
          <a:p>
            <a:r>
              <a:rPr lang="en-GB" sz="1600" dirty="0" smtClean="0">
                <a:solidFill>
                  <a:schemeClr val="tx2"/>
                </a:solidFill>
              </a:rPr>
              <a:t>The ROC curve is created by plotting the true positive rate (TPR) against the false positive rate (FPR) at various threshold settings.</a:t>
            </a:r>
          </a:p>
          <a:p>
            <a:endParaRPr lang="en-GB" sz="1600" dirty="0" smtClean="0">
              <a:solidFill>
                <a:schemeClr val="tx2"/>
              </a:solidFill>
            </a:endParaRPr>
          </a:p>
          <a:p>
            <a:pPr marL="171450" indent="-171450"/>
            <a:endParaRPr lang="en-GB" sz="1600" dirty="0" smtClean="0">
              <a:solidFill>
                <a:schemeClr val="tx2"/>
              </a:solidFill>
            </a:endParaRPr>
          </a:p>
          <a:p>
            <a:pPr marL="0" indent="0">
              <a:buNone/>
            </a:pPr>
            <a:r>
              <a:rPr lang="en-GB" sz="1200" i="1" dirty="0" smtClean="0">
                <a:solidFill>
                  <a:schemeClr val="tx2"/>
                </a:solidFill>
              </a:rPr>
              <a:t>Source: www.wikipedia.com</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20</a:t>
            </a:fld>
            <a:endParaRPr lang="en-GB" dirty="0"/>
          </a:p>
        </p:txBody>
      </p:sp>
    </p:spTree>
    <p:extLst>
      <p:ext uri="{BB962C8B-B14F-4D97-AF65-F5344CB8AC3E}">
        <p14:creationId xmlns:p14="http://schemas.microsoft.com/office/powerpoint/2010/main" val="202231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chemeClr val="tx2"/>
                </a:solidFill>
              </a:rPr>
              <a:t>How to interpret the odds ratio:</a:t>
            </a:r>
          </a:p>
          <a:p>
            <a:endParaRPr lang="en-GB" sz="1200" dirty="0" smtClean="0">
              <a:solidFill>
                <a:schemeClr val="tx2"/>
              </a:solidFill>
            </a:endParaRPr>
          </a:p>
          <a:p>
            <a:r>
              <a:rPr lang="en-GB" sz="1200" dirty="0" smtClean="0">
                <a:solidFill>
                  <a:schemeClr val="tx2"/>
                </a:solidFill>
              </a:rPr>
              <a:t>A score over 1 indicates a positive relationship with the target variable, a score below 1 a negative one.</a:t>
            </a:r>
          </a:p>
          <a:p>
            <a:endParaRPr lang="en-GB" sz="1200" dirty="0" smtClean="0">
              <a:solidFill>
                <a:schemeClr val="tx2"/>
              </a:solidFill>
            </a:endParaRPr>
          </a:p>
          <a:p>
            <a:r>
              <a:rPr lang="en-GB" sz="1200" dirty="0" smtClean="0">
                <a:solidFill>
                  <a:schemeClr val="tx2"/>
                </a:solidFill>
              </a:rPr>
              <a:t>Odds of success = ratio of probability of success / probability of failure</a:t>
            </a:r>
          </a:p>
          <a:p>
            <a:endParaRPr lang="en-GB" sz="1200" dirty="0" smtClean="0">
              <a:solidFill>
                <a:schemeClr val="tx2"/>
              </a:solidFill>
            </a:endParaRPr>
          </a:p>
          <a:p>
            <a:r>
              <a:rPr lang="en-GB" sz="1200" dirty="0" smtClean="0">
                <a:solidFill>
                  <a:schemeClr val="tx2"/>
                </a:solidFill>
              </a:rPr>
              <a:t>If the probability of success is 50/50, the odds of success are 1/1 = 1</a:t>
            </a:r>
          </a:p>
          <a:p>
            <a:endParaRPr lang="en-GB" sz="1200" dirty="0" smtClean="0">
              <a:solidFill>
                <a:schemeClr val="tx2"/>
              </a:solidFill>
            </a:endParaRPr>
          </a:p>
          <a:p>
            <a:r>
              <a:rPr lang="en-GB" sz="1200" dirty="0" smtClean="0">
                <a:solidFill>
                  <a:schemeClr val="tx2"/>
                </a:solidFill>
              </a:rPr>
              <a:t>For example, FICO Credit </a:t>
            </a:r>
            <a:r>
              <a:rPr lang="en-GB" sz="1200" dirty="0" err="1" smtClean="0">
                <a:solidFill>
                  <a:schemeClr val="tx2"/>
                </a:solidFill>
              </a:rPr>
              <a:t>Score_Good</a:t>
            </a:r>
            <a:r>
              <a:rPr lang="en-GB" sz="1200" dirty="0" smtClean="0">
                <a:solidFill>
                  <a:schemeClr val="tx2"/>
                </a:solidFill>
              </a:rPr>
              <a:t> has an odd ratio of 3.948234. This means than the odds for a defaulted loan are 295% higher than the odds for completed one.</a:t>
            </a:r>
          </a:p>
          <a:p>
            <a:endParaRPr lang="en-GB" dirty="0" smtClean="0"/>
          </a:p>
          <a:p>
            <a:r>
              <a:rPr lang="en-GB" dirty="0" smtClean="0"/>
              <a:t>Recursive Feature Elimination</a:t>
            </a:r>
          </a:p>
          <a:p>
            <a:endParaRPr lang="en-GB" dirty="0" smtClean="0"/>
          </a:p>
          <a:p>
            <a:r>
              <a:rPr lang="en-GB" dirty="0" smtClean="0"/>
              <a:t>Feature ranking with recursive feature elimination.</a:t>
            </a:r>
          </a:p>
          <a:p>
            <a:endParaRPr lang="en-GB" dirty="0" smtClean="0"/>
          </a:p>
          <a:p>
            <a:r>
              <a:rPr lang="en-GB" dirty="0" smtClean="0"/>
              <a:t>Given an external estimator that assigns weights to features (e.g., the coefficients of a linear model), the goal of recursive feature elimination (RFE) is to select features by recursively considering smaller and smaller sets of features. First, the estimator is trained on the initial set of features and the importance of each feature is obtained either through a </a:t>
            </a:r>
            <a:r>
              <a:rPr lang="en-GB" dirty="0" err="1" smtClean="0"/>
              <a:t>coef</a:t>
            </a:r>
            <a:r>
              <a:rPr lang="en-GB" dirty="0" smtClean="0"/>
              <a:t>_ attribute or through a </a:t>
            </a:r>
            <a:r>
              <a:rPr lang="en-GB" dirty="0" err="1" smtClean="0"/>
              <a:t>feature_importances</a:t>
            </a:r>
            <a:r>
              <a:rPr lang="en-GB" dirty="0" smtClean="0"/>
              <a:t>_ attribute. Then, the least important features are pruned from current set of features. That procedure is recursively repeated on the pruned set until the desired number of features to select is eventually reached.</a:t>
            </a:r>
          </a:p>
          <a:p>
            <a:endParaRPr lang="en-GB" dirty="0" smtClean="0"/>
          </a:p>
          <a:p>
            <a:r>
              <a:rPr lang="en-GB" dirty="0" smtClean="0"/>
              <a:t>Eliminated features:</a:t>
            </a:r>
          </a:p>
          <a:p>
            <a:endParaRPr lang="en-GB" dirty="0" smtClean="0"/>
          </a:p>
          <a:p>
            <a:r>
              <a:rPr lang="en-GB" dirty="0" smtClean="0">
                <a:effectLst/>
              </a:rPr>
              <a:t>Total Credit Balance</a:t>
            </a:r>
          </a:p>
          <a:p>
            <a:r>
              <a:rPr lang="en-GB" dirty="0" smtClean="0">
                <a:effectLst/>
              </a:rPr>
              <a:t>Home </a:t>
            </a:r>
            <a:r>
              <a:rPr lang="en-GB" dirty="0" err="1" smtClean="0">
                <a:effectLst/>
              </a:rPr>
              <a:t>Ownership_MORTGAGE</a:t>
            </a:r>
            <a:endParaRPr lang="en-GB" dirty="0" smtClean="0">
              <a:effectLst/>
            </a:endParaRPr>
          </a:p>
          <a:p>
            <a:r>
              <a:rPr lang="en-GB" dirty="0" smtClean="0">
                <a:effectLst/>
              </a:rPr>
              <a:t>Home </a:t>
            </a:r>
            <a:r>
              <a:rPr lang="en-GB" dirty="0" err="1" smtClean="0">
                <a:effectLst/>
              </a:rPr>
              <a:t>Ownership_None</a:t>
            </a:r>
            <a:endParaRPr lang="en-GB" dirty="0" smtClean="0">
              <a:effectLst/>
            </a:endParaRPr>
          </a:p>
          <a:p>
            <a:r>
              <a:rPr lang="en-GB" dirty="0" smtClean="0">
                <a:effectLst/>
              </a:rPr>
              <a:t>Loan Purpose_0</a:t>
            </a:r>
          </a:p>
          <a:p>
            <a:r>
              <a:rPr lang="en-GB" dirty="0" smtClean="0">
                <a:effectLst/>
              </a:rPr>
              <a:t>Loan </a:t>
            </a:r>
            <a:r>
              <a:rPr lang="en-GB" dirty="0" err="1" smtClean="0">
                <a:effectLst/>
              </a:rPr>
              <a:t>Purpose_Educationalal</a:t>
            </a:r>
            <a:endParaRPr lang="en-GB" dirty="0" smtClean="0">
              <a:effectLst/>
            </a:endParaRPr>
          </a:p>
          <a:p>
            <a:r>
              <a:rPr lang="en-GB" dirty="0" smtClean="0">
                <a:effectLst/>
              </a:rPr>
              <a:t>Address </a:t>
            </a:r>
            <a:r>
              <a:rPr lang="en-GB" dirty="0" err="1" smtClean="0">
                <a:effectLst/>
              </a:rPr>
              <a:t>State_Middle</a:t>
            </a:r>
            <a:endParaRPr lang="en-GB" dirty="0" smtClean="0">
              <a:effectLst/>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22</a:t>
            </a:fld>
            <a:endParaRPr lang="en-GB" dirty="0"/>
          </a:p>
        </p:txBody>
      </p:sp>
    </p:spTree>
    <p:extLst>
      <p:ext uri="{BB962C8B-B14F-4D97-AF65-F5344CB8AC3E}">
        <p14:creationId xmlns:p14="http://schemas.microsoft.com/office/powerpoint/2010/main" val="426013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smtClean="0"/>
              <a:t>A </a:t>
            </a:r>
            <a:r>
              <a:rPr lang="en-GB" sz="1300" dirty="0"/>
              <a:t>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The curve is created by plotting the true positive rate (TPR) against the false positive rate (FPR) at various threshold settings.</a:t>
            </a:r>
          </a:p>
          <a:p>
            <a:r>
              <a:rPr lang="en-GB" sz="1300" dirty="0"/>
              <a:t> </a:t>
            </a:r>
          </a:p>
          <a:p>
            <a:pPr lvl="0"/>
            <a:r>
              <a:rPr lang="en-GB" sz="1300" dirty="0"/>
              <a:t>TPR (also called Recall or Sensitivity) = sum total positives/sum of condition positive</a:t>
            </a:r>
          </a:p>
          <a:p>
            <a:pPr lvl="0"/>
            <a:r>
              <a:rPr lang="en-GB" sz="1300" dirty="0"/>
              <a:t>FPR (also called Fall-out) = sum of false positives/sum of condition negative</a:t>
            </a:r>
          </a:p>
          <a:p>
            <a:r>
              <a:rPr lang="en-GB" sz="1300" dirty="0"/>
              <a:t> </a:t>
            </a:r>
          </a:p>
          <a:p>
            <a:r>
              <a:rPr lang="en-GB" sz="1300" dirty="0"/>
              <a:t>The area under the curve (AUC) is equal to the probability that a classifier will rank a randomly chosen positive instance higher than a randomly chosen negative one.</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5909DF50-1DBA-4A2C-A904-287F3A0D22EA}" type="slidenum">
              <a:rPr lang="en-GB" smtClean="0"/>
              <a:t>23</a:t>
            </a:fld>
            <a:endParaRPr lang="en-GB" dirty="0"/>
          </a:p>
        </p:txBody>
      </p:sp>
    </p:spTree>
    <p:extLst>
      <p:ext uri="{BB962C8B-B14F-4D97-AF65-F5344CB8AC3E}">
        <p14:creationId xmlns:p14="http://schemas.microsoft.com/office/powerpoint/2010/main" val="23387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a:t>What is a confusion matrix?</a:t>
            </a:r>
          </a:p>
          <a:p>
            <a:pPr marL="185715" indent="-185715">
              <a:buFont typeface="Arial" panose="020B0604020202020204" pitchFamily="34" charset="0"/>
              <a:buChar char="•"/>
            </a:pPr>
            <a:endParaRPr lang="en-GB" sz="1300" dirty="0"/>
          </a:p>
          <a:p>
            <a:pPr marL="185715" indent="-185715">
              <a:buFont typeface="Arial" panose="020B0604020202020204" pitchFamily="34" charset="0"/>
              <a:buChar char="•"/>
            </a:pPr>
            <a:r>
              <a:rPr lang="en-GB" sz="1300" dirty="0"/>
              <a:t>Visualization of the performance of an algorithm</a:t>
            </a:r>
          </a:p>
          <a:p>
            <a:pPr marL="185715" indent="-185715">
              <a:buFont typeface="Arial" panose="020B0604020202020204" pitchFamily="34" charset="0"/>
              <a:buChar char="•"/>
            </a:pPr>
            <a:endParaRPr lang="en-GB" sz="1300" dirty="0"/>
          </a:p>
          <a:p>
            <a:pPr marL="185715" indent="-185715">
              <a:buFont typeface="Arial" panose="020B0604020202020204" pitchFamily="34" charset="0"/>
              <a:buChar char="•"/>
            </a:pPr>
            <a:r>
              <a:rPr lang="en-GB" sz="1300" dirty="0"/>
              <a:t>Each row of the matrix represents the instances in a actual class while each column represents the instances in an predicted class</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24</a:t>
            </a:fld>
            <a:endParaRPr lang="en-GB" dirty="0"/>
          </a:p>
        </p:txBody>
      </p:sp>
    </p:spTree>
    <p:extLst>
      <p:ext uri="{BB962C8B-B14F-4D97-AF65-F5344CB8AC3E}">
        <p14:creationId xmlns:p14="http://schemas.microsoft.com/office/powerpoint/2010/main" val="851640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09DF50-1DBA-4A2C-A904-287F3A0D22EA}" type="slidenum">
              <a:rPr lang="en-GB" smtClean="0"/>
              <a:t>25</a:t>
            </a:fld>
            <a:endParaRPr lang="en-GB" dirty="0"/>
          </a:p>
        </p:txBody>
      </p:sp>
    </p:spTree>
    <p:extLst>
      <p:ext uri="{BB962C8B-B14F-4D97-AF65-F5344CB8AC3E}">
        <p14:creationId xmlns:p14="http://schemas.microsoft.com/office/powerpoint/2010/main" val="360216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08/11/2017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6B98E0-C345-4B94-BDD0-D671FFE88784}" type="datetimeFigureOut">
              <a:rPr lang="en-GB" smtClean="0"/>
              <a:t>08/11/2017</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Loan defaults</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30263"/>
            <a:ext cx="7113587"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67544" y="2060848"/>
            <a:ext cx="8229600" cy="4876800"/>
          </a:xfrm>
        </p:spPr>
        <p:txBody>
          <a:bodyPr>
            <a:normAutofit lnSpcReduction="10000"/>
          </a:bodyPr>
          <a:lstStyle/>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pPr marL="0" indent="0">
              <a:buNone/>
            </a:pPr>
            <a:r>
              <a:rPr lang="en-GB" sz="1600" dirty="0" smtClean="0">
                <a:solidFill>
                  <a:schemeClr val="tx2"/>
                </a:solidFill>
              </a:rPr>
              <a:t>One adverse public record has the highest percentage of bad loans, while three only contain good loans.</a:t>
            </a:r>
            <a:endParaRPr lang="en-GB" sz="1600" dirty="0">
              <a:solidFill>
                <a:schemeClr val="tx2"/>
              </a:solidFill>
            </a:endParaRPr>
          </a:p>
        </p:txBody>
      </p:sp>
    </p:spTree>
    <p:extLst>
      <p:ext uri="{BB962C8B-B14F-4D97-AF65-F5344CB8AC3E}">
        <p14:creationId xmlns:p14="http://schemas.microsoft.com/office/powerpoint/2010/main" val="269335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sp>
        <p:nvSpPr>
          <p:cNvPr id="3" name="Content Placeholder 2"/>
          <p:cNvSpPr>
            <a:spLocks noGrp="1"/>
          </p:cNvSpPr>
          <p:nvPr>
            <p:ph idx="1"/>
          </p:nvPr>
        </p:nvSpPr>
        <p:spPr>
          <a:xfrm>
            <a:off x="467544" y="5589240"/>
            <a:ext cx="8219256" cy="1008112"/>
          </a:xfrm>
        </p:spPr>
        <p:txBody>
          <a:bodyPr>
            <a:normAutofit/>
          </a:bodyPr>
          <a:lstStyle/>
          <a:p>
            <a:r>
              <a:rPr lang="en-GB" sz="1600" dirty="0" smtClean="0">
                <a:solidFill>
                  <a:schemeClr val="tx2"/>
                </a:solidFill>
              </a:rPr>
              <a:t>NE stands out as having 60% of bad loans, or 5 bad loans in absolute numbers.</a:t>
            </a:r>
          </a:p>
          <a:p>
            <a:r>
              <a:rPr lang="en-GB" sz="1600" dirty="0" smtClean="0">
                <a:solidFill>
                  <a:schemeClr val="tx2"/>
                </a:solidFill>
              </a:rPr>
              <a:t>NV has 28.43% of bad loans, or 306 bad loans in absolute numbers.</a:t>
            </a:r>
            <a:endParaRPr lang="en-GB" sz="1600" dirty="0">
              <a:solidFill>
                <a:schemeClr val="tx2"/>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286" b="13073"/>
          <a:stretch/>
        </p:blipFill>
        <p:spPr>
          <a:xfrm>
            <a:off x="467544" y="1412777"/>
            <a:ext cx="6859591" cy="3707864"/>
          </a:xfrm>
          <a:prstGeom prst="rect">
            <a:avLst/>
          </a:prstGeom>
        </p:spPr>
      </p:pic>
    </p:spTree>
    <p:extLst>
      <p:ext uri="{BB962C8B-B14F-4D97-AF65-F5344CB8AC3E}">
        <p14:creationId xmlns:p14="http://schemas.microsoft.com/office/powerpoint/2010/main" val="149284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 Initial insights</a:t>
            </a:r>
            <a:endParaRPr lang="en-GB" dirty="0"/>
          </a:p>
        </p:txBody>
      </p:sp>
      <p:sp>
        <p:nvSpPr>
          <p:cNvPr id="3" name="Content Placeholder 2"/>
          <p:cNvSpPr>
            <a:spLocks noGrp="1"/>
          </p:cNvSpPr>
          <p:nvPr>
            <p:ph idx="1"/>
          </p:nvPr>
        </p:nvSpPr>
        <p:spPr>
          <a:xfrm>
            <a:off x="395536" y="1628800"/>
            <a:ext cx="8219256" cy="1944216"/>
          </a:xfrm>
        </p:spPr>
        <p:txBody>
          <a:bodyPr>
            <a:noAutofit/>
          </a:bodyPr>
          <a:lstStyle/>
          <a:p>
            <a:r>
              <a:rPr lang="en-GB" sz="2000" dirty="0" smtClean="0">
                <a:solidFill>
                  <a:schemeClr val="tx2"/>
                </a:solidFill>
              </a:rPr>
              <a:t>Relationships between predictor and target variable are not always linear.</a:t>
            </a:r>
          </a:p>
          <a:p>
            <a:endParaRPr lang="en-GB" sz="2000" dirty="0" smtClean="0">
              <a:solidFill>
                <a:schemeClr val="tx2"/>
              </a:solidFill>
            </a:endParaRPr>
          </a:p>
          <a:p>
            <a:r>
              <a:rPr lang="en-GB" sz="2000" dirty="0" smtClean="0">
                <a:solidFill>
                  <a:schemeClr val="tx2"/>
                </a:solidFill>
              </a:rPr>
              <a:t>Observations of features ‘FICO Credit Score’ and ‘Address State’ can be grouped in order to increase predictive power.</a:t>
            </a:r>
            <a:endParaRPr lang="en-GB" sz="2000" dirty="0">
              <a:solidFill>
                <a:schemeClr val="tx2"/>
              </a:solidFill>
            </a:endParaRPr>
          </a:p>
        </p:txBody>
      </p:sp>
    </p:spTree>
    <p:extLst>
      <p:ext uri="{BB962C8B-B14F-4D97-AF65-F5344CB8AC3E}">
        <p14:creationId xmlns:p14="http://schemas.microsoft.com/office/powerpoint/2010/main" val="67260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solidFill>
                  <a:schemeClr val="tx2"/>
                </a:solidFill>
              </a:rPr>
              <a:t>convert 'Class' feature (=target) into numerical </a:t>
            </a:r>
            <a:r>
              <a:rPr lang="en-GB" dirty="0" smtClean="0">
                <a:solidFill>
                  <a:schemeClr val="tx2"/>
                </a:solidFill>
              </a:rPr>
              <a:t>values</a:t>
            </a:r>
          </a:p>
          <a:p>
            <a:pPr lvl="1"/>
            <a:r>
              <a:rPr lang="en-GB" dirty="0" smtClean="0">
                <a:solidFill>
                  <a:schemeClr val="tx2"/>
                </a:solidFill>
              </a:rPr>
              <a:t>Assign ‘0’ to ‘creditworthy’</a:t>
            </a:r>
          </a:p>
          <a:p>
            <a:pPr lvl="1"/>
            <a:r>
              <a:rPr lang="en-GB" dirty="0" smtClean="0">
                <a:solidFill>
                  <a:schemeClr val="tx2"/>
                </a:solidFill>
              </a:rPr>
              <a:t>Assign ‘1’ to ‘uncreditworthy’</a:t>
            </a:r>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solidFill>
                  <a:schemeClr val="tx2"/>
                </a:solidFill>
              </a:rPr>
              <a:t>summarise address states into geographic </a:t>
            </a:r>
            <a:r>
              <a:rPr lang="en-GB" dirty="0" smtClean="0">
                <a:solidFill>
                  <a:schemeClr val="tx2"/>
                </a:solidFill>
              </a:rPr>
              <a:t>regions:</a:t>
            </a:r>
          </a:p>
          <a:p>
            <a:pPr lvl="1"/>
            <a:r>
              <a:rPr lang="en-GB" dirty="0" smtClean="0">
                <a:solidFill>
                  <a:schemeClr val="tx2"/>
                </a:solidFill>
              </a:rPr>
              <a:t>East_Coast: </a:t>
            </a:r>
            <a:r>
              <a:rPr lang="en-GB" dirty="0">
                <a:solidFill>
                  <a:schemeClr val="tx2"/>
                </a:solidFill>
              </a:rPr>
              <a:t>7731 </a:t>
            </a:r>
            <a:r>
              <a:rPr lang="en-GB" dirty="0" smtClean="0">
                <a:solidFill>
                  <a:schemeClr val="tx2"/>
                </a:solidFill>
              </a:rPr>
              <a:t>observations</a:t>
            </a:r>
          </a:p>
          <a:p>
            <a:pPr lvl="1"/>
            <a:r>
              <a:rPr lang="en-GB" dirty="0" smtClean="0">
                <a:solidFill>
                  <a:schemeClr val="tx2"/>
                </a:solidFill>
              </a:rPr>
              <a:t>South: </a:t>
            </a:r>
            <a:r>
              <a:rPr lang="en-GB" dirty="0">
                <a:solidFill>
                  <a:schemeClr val="tx2"/>
                </a:solidFill>
              </a:rPr>
              <a:t>6885 </a:t>
            </a:r>
            <a:r>
              <a:rPr lang="en-GB" dirty="0" smtClean="0">
                <a:solidFill>
                  <a:schemeClr val="tx2"/>
                </a:solidFill>
              </a:rPr>
              <a:t>observations</a:t>
            </a:r>
          </a:p>
          <a:p>
            <a:pPr lvl="1"/>
            <a:r>
              <a:rPr lang="en-GB" dirty="0" smtClean="0">
                <a:solidFill>
                  <a:schemeClr val="tx2"/>
                </a:solidFill>
              </a:rPr>
              <a:t>West_Coast: </a:t>
            </a:r>
            <a:r>
              <a:rPr lang="en-GB" dirty="0">
                <a:solidFill>
                  <a:schemeClr val="tx2"/>
                </a:solidFill>
              </a:rPr>
              <a:t>4485 </a:t>
            </a:r>
            <a:r>
              <a:rPr lang="en-GB" dirty="0" smtClean="0">
                <a:solidFill>
                  <a:schemeClr val="tx2"/>
                </a:solidFill>
              </a:rPr>
              <a:t>observations </a:t>
            </a:r>
          </a:p>
          <a:p>
            <a:pPr lvl="1"/>
            <a:r>
              <a:rPr lang="en-GB" dirty="0" smtClean="0">
                <a:solidFill>
                  <a:schemeClr val="tx2"/>
                </a:solidFill>
              </a:rPr>
              <a:t>Middle: </a:t>
            </a:r>
            <a:r>
              <a:rPr lang="en-GB" dirty="0">
                <a:solidFill>
                  <a:schemeClr val="tx2"/>
                </a:solidFill>
              </a:rPr>
              <a:t>3461 </a:t>
            </a:r>
            <a:r>
              <a:rPr lang="en-GB" dirty="0" smtClean="0">
                <a:solidFill>
                  <a:schemeClr val="tx2"/>
                </a:solidFill>
              </a:rPr>
              <a:t>observations</a:t>
            </a:r>
          </a:p>
          <a:p>
            <a:pPr lvl="1"/>
            <a:r>
              <a:rPr lang="en-GB" dirty="0" smtClean="0">
                <a:solidFill>
                  <a:schemeClr val="tx2"/>
                </a:solidFill>
              </a:rPr>
              <a:t>North: </a:t>
            </a:r>
            <a:r>
              <a:rPr lang="en-GB" dirty="0">
                <a:solidFill>
                  <a:schemeClr val="tx2"/>
                </a:solidFill>
              </a:rPr>
              <a:t>2213 </a:t>
            </a:r>
            <a:r>
              <a:rPr lang="en-GB" dirty="0" smtClean="0">
                <a:solidFill>
                  <a:schemeClr val="tx2"/>
                </a:solidFill>
              </a:rPr>
              <a:t>observations</a:t>
            </a:r>
          </a:p>
          <a:p>
            <a:pPr marL="274320" lvl="1" indent="0">
              <a:buNone/>
            </a:pPr>
            <a:endParaRPr lang="en-GB" dirty="0" smtClean="0">
              <a:solidFill>
                <a:schemeClr val="tx2"/>
              </a:solidFill>
            </a:endParaRPr>
          </a:p>
          <a:p>
            <a:r>
              <a:rPr lang="en-GB" dirty="0">
                <a:solidFill>
                  <a:schemeClr val="tx2"/>
                </a:solidFill>
              </a:rPr>
              <a:t>summarise FICO scores into </a:t>
            </a:r>
            <a:r>
              <a:rPr lang="en-GB" dirty="0" smtClean="0">
                <a:solidFill>
                  <a:schemeClr val="tx2"/>
                </a:solidFill>
              </a:rPr>
              <a:t>categories</a:t>
            </a:r>
          </a:p>
          <a:p>
            <a:pPr lvl="1"/>
            <a:r>
              <a:rPr lang="en-GB" dirty="0">
                <a:solidFill>
                  <a:schemeClr val="tx2"/>
                </a:solidFill>
              </a:rPr>
              <a:t>Very </a:t>
            </a:r>
            <a:r>
              <a:rPr lang="en-GB" dirty="0" smtClean="0">
                <a:solidFill>
                  <a:schemeClr val="tx2"/>
                </a:solidFill>
              </a:rPr>
              <a:t>Good: </a:t>
            </a:r>
            <a:r>
              <a:rPr lang="en-GB" dirty="0">
                <a:solidFill>
                  <a:schemeClr val="tx2"/>
                </a:solidFill>
              </a:rPr>
              <a:t>15950 </a:t>
            </a:r>
            <a:r>
              <a:rPr lang="en-GB" dirty="0" smtClean="0">
                <a:solidFill>
                  <a:schemeClr val="tx2"/>
                </a:solidFill>
              </a:rPr>
              <a:t>observations</a:t>
            </a:r>
          </a:p>
          <a:p>
            <a:pPr lvl="1"/>
            <a:r>
              <a:rPr lang="en-GB" dirty="0" smtClean="0">
                <a:solidFill>
                  <a:schemeClr val="tx2"/>
                </a:solidFill>
              </a:rPr>
              <a:t>Exceptional: </a:t>
            </a:r>
            <a:r>
              <a:rPr lang="en-GB" dirty="0">
                <a:solidFill>
                  <a:schemeClr val="tx2"/>
                </a:solidFill>
              </a:rPr>
              <a:t>5208 </a:t>
            </a:r>
            <a:r>
              <a:rPr lang="en-GB" dirty="0" smtClean="0">
                <a:solidFill>
                  <a:schemeClr val="tx2"/>
                </a:solidFill>
              </a:rPr>
              <a:t>observations</a:t>
            </a:r>
          </a:p>
          <a:p>
            <a:pPr lvl="1"/>
            <a:r>
              <a:rPr lang="en-GB" dirty="0" smtClean="0">
                <a:solidFill>
                  <a:schemeClr val="tx2"/>
                </a:solidFill>
              </a:rPr>
              <a:t>Good: </a:t>
            </a:r>
            <a:r>
              <a:rPr lang="en-GB" dirty="0">
                <a:solidFill>
                  <a:schemeClr val="tx2"/>
                </a:solidFill>
              </a:rPr>
              <a:t>3337 </a:t>
            </a:r>
            <a:r>
              <a:rPr lang="en-GB" dirty="0" smtClean="0">
                <a:solidFill>
                  <a:schemeClr val="tx2"/>
                </a:solidFill>
              </a:rPr>
              <a:t>observations</a:t>
            </a:r>
            <a:endParaRPr lang="en-GB" dirty="0">
              <a:solidFill>
                <a:schemeClr val="tx2"/>
              </a:solidFill>
            </a:endParaRPr>
          </a:p>
        </p:txBody>
      </p:sp>
    </p:spTree>
    <p:extLst>
      <p:ext uri="{BB962C8B-B14F-4D97-AF65-F5344CB8AC3E}">
        <p14:creationId xmlns:p14="http://schemas.microsoft.com/office/powerpoint/2010/main" val="329539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solidFill>
                  <a:schemeClr val="tx2"/>
                </a:solidFill>
              </a:rPr>
              <a:t>create dummy variables for categorical </a:t>
            </a:r>
            <a:r>
              <a:rPr lang="en-GB" dirty="0" smtClean="0">
                <a:solidFill>
                  <a:schemeClr val="tx2"/>
                </a:solidFill>
              </a:rPr>
              <a:t>features</a:t>
            </a:r>
          </a:p>
          <a:p>
            <a:pPr lvl="1"/>
            <a:r>
              <a:rPr lang="en-GB" dirty="0">
                <a:solidFill>
                  <a:schemeClr val="tx2"/>
                </a:solidFill>
              </a:rPr>
              <a:t>'Loan Term</a:t>
            </a:r>
            <a:r>
              <a:rPr lang="en-GB" dirty="0" smtClean="0">
                <a:solidFill>
                  <a:schemeClr val="tx2"/>
                </a:solidFill>
              </a:rPr>
              <a:t>',</a:t>
            </a:r>
          </a:p>
          <a:p>
            <a:pPr lvl="1"/>
            <a:r>
              <a:rPr lang="en-GB" dirty="0" smtClean="0">
                <a:solidFill>
                  <a:schemeClr val="tx2"/>
                </a:solidFill>
              </a:rPr>
              <a:t>'Home </a:t>
            </a:r>
            <a:r>
              <a:rPr lang="en-GB" dirty="0">
                <a:solidFill>
                  <a:schemeClr val="tx2"/>
                </a:solidFill>
              </a:rPr>
              <a:t>Ownership</a:t>
            </a:r>
            <a:r>
              <a:rPr lang="en-GB" dirty="0" smtClean="0">
                <a:solidFill>
                  <a:schemeClr val="tx2"/>
                </a:solidFill>
              </a:rPr>
              <a:t>',</a:t>
            </a:r>
          </a:p>
          <a:p>
            <a:pPr lvl="1"/>
            <a:r>
              <a:rPr lang="en-GB" dirty="0" smtClean="0">
                <a:solidFill>
                  <a:schemeClr val="tx2"/>
                </a:solidFill>
              </a:rPr>
              <a:t>'Loan </a:t>
            </a:r>
            <a:r>
              <a:rPr lang="en-GB" dirty="0">
                <a:solidFill>
                  <a:schemeClr val="tx2"/>
                </a:solidFill>
              </a:rPr>
              <a:t>Purpose', </a:t>
            </a:r>
            <a:endParaRPr lang="en-GB" dirty="0" smtClean="0">
              <a:solidFill>
                <a:schemeClr val="tx2"/>
              </a:solidFill>
            </a:endParaRPr>
          </a:p>
          <a:p>
            <a:pPr lvl="1"/>
            <a:r>
              <a:rPr lang="en-GB" dirty="0" smtClean="0">
                <a:solidFill>
                  <a:schemeClr val="tx2"/>
                </a:solidFill>
              </a:rPr>
              <a:t>'FICO </a:t>
            </a:r>
            <a:r>
              <a:rPr lang="en-GB" dirty="0">
                <a:solidFill>
                  <a:schemeClr val="tx2"/>
                </a:solidFill>
              </a:rPr>
              <a:t>Credit Score</a:t>
            </a:r>
            <a:r>
              <a:rPr lang="en-GB" dirty="0" smtClean="0">
                <a:solidFill>
                  <a:schemeClr val="tx2"/>
                </a:solidFill>
              </a:rPr>
              <a:t>',</a:t>
            </a:r>
          </a:p>
          <a:p>
            <a:pPr lvl="1"/>
            <a:r>
              <a:rPr lang="en-GB" dirty="0" smtClean="0">
                <a:solidFill>
                  <a:schemeClr val="tx2"/>
                </a:solidFill>
              </a:rPr>
              <a:t>'Address </a:t>
            </a:r>
            <a:r>
              <a:rPr lang="en-GB" dirty="0">
                <a:solidFill>
                  <a:schemeClr val="tx2"/>
                </a:solidFill>
              </a:rPr>
              <a:t>State'</a:t>
            </a:r>
          </a:p>
        </p:txBody>
      </p:sp>
    </p:spTree>
    <p:extLst>
      <p:ext uri="{BB962C8B-B14F-4D97-AF65-F5344CB8AC3E}">
        <p14:creationId xmlns:p14="http://schemas.microsoft.com/office/powerpoint/2010/main" val="329539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solidFill>
                  <a:schemeClr val="tx2"/>
                </a:solidFill>
              </a:rPr>
              <a:t>encode remaining columns containing object data </a:t>
            </a:r>
            <a:r>
              <a:rPr lang="en-GB" dirty="0" smtClean="0">
                <a:solidFill>
                  <a:schemeClr val="tx2"/>
                </a:solidFill>
              </a:rPr>
              <a:t>types</a:t>
            </a:r>
          </a:p>
          <a:p>
            <a:pPr lvl="1"/>
            <a:r>
              <a:rPr lang="en-GB" dirty="0">
                <a:solidFill>
                  <a:schemeClr val="tx2"/>
                </a:solidFill>
              </a:rPr>
              <a:t>'No. Delinquencies In Last 2 </a:t>
            </a:r>
            <a:r>
              <a:rPr lang="en-GB" dirty="0" smtClean="0">
                <a:solidFill>
                  <a:schemeClr val="tx2"/>
                </a:solidFill>
              </a:rPr>
              <a:t>Years‘</a:t>
            </a:r>
          </a:p>
          <a:p>
            <a:pPr lvl="1"/>
            <a:r>
              <a:rPr lang="en-GB" dirty="0" smtClean="0">
                <a:solidFill>
                  <a:schemeClr val="tx2"/>
                </a:solidFill>
              </a:rPr>
              <a:t>'No</a:t>
            </a:r>
            <a:r>
              <a:rPr lang="en-GB" dirty="0">
                <a:solidFill>
                  <a:schemeClr val="tx2"/>
                </a:solidFill>
              </a:rPr>
              <a:t>. Adverse Public </a:t>
            </a:r>
            <a:r>
              <a:rPr lang="en-GB" dirty="0" smtClean="0">
                <a:solidFill>
                  <a:schemeClr val="tx2"/>
                </a:solidFill>
              </a:rPr>
              <a:t>Records‘</a:t>
            </a:r>
          </a:p>
          <a:p>
            <a:pPr lvl="1"/>
            <a:r>
              <a:rPr lang="en-GB" dirty="0" smtClean="0">
                <a:solidFill>
                  <a:schemeClr val="tx2"/>
                </a:solidFill>
              </a:rPr>
              <a:t>'No</a:t>
            </a:r>
            <a:r>
              <a:rPr lang="en-GB" dirty="0">
                <a:solidFill>
                  <a:schemeClr val="tx2"/>
                </a:solidFill>
              </a:rPr>
              <a:t>. Of Public </a:t>
            </a:r>
            <a:r>
              <a:rPr lang="en-GB" dirty="0" smtClean="0">
                <a:solidFill>
                  <a:schemeClr val="tx2"/>
                </a:solidFill>
              </a:rPr>
              <a:t>Records</a:t>
            </a:r>
          </a:p>
          <a:p>
            <a:pPr lvl="1"/>
            <a:endParaRPr lang="en-GB" dirty="0">
              <a:solidFill>
                <a:schemeClr val="tx2"/>
              </a:solidFill>
            </a:endParaRPr>
          </a:p>
          <a:p>
            <a:pPr lvl="1"/>
            <a:r>
              <a:rPr lang="en-GB" dirty="0" smtClean="0">
                <a:solidFill>
                  <a:schemeClr val="tx2"/>
                </a:solidFill>
              </a:rPr>
              <a:t>The above columns contain strings (e.g. one, two, three, …) describing numbers from 0 to 9</a:t>
            </a:r>
          </a:p>
          <a:p>
            <a:pPr lvl="1"/>
            <a:r>
              <a:rPr lang="en-GB" dirty="0" smtClean="0">
                <a:solidFill>
                  <a:schemeClr val="tx2"/>
                </a:solidFill>
              </a:rPr>
              <a:t>Change strings into numerical format (e.g. 1, 2, 3, …)</a:t>
            </a:r>
            <a:endParaRPr lang="en-GB" dirty="0">
              <a:solidFill>
                <a:schemeClr val="tx2"/>
              </a:solidFill>
            </a:endParaRPr>
          </a:p>
        </p:txBody>
      </p:sp>
    </p:spTree>
    <p:extLst>
      <p:ext uri="{BB962C8B-B14F-4D97-AF65-F5344CB8AC3E}">
        <p14:creationId xmlns:p14="http://schemas.microsoft.com/office/powerpoint/2010/main" val="28144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a:xfrm>
            <a:off x="457200" y="1628800"/>
            <a:ext cx="8229600" cy="4876800"/>
          </a:xfrm>
        </p:spPr>
        <p:txBody>
          <a:bodyPr/>
          <a:lstStyle/>
          <a:p>
            <a:r>
              <a:rPr lang="en-GB" dirty="0">
                <a:solidFill>
                  <a:schemeClr val="tx2"/>
                </a:solidFill>
              </a:rPr>
              <a:t>drop redundant </a:t>
            </a:r>
            <a:r>
              <a:rPr lang="en-GB" dirty="0" smtClean="0">
                <a:solidFill>
                  <a:schemeClr val="tx2"/>
                </a:solidFill>
              </a:rPr>
              <a:t>feature</a:t>
            </a:r>
          </a:p>
          <a:p>
            <a:pPr lvl="1"/>
            <a:r>
              <a:rPr lang="en-GB" dirty="0" smtClean="0">
                <a:solidFill>
                  <a:schemeClr val="tx2"/>
                </a:solidFill>
              </a:rPr>
              <a:t>Drop ‘Class’ feature</a:t>
            </a:r>
          </a:p>
          <a:p>
            <a:pPr lvl="1"/>
            <a:endParaRPr lang="en-GB" dirty="0">
              <a:solidFill>
                <a:schemeClr val="tx2"/>
              </a:solidFill>
            </a:endParaRPr>
          </a:p>
          <a:p>
            <a:r>
              <a:rPr lang="en-GB" dirty="0">
                <a:solidFill>
                  <a:schemeClr val="tx2"/>
                </a:solidFill>
              </a:rPr>
              <a:t>deal with nan </a:t>
            </a:r>
            <a:r>
              <a:rPr lang="en-GB" dirty="0" smtClean="0">
                <a:solidFill>
                  <a:schemeClr val="tx2"/>
                </a:solidFill>
              </a:rPr>
              <a:t>values</a:t>
            </a:r>
          </a:p>
          <a:p>
            <a:pPr lvl="1"/>
            <a:r>
              <a:rPr lang="en-GB" dirty="0" smtClean="0">
                <a:solidFill>
                  <a:schemeClr val="tx2"/>
                </a:solidFill>
              </a:rPr>
              <a:t>Replace ‘nan’ with median values for each feature</a:t>
            </a:r>
          </a:p>
          <a:p>
            <a:pPr lvl="1"/>
            <a:endParaRPr lang="en-GB" dirty="0">
              <a:solidFill>
                <a:schemeClr val="tx2"/>
              </a:solidFill>
            </a:endParaRPr>
          </a:p>
          <a:p>
            <a:r>
              <a:rPr lang="en-GB" dirty="0">
                <a:solidFill>
                  <a:schemeClr val="tx2"/>
                </a:solidFill>
              </a:rPr>
              <a:t>r</a:t>
            </a:r>
            <a:r>
              <a:rPr lang="en-GB" dirty="0" smtClean="0">
                <a:solidFill>
                  <a:schemeClr val="tx2"/>
                </a:solidFill>
              </a:rPr>
              <a:t>emove outliers</a:t>
            </a:r>
          </a:p>
          <a:p>
            <a:pPr lvl="1"/>
            <a:r>
              <a:rPr lang="en-GB" dirty="0" smtClean="0">
                <a:solidFill>
                  <a:schemeClr val="tx2"/>
                </a:solidFill>
              </a:rPr>
              <a:t>See appendix</a:t>
            </a:r>
            <a:endParaRPr lang="en-GB" dirty="0">
              <a:solidFill>
                <a:schemeClr val="tx2"/>
              </a:solidFill>
            </a:endParaRPr>
          </a:p>
        </p:txBody>
      </p:sp>
    </p:spTree>
    <p:extLst>
      <p:ext uri="{BB962C8B-B14F-4D97-AF65-F5344CB8AC3E}">
        <p14:creationId xmlns:p14="http://schemas.microsoft.com/office/powerpoint/2010/main" val="261819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p:txBody>
          <a:bodyPr/>
          <a:lstStyle/>
          <a:p>
            <a:r>
              <a:rPr lang="en-GB" dirty="0" smtClean="0">
                <a:solidFill>
                  <a:schemeClr val="tx2"/>
                </a:solidFill>
              </a:rPr>
              <a:t>Define predictor variables (X) and target variable (y)</a:t>
            </a:r>
          </a:p>
          <a:p>
            <a:pPr lvl="1"/>
            <a:r>
              <a:rPr lang="en-GB" dirty="0" smtClean="0">
                <a:solidFill>
                  <a:schemeClr val="tx2"/>
                </a:solidFill>
              </a:rPr>
              <a:t>y = ‘Class_new’ column containing ‘0’ for completed and ‘1’ for defaulted loan</a:t>
            </a:r>
          </a:p>
          <a:p>
            <a:pPr lvl="1"/>
            <a:r>
              <a:rPr lang="en-GB" dirty="0">
                <a:solidFill>
                  <a:schemeClr val="tx2"/>
                </a:solidFill>
              </a:rPr>
              <a:t>X = transformed features excluding y</a:t>
            </a:r>
          </a:p>
          <a:p>
            <a:pPr lvl="1"/>
            <a:endParaRPr lang="en-GB" dirty="0">
              <a:solidFill>
                <a:schemeClr val="tx2"/>
              </a:solidFill>
            </a:endParaRPr>
          </a:p>
          <a:p>
            <a:r>
              <a:rPr lang="en-GB" dirty="0" smtClean="0">
                <a:solidFill>
                  <a:schemeClr val="tx2"/>
                </a:solidFill>
              </a:rPr>
              <a:t>Implement train </a:t>
            </a:r>
            <a:r>
              <a:rPr lang="en-GB" dirty="0">
                <a:solidFill>
                  <a:schemeClr val="tx2"/>
                </a:solidFill>
              </a:rPr>
              <a:t>test </a:t>
            </a:r>
            <a:r>
              <a:rPr lang="en-GB" dirty="0" smtClean="0">
                <a:solidFill>
                  <a:schemeClr val="tx2"/>
                </a:solidFill>
              </a:rPr>
              <a:t>split on X and y</a:t>
            </a:r>
          </a:p>
          <a:p>
            <a:r>
              <a:rPr lang="en-GB" dirty="0" smtClean="0">
                <a:solidFill>
                  <a:schemeClr val="tx2"/>
                </a:solidFill>
              </a:rPr>
              <a:t>70% train, 30% test</a:t>
            </a:r>
            <a:endParaRPr lang="en-GB" dirty="0">
              <a:solidFill>
                <a:schemeClr val="tx2"/>
              </a:solidFill>
            </a:endParaRPr>
          </a:p>
          <a:p>
            <a:r>
              <a:rPr lang="en-GB" dirty="0">
                <a:solidFill>
                  <a:schemeClr val="tx2"/>
                </a:solidFill>
              </a:rPr>
              <a:t>S</a:t>
            </a:r>
            <a:r>
              <a:rPr lang="en-GB" dirty="0" smtClean="0">
                <a:solidFill>
                  <a:schemeClr val="tx2"/>
                </a:solidFill>
              </a:rPr>
              <a:t>tratify </a:t>
            </a:r>
            <a:r>
              <a:rPr lang="en-GB" dirty="0">
                <a:solidFill>
                  <a:schemeClr val="tx2"/>
                </a:solidFill>
              </a:rPr>
              <a:t>target y as </a:t>
            </a:r>
            <a:r>
              <a:rPr lang="en-GB" dirty="0" smtClean="0">
                <a:solidFill>
                  <a:schemeClr val="tx2"/>
                </a:solidFill>
              </a:rPr>
              <a:t>data may </a:t>
            </a:r>
            <a:r>
              <a:rPr lang="en-GB" dirty="0">
                <a:solidFill>
                  <a:schemeClr val="tx2"/>
                </a:solidFill>
              </a:rPr>
              <a:t>not be normally </a:t>
            </a:r>
            <a:r>
              <a:rPr lang="en-GB" dirty="0" smtClean="0">
                <a:solidFill>
                  <a:schemeClr val="tx2"/>
                </a:solidFill>
              </a:rPr>
              <a:t>distributed</a:t>
            </a:r>
          </a:p>
          <a:p>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Evaluation metric</a:t>
            </a:r>
            <a:endParaRPr lang="en-GB" dirty="0"/>
          </a:p>
        </p:txBody>
      </p:sp>
      <p:sp>
        <p:nvSpPr>
          <p:cNvPr id="4" name="Content Placeholder 2"/>
          <p:cNvSpPr>
            <a:spLocks noGrp="1"/>
          </p:cNvSpPr>
          <p:nvPr>
            <p:ph idx="1"/>
          </p:nvPr>
        </p:nvSpPr>
        <p:spPr>
          <a:xfrm>
            <a:off x="467544" y="1556792"/>
            <a:ext cx="8229600" cy="4876800"/>
          </a:xfrm>
        </p:spPr>
        <p:txBody>
          <a:bodyPr>
            <a:normAutofit/>
          </a:bodyPr>
          <a:lstStyle/>
          <a:p>
            <a:r>
              <a:rPr lang="en-GB" sz="1600" dirty="0" smtClean="0">
                <a:solidFill>
                  <a:schemeClr val="tx2"/>
                </a:solidFill>
              </a:rPr>
              <a:t>AUC (‘area under the curve’) score</a:t>
            </a:r>
          </a:p>
          <a:p>
            <a:pPr lvl="1"/>
            <a:r>
              <a:rPr lang="en-GB" sz="1200" dirty="0">
                <a:solidFill>
                  <a:schemeClr val="tx2"/>
                </a:solidFill>
              </a:rPr>
              <a:t>The AUC score equals the probability that a randomly chosen positive example ranks above (is deemed to have a higher probability of being positive than) a randomly chosen negative example.</a:t>
            </a:r>
          </a:p>
          <a:p>
            <a:pPr lvl="1"/>
            <a:endParaRPr lang="en-GB" sz="1200" dirty="0" smtClean="0">
              <a:solidFill>
                <a:schemeClr val="tx2"/>
              </a:solidFill>
            </a:endParaRPr>
          </a:p>
          <a:p>
            <a:pPr marL="171450" lvl="0" indent="-171450"/>
            <a:r>
              <a:rPr lang="en-GB" sz="1600" dirty="0" smtClean="0">
                <a:solidFill>
                  <a:schemeClr val="tx2"/>
                </a:solidFill>
              </a:rPr>
              <a:t>TPR </a:t>
            </a:r>
            <a:r>
              <a:rPr lang="en-GB" sz="1600" dirty="0">
                <a:solidFill>
                  <a:schemeClr val="tx2"/>
                </a:solidFill>
              </a:rPr>
              <a:t>(also called Recall or Sensitivity) = sum total positives/sum of condition positive = TP/(TP+FN)</a:t>
            </a:r>
          </a:p>
          <a:p>
            <a:pPr lvl="0"/>
            <a:endParaRPr lang="en-GB" sz="1600" dirty="0">
              <a:solidFill>
                <a:schemeClr val="tx2"/>
              </a:solidFill>
            </a:endParaRPr>
          </a:p>
          <a:p>
            <a:pPr marL="171450" lvl="0" indent="-171450"/>
            <a:r>
              <a:rPr lang="en-GB" sz="1600" dirty="0">
                <a:solidFill>
                  <a:schemeClr val="tx2"/>
                </a:solidFill>
              </a:rPr>
              <a:t>FPR (also called Fall-out) = sum of false positives/sum of condition negative = FP/(FP+TN)</a:t>
            </a:r>
          </a:p>
          <a:p>
            <a:endParaRPr lang="en-GB" sz="1600" dirty="0">
              <a:solidFill>
                <a:schemeClr val="tx2"/>
              </a:solidFill>
            </a:endParaRPr>
          </a:p>
          <a:p>
            <a:r>
              <a:rPr lang="en-GB" sz="1600" dirty="0" smtClean="0">
                <a:solidFill>
                  <a:schemeClr val="tx2"/>
                </a:solidFill>
              </a:rPr>
              <a:t>The ROC curve </a:t>
            </a:r>
            <a:r>
              <a:rPr lang="en-GB" sz="1600" dirty="0">
                <a:solidFill>
                  <a:schemeClr val="tx2"/>
                </a:solidFill>
              </a:rPr>
              <a:t>is created by plotting the true positive rate (TPR) against the false positive rate (FPR) at various threshold settings.</a:t>
            </a:r>
          </a:p>
          <a:p>
            <a:endParaRPr lang="en-GB" sz="1600" dirty="0">
              <a:solidFill>
                <a:schemeClr val="tx2"/>
              </a:solidFill>
            </a:endParaRPr>
          </a:p>
          <a:p>
            <a:pPr marL="171450" indent="-171450"/>
            <a:endParaRPr lang="en-GB" sz="1600" dirty="0">
              <a:solidFill>
                <a:schemeClr val="tx2"/>
              </a:solidFill>
            </a:endParaRPr>
          </a:p>
          <a:p>
            <a:pPr marL="0" indent="0">
              <a:buNone/>
            </a:pPr>
            <a:r>
              <a:rPr lang="en-GB" sz="1200" i="1" dirty="0" smtClean="0">
                <a:solidFill>
                  <a:schemeClr val="tx2"/>
                </a:solidFill>
              </a:rPr>
              <a:t>Source: </a:t>
            </a:r>
            <a:r>
              <a:rPr lang="en-GB" sz="1200" i="1" dirty="0">
                <a:solidFill>
                  <a:schemeClr val="tx2"/>
                </a:solidFill>
              </a:rPr>
              <a:t>www.wikipedia.com</a:t>
            </a:r>
          </a:p>
          <a:p>
            <a:endParaRPr lang="en-GB" sz="1600" dirty="0" smtClean="0">
              <a:solidFill>
                <a:schemeClr val="tx2"/>
              </a:solidFill>
            </a:endParaRPr>
          </a:p>
        </p:txBody>
      </p:sp>
    </p:spTree>
    <p:extLst>
      <p:ext uri="{BB962C8B-B14F-4D97-AF65-F5344CB8AC3E}">
        <p14:creationId xmlns:p14="http://schemas.microsoft.com/office/powerpoint/2010/main" val="156687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r>
              <a:rPr lang="en-GB" dirty="0" smtClean="0">
                <a:solidFill>
                  <a:schemeClr val="tx2"/>
                </a:solidFill>
              </a:rPr>
              <a:t>Project</a:t>
            </a:r>
          </a:p>
          <a:p>
            <a:r>
              <a:rPr lang="en-GB" dirty="0" smtClean="0">
                <a:solidFill>
                  <a:schemeClr val="tx2"/>
                </a:solidFill>
              </a:rPr>
              <a:t>Dataset</a:t>
            </a:r>
          </a:p>
          <a:p>
            <a:r>
              <a:rPr lang="en-GB" dirty="0" smtClean="0">
                <a:solidFill>
                  <a:schemeClr val="tx2"/>
                </a:solidFill>
              </a:rPr>
              <a:t>Data exploration</a:t>
            </a:r>
          </a:p>
          <a:p>
            <a:r>
              <a:rPr lang="en-GB" dirty="0" smtClean="0">
                <a:solidFill>
                  <a:schemeClr val="tx2"/>
                </a:solidFill>
              </a:rPr>
              <a:t>Feature engineering</a:t>
            </a:r>
          </a:p>
          <a:p>
            <a:r>
              <a:rPr lang="en-GB" dirty="0" smtClean="0">
                <a:solidFill>
                  <a:schemeClr val="tx2"/>
                </a:solidFill>
              </a:rPr>
              <a:t>Classification</a:t>
            </a:r>
          </a:p>
          <a:p>
            <a:pPr lvl="1"/>
            <a:r>
              <a:rPr lang="en-GB" dirty="0" smtClean="0">
                <a:solidFill>
                  <a:schemeClr val="tx2"/>
                </a:solidFill>
              </a:rPr>
              <a:t>Building basic logistic regression model</a:t>
            </a:r>
          </a:p>
          <a:p>
            <a:pPr lvl="1"/>
            <a:r>
              <a:rPr lang="en-GB" dirty="0" smtClean="0">
                <a:solidFill>
                  <a:schemeClr val="tx2"/>
                </a:solidFill>
              </a:rPr>
              <a:t>Optimising model parameters</a:t>
            </a:r>
          </a:p>
          <a:p>
            <a:r>
              <a:rPr lang="en-GB" dirty="0" smtClean="0">
                <a:solidFill>
                  <a:schemeClr val="tx2"/>
                </a:solidFill>
              </a:rPr>
              <a:t>Results</a:t>
            </a:r>
          </a:p>
          <a:p>
            <a:r>
              <a:rPr lang="en-GB" dirty="0" smtClean="0">
                <a:solidFill>
                  <a:schemeClr val="tx2"/>
                </a:solidFill>
              </a:rPr>
              <a:t>Conclusion</a:t>
            </a:r>
          </a:p>
          <a:p>
            <a:r>
              <a:rPr lang="en-GB" dirty="0" smtClean="0">
                <a:solidFill>
                  <a:schemeClr val="tx2"/>
                </a:solidFill>
              </a:rPr>
              <a:t>Appendix</a:t>
            </a:r>
            <a:endParaRPr lang="en-GB" dirty="0">
              <a:solidFill>
                <a:schemeClr val="tx2"/>
              </a:solidFill>
            </a:endParaRPr>
          </a:p>
        </p:txBody>
      </p:sp>
    </p:spTree>
    <p:extLst>
      <p:ext uri="{BB962C8B-B14F-4D97-AF65-F5344CB8AC3E}">
        <p14:creationId xmlns:p14="http://schemas.microsoft.com/office/powerpoint/2010/main" val="157479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Build model </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60847"/>
            <a:ext cx="8508443" cy="37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ine Callout 2 7"/>
          <p:cNvSpPr/>
          <p:nvPr/>
        </p:nvSpPr>
        <p:spPr>
          <a:xfrm>
            <a:off x="6386884" y="5661248"/>
            <a:ext cx="2361580" cy="792088"/>
          </a:xfrm>
          <a:prstGeom prst="borderCallout2">
            <a:avLst>
              <a:gd name="adj1" fmla="val 50234"/>
              <a:gd name="adj2" fmla="val -5616"/>
              <a:gd name="adj3" fmla="val 39740"/>
              <a:gd name="adj4" fmla="val -12092"/>
              <a:gd name="adj5" fmla="val 25796"/>
              <a:gd name="adj6" fmla="val -1924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Initial AUC score:</a:t>
            </a:r>
          </a:p>
          <a:p>
            <a:r>
              <a:rPr lang="en-GB" b="1" dirty="0" smtClean="0"/>
              <a:t>0.7207</a:t>
            </a:r>
            <a:endParaRPr lang="en-GB" b="1" dirty="0"/>
          </a:p>
        </p:txBody>
      </p:sp>
      <p:sp>
        <p:nvSpPr>
          <p:cNvPr id="4" name="Line Callout 2 3"/>
          <p:cNvSpPr/>
          <p:nvPr/>
        </p:nvSpPr>
        <p:spPr>
          <a:xfrm>
            <a:off x="6386884" y="1988840"/>
            <a:ext cx="2361580" cy="936104"/>
          </a:xfrm>
          <a:prstGeom prst="borderCallout2">
            <a:avLst>
              <a:gd name="adj1" fmla="val 55198"/>
              <a:gd name="adj2" fmla="val -7177"/>
              <a:gd name="adj3" fmla="val 75609"/>
              <a:gd name="adj4" fmla="val -13200"/>
              <a:gd name="adj5" fmla="val 119269"/>
              <a:gd name="adj6" fmla="val -1473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Add class weights to account for unbalanced classes</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20</a:t>
            </a:fld>
            <a:endParaRPr lang="en-GB" dirty="0">
              <a:solidFill>
                <a:schemeClr val="tx2"/>
              </a:solidFill>
            </a:endParaRPr>
          </a:p>
        </p:txBody>
      </p:sp>
    </p:spTree>
    <p:extLst>
      <p:ext uri="{BB962C8B-B14F-4D97-AF65-F5344CB8AC3E}">
        <p14:creationId xmlns:p14="http://schemas.microsoft.com/office/powerpoint/2010/main" val="17619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Optimise model</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3884"/>
            <a:ext cx="8415353" cy="37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ine Callout 2 6"/>
          <p:cNvSpPr/>
          <p:nvPr/>
        </p:nvSpPr>
        <p:spPr>
          <a:xfrm>
            <a:off x="6519025" y="2132856"/>
            <a:ext cx="2361580" cy="936104"/>
          </a:xfrm>
          <a:prstGeom prst="borderCallout2">
            <a:avLst>
              <a:gd name="adj1" fmla="val 31872"/>
              <a:gd name="adj2" fmla="val -2554"/>
              <a:gd name="adj3" fmla="val 37702"/>
              <a:gd name="adj4" fmla="val -18979"/>
              <a:gd name="adj5" fmla="val 87404"/>
              <a:gd name="adj6" fmla="val -527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Use GridSearchCV to find best model parameters</a:t>
            </a:r>
            <a:endParaRPr lang="en-GB" b="1" dirty="0"/>
          </a:p>
        </p:txBody>
      </p:sp>
      <p:sp>
        <p:nvSpPr>
          <p:cNvPr id="8" name="Line Callout 2 7"/>
          <p:cNvSpPr/>
          <p:nvPr/>
        </p:nvSpPr>
        <p:spPr>
          <a:xfrm>
            <a:off x="6516216" y="5733256"/>
            <a:ext cx="2361580" cy="648072"/>
          </a:xfrm>
          <a:prstGeom prst="borderCallout2">
            <a:avLst>
              <a:gd name="adj1" fmla="val 64372"/>
              <a:gd name="adj2" fmla="val -3358"/>
              <a:gd name="adj3" fmla="val 51663"/>
              <a:gd name="adj4" fmla="val -12418"/>
              <a:gd name="adj5" fmla="val 40497"/>
              <a:gd name="adj6" fmla="val -2006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Optimised AUC score: 0.7216</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21</a:t>
            </a:fld>
            <a:endParaRPr lang="en-GB" dirty="0">
              <a:solidFill>
                <a:schemeClr val="tx2"/>
              </a:solidFill>
            </a:endParaRPr>
          </a:p>
        </p:txBody>
      </p:sp>
    </p:spTree>
    <p:extLst>
      <p:ext uri="{BB962C8B-B14F-4D97-AF65-F5344CB8AC3E}">
        <p14:creationId xmlns:p14="http://schemas.microsoft.com/office/powerpoint/2010/main" val="395942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Classification: </a:t>
            </a:r>
            <a:r>
              <a:rPr lang="en-GB" dirty="0" smtClean="0"/>
              <a:t>Feature selection</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44825"/>
            <a:ext cx="4824536" cy="4608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508104" y="1504528"/>
            <a:ext cx="3394720" cy="4876800"/>
          </a:xfrm>
        </p:spPr>
        <p:txBody>
          <a:bodyPr>
            <a:noAutofit/>
          </a:bodyPr>
          <a:lstStyle/>
          <a:p>
            <a:pPr marL="0" indent="0">
              <a:buClr>
                <a:schemeClr val="tx2"/>
              </a:buClr>
              <a:buNone/>
            </a:pPr>
            <a:r>
              <a:rPr lang="en-GB" sz="1600" b="1" dirty="0" smtClean="0">
                <a:solidFill>
                  <a:schemeClr val="tx2"/>
                </a:solidFill>
              </a:rPr>
              <a:t>Highest odds for bad loans:</a:t>
            </a:r>
            <a:r>
              <a:rPr lang="en-GB" sz="1600" dirty="0" smtClean="0">
                <a:solidFill>
                  <a:schemeClr val="tx2"/>
                </a:solidFill>
              </a:rPr>
              <a:t>	</a:t>
            </a:r>
            <a:endParaRPr lang="en-GB" sz="1600" dirty="0">
              <a:solidFill>
                <a:schemeClr val="tx2"/>
              </a:solidFill>
            </a:endParaRPr>
          </a:p>
          <a:p>
            <a:pPr marL="449263" indent="-182563">
              <a:buClr>
                <a:schemeClr val="tx2"/>
              </a:buClr>
            </a:pPr>
            <a:r>
              <a:rPr lang="en-GB" sz="1600" dirty="0" smtClean="0">
                <a:solidFill>
                  <a:schemeClr val="tx2"/>
                </a:solidFill>
              </a:rPr>
              <a:t>FICO Credit Score Good	</a:t>
            </a:r>
            <a:endParaRPr lang="en-GB" sz="1600" dirty="0">
              <a:solidFill>
                <a:schemeClr val="tx2"/>
              </a:solidFill>
            </a:endParaRPr>
          </a:p>
          <a:p>
            <a:pPr lvl="1">
              <a:buClr>
                <a:schemeClr val="tx2"/>
              </a:buClr>
            </a:pPr>
            <a:r>
              <a:rPr lang="en-GB" sz="1600" dirty="0" smtClean="0">
                <a:solidFill>
                  <a:schemeClr val="tx2"/>
                </a:solidFill>
              </a:rPr>
              <a:t>FICO Credit Score Very Good</a:t>
            </a:r>
          </a:p>
          <a:p>
            <a:pPr lvl="1">
              <a:buClr>
                <a:schemeClr val="tx2"/>
              </a:buClr>
            </a:pPr>
            <a:r>
              <a:rPr lang="en-GB" sz="1600" dirty="0" smtClean="0">
                <a:solidFill>
                  <a:schemeClr val="tx2"/>
                </a:solidFill>
              </a:rPr>
              <a:t>Loan Purpose Small Business</a:t>
            </a:r>
          </a:p>
          <a:p>
            <a:pPr lvl="1">
              <a:buClr>
                <a:schemeClr val="tx2"/>
              </a:buClr>
            </a:pPr>
            <a:r>
              <a:rPr lang="en-GB" sz="1600" dirty="0" smtClean="0">
                <a:solidFill>
                  <a:schemeClr val="tx2"/>
                </a:solidFill>
              </a:rPr>
              <a:t>Loan Term 60 Months</a:t>
            </a:r>
          </a:p>
          <a:p>
            <a:pPr lvl="1">
              <a:buClr>
                <a:schemeClr val="tx2"/>
              </a:buClr>
            </a:pPr>
            <a:r>
              <a:rPr lang="en-GB" sz="1600" dirty="0" smtClean="0">
                <a:solidFill>
                  <a:schemeClr val="tx2"/>
                </a:solidFill>
              </a:rPr>
              <a:t>No. Adverse Public Records</a:t>
            </a:r>
          </a:p>
          <a:p>
            <a:pPr lvl="1">
              <a:buClr>
                <a:schemeClr val="tx2"/>
              </a:buClr>
            </a:pPr>
            <a:endParaRPr lang="en-GB" sz="1600" dirty="0">
              <a:solidFill>
                <a:schemeClr val="tx2"/>
              </a:solidFill>
            </a:endParaRPr>
          </a:p>
          <a:p>
            <a:pPr marL="0" lvl="1" indent="0">
              <a:buClr>
                <a:schemeClr val="tx2"/>
              </a:buClr>
              <a:buNone/>
            </a:pPr>
            <a:r>
              <a:rPr lang="en-GB" sz="1600" b="1" dirty="0" smtClean="0">
                <a:solidFill>
                  <a:schemeClr val="tx2"/>
                </a:solidFill>
              </a:rPr>
              <a:t>Lowest odds for bad loans:</a:t>
            </a:r>
          </a:p>
          <a:p>
            <a:pPr marL="447675" lvl="1" indent="-285750">
              <a:buClr>
                <a:schemeClr val="tx2"/>
              </a:buClr>
            </a:pPr>
            <a:r>
              <a:rPr lang="en-GB" sz="1600" dirty="0" smtClean="0">
                <a:solidFill>
                  <a:schemeClr val="tx2"/>
                </a:solidFill>
              </a:rPr>
              <a:t>Loan Purpose Credit Card</a:t>
            </a:r>
          </a:p>
          <a:p>
            <a:pPr marL="447675" lvl="1" indent="-285750">
              <a:buClr>
                <a:schemeClr val="tx2"/>
              </a:buClr>
            </a:pPr>
            <a:r>
              <a:rPr lang="en-GB" sz="1600" dirty="0" smtClean="0">
                <a:solidFill>
                  <a:schemeClr val="tx2"/>
                </a:solidFill>
              </a:rPr>
              <a:t>Loan Purpose Car</a:t>
            </a:r>
          </a:p>
          <a:p>
            <a:pPr marL="447675" lvl="1" indent="-285750">
              <a:buClr>
                <a:schemeClr val="tx2"/>
              </a:buClr>
            </a:pPr>
            <a:r>
              <a:rPr lang="en-GB" sz="1600" dirty="0" smtClean="0">
                <a:solidFill>
                  <a:schemeClr val="tx2"/>
                </a:solidFill>
              </a:rPr>
              <a:t>No. Of Public Record Bankruptcies</a:t>
            </a:r>
          </a:p>
          <a:p>
            <a:pPr marL="447675" lvl="1" indent="-285750">
              <a:buClr>
                <a:schemeClr val="tx2"/>
              </a:buClr>
            </a:pPr>
            <a:r>
              <a:rPr lang="en-GB" sz="1600" dirty="0" smtClean="0">
                <a:solidFill>
                  <a:schemeClr val="tx2"/>
                </a:solidFill>
              </a:rPr>
              <a:t>Loan Purpose Wedding</a:t>
            </a:r>
          </a:p>
          <a:p>
            <a:pPr marL="447675" lvl="1" indent="-285750">
              <a:buClr>
                <a:schemeClr val="tx2"/>
              </a:buClr>
            </a:pPr>
            <a:r>
              <a:rPr lang="en-GB" sz="1600" dirty="0" smtClean="0">
                <a:solidFill>
                  <a:schemeClr val="tx2"/>
                </a:solidFill>
              </a:rPr>
              <a:t>Loan Term 36 Months</a:t>
            </a:r>
          </a:p>
          <a:p>
            <a:pPr marL="161925" lvl="1" indent="0">
              <a:buClr>
                <a:schemeClr val="tx2"/>
              </a:buClr>
              <a:buNone/>
            </a:pPr>
            <a:endParaRPr lang="en-GB" sz="1600" dirty="0" smtClean="0">
              <a:solidFill>
                <a:schemeClr val="tx2"/>
              </a:solidFill>
            </a:endParaRPr>
          </a:p>
          <a:p>
            <a:pPr marL="0" indent="0">
              <a:buNone/>
            </a:pPr>
            <a:endParaRPr lang="en-GB" sz="1600" dirty="0" smtClean="0">
              <a:solidFill>
                <a:schemeClr val="tx2"/>
              </a:solidFill>
            </a:endParaRPr>
          </a:p>
          <a:p>
            <a:pPr lvl="1"/>
            <a:endParaRPr lang="en-GB" sz="1600" dirty="0" smtClean="0">
              <a:solidFill>
                <a:schemeClr val="tx2"/>
              </a:solidFill>
            </a:endParaRPr>
          </a:p>
          <a:p>
            <a:endParaRPr lang="en-GB" sz="1600" dirty="0">
              <a:solidFill>
                <a:schemeClr val="tx2"/>
              </a:solidFill>
            </a:endParaRPr>
          </a:p>
          <a:p>
            <a:endParaRPr lang="en-GB" sz="1600" dirty="0">
              <a:solidFill>
                <a:schemeClr val="tx2"/>
              </a:solidFill>
            </a:endParaRPr>
          </a:p>
          <a:p>
            <a:endParaRPr lang="en-GB" sz="1600" dirty="0">
              <a:solidFill>
                <a:schemeClr val="tx2"/>
              </a:solidFill>
            </a:endParaRPr>
          </a:p>
        </p:txBody>
      </p:sp>
      <p:sp>
        <p:nvSpPr>
          <p:cNvPr id="6" name="Line Callout 2 5"/>
          <p:cNvSpPr/>
          <p:nvPr/>
        </p:nvSpPr>
        <p:spPr>
          <a:xfrm>
            <a:off x="2687159" y="1916832"/>
            <a:ext cx="2484276" cy="1440160"/>
          </a:xfrm>
          <a:prstGeom prst="borderCallout2">
            <a:avLst>
              <a:gd name="adj1" fmla="val 100518"/>
              <a:gd name="adj2" fmla="val 31864"/>
              <a:gd name="adj3" fmla="val 114971"/>
              <a:gd name="adj4" fmla="val 29942"/>
              <a:gd name="adj5" fmla="val 132831"/>
              <a:gd name="adj6" fmla="val 2735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Features with odd ratios of 1 have been removed, which increased  the AUC score to 0.7223.</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22</a:t>
            </a:fld>
            <a:endParaRPr lang="en-GB" dirty="0">
              <a:solidFill>
                <a:schemeClr val="tx2"/>
              </a:solidFill>
            </a:endParaRPr>
          </a:p>
        </p:txBody>
      </p:sp>
    </p:spTree>
    <p:extLst>
      <p:ext uri="{BB962C8B-B14F-4D97-AF65-F5344CB8AC3E}">
        <p14:creationId xmlns:p14="http://schemas.microsoft.com/office/powerpoint/2010/main" val="20547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7288" cy="990600"/>
          </a:xfrm>
        </p:spPr>
        <p:txBody>
          <a:bodyPr>
            <a:noAutofit/>
          </a:bodyPr>
          <a:lstStyle/>
          <a:p>
            <a:r>
              <a:rPr lang="en-GB" dirty="0" smtClean="0"/>
              <a:t>Results: ROC Curve</a:t>
            </a:r>
            <a:endParaRPr lang="en-GB" dirty="0"/>
          </a:p>
        </p:txBody>
      </p:sp>
      <p:sp>
        <p:nvSpPr>
          <p:cNvPr id="5" name="Content Placeholder 2"/>
          <p:cNvSpPr>
            <a:spLocks noGrp="1"/>
          </p:cNvSpPr>
          <p:nvPr>
            <p:ph idx="1"/>
          </p:nvPr>
        </p:nvSpPr>
        <p:spPr>
          <a:xfrm>
            <a:off x="5559424" y="1700808"/>
            <a:ext cx="3261048" cy="4660776"/>
          </a:xfrm>
        </p:spPr>
        <p:txBody>
          <a:bodyPr>
            <a:noAutofit/>
          </a:bodyPr>
          <a:lstStyle/>
          <a:p>
            <a:pPr>
              <a:buClr>
                <a:schemeClr val="tx2"/>
              </a:buClr>
            </a:pPr>
            <a:r>
              <a:rPr lang="en-GB" sz="1800" dirty="0" smtClean="0">
                <a:solidFill>
                  <a:schemeClr val="tx2"/>
                </a:solidFill>
              </a:rPr>
              <a:t>The optimised model delivered an AUC score of 0.7223.</a:t>
            </a:r>
          </a:p>
          <a:p>
            <a:pPr marL="0" indent="0">
              <a:buClr>
                <a:schemeClr val="tx2"/>
              </a:buClr>
              <a:buNone/>
            </a:pPr>
            <a:endParaRPr lang="en-GB" sz="1800" dirty="0" smtClean="0">
              <a:solidFill>
                <a:schemeClr val="tx2"/>
              </a:solidFill>
            </a:endParaRPr>
          </a:p>
          <a:p>
            <a:pPr>
              <a:buClr>
                <a:schemeClr val="tx2"/>
              </a:buClr>
            </a:pPr>
            <a:r>
              <a:rPr lang="en-GB" sz="1800" dirty="0" smtClean="0">
                <a:solidFill>
                  <a:schemeClr val="tx2"/>
                </a:solidFill>
              </a:rPr>
              <a:t>This can be interpreted </a:t>
            </a:r>
            <a:r>
              <a:rPr lang="en-GB" sz="1800" dirty="0">
                <a:solidFill>
                  <a:schemeClr val="tx2"/>
                </a:solidFill>
              </a:rPr>
              <a:t>as the probability that a randomly chosen positive example </a:t>
            </a:r>
            <a:r>
              <a:rPr lang="en-GB" sz="1800" dirty="0" smtClean="0">
                <a:solidFill>
                  <a:schemeClr val="tx2"/>
                </a:solidFill>
              </a:rPr>
              <a:t>is </a:t>
            </a:r>
            <a:r>
              <a:rPr lang="en-GB" sz="1800" dirty="0">
                <a:solidFill>
                  <a:schemeClr val="tx2"/>
                </a:solidFill>
              </a:rPr>
              <a:t>deemed to have a higher probability of being positive </a:t>
            </a:r>
            <a:r>
              <a:rPr lang="en-GB" sz="1800" dirty="0" smtClean="0">
                <a:solidFill>
                  <a:schemeClr val="tx2"/>
                </a:solidFill>
              </a:rPr>
              <a:t>than </a:t>
            </a:r>
            <a:r>
              <a:rPr lang="en-GB" sz="1800" dirty="0">
                <a:solidFill>
                  <a:schemeClr val="tx2"/>
                </a:solidFill>
              </a:rPr>
              <a:t>a randomly chosen negative example</a:t>
            </a:r>
            <a:r>
              <a:rPr lang="en-GB" sz="1800" dirty="0" smtClean="0">
                <a:solidFill>
                  <a:schemeClr val="tx2"/>
                </a:solidFill>
              </a:rPr>
              <a:t>.</a:t>
            </a:r>
          </a:p>
          <a:p>
            <a:pPr>
              <a:buClr>
                <a:schemeClr val="tx2"/>
              </a:buClr>
            </a:pPr>
            <a:endParaRPr lang="en-GB" sz="1800" dirty="0">
              <a:solidFill>
                <a:schemeClr val="tx2"/>
              </a:solidFill>
            </a:endParaRPr>
          </a:p>
          <a:p>
            <a:pPr>
              <a:buClr>
                <a:schemeClr val="tx2"/>
              </a:buClr>
            </a:pPr>
            <a:r>
              <a:rPr lang="en-GB" sz="1800" dirty="0" smtClean="0">
                <a:solidFill>
                  <a:schemeClr val="tx2"/>
                </a:solidFill>
              </a:rPr>
              <a:t>Parameter tuning and feature selection improved the score.</a:t>
            </a:r>
            <a:endParaRPr lang="en-GB" sz="1800" dirty="0">
              <a:solidFill>
                <a:schemeClr val="tx2"/>
              </a:solidFill>
            </a:endParaRPr>
          </a:p>
          <a:p>
            <a:endParaRPr lang="en-GB" sz="1800" dirty="0" smtClean="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1" y="1661700"/>
            <a:ext cx="48291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23</a:t>
            </a:fld>
            <a:endParaRPr lang="en-GB" dirty="0">
              <a:solidFill>
                <a:schemeClr val="tx2"/>
              </a:solidFill>
            </a:endParaRPr>
          </a:p>
        </p:txBody>
      </p:sp>
    </p:spTree>
    <p:extLst>
      <p:ext uri="{BB962C8B-B14F-4D97-AF65-F5344CB8AC3E}">
        <p14:creationId xmlns:p14="http://schemas.microsoft.com/office/powerpoint/2010/main" val="405835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Confusion matrix</a:t>
            </a:r>
            <a:endParaRPr lang="en-GB"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484784"/>
            <a:ext cx="6335005"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78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a:buClr>
                <a:schemeClr val="tx2"/>
              </a:buClr>
            </a:pPr>
            <a:r>
              <a:rPr lang="en-GB" sz="1800" dirty="0" smtClean="0">
                <a:solidFill>
                  <a:schemeClr val="tx2"/>
                </a:solidFill>
              </a:rPr>
              <a:t>The model outperforms random guessing in predicting loan defaults.</a:t>
            </a:r>
          </a:p>
          <a:p>
            <a:pPr>
              <a:buClr>
                <a:schemeClr val="tx2"/>
              </a:buClr>
            </a:pPr>
            <a:r>
              <a:rPr lang="en-GB" sz="1800" dirty="0" smtClean="0">
                <a:solidFill>
                  <a:schemeClr val="tx2"/>
                </a:solidFill>
              </a:rPr>
              <a:t>The model identifies features with high and low odds for bad loans.</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Limitations</a:t>
            </a:r>
          </a:p>
          <a:p>
            <a:pPr>
              <a:buClr>
                <a:schemeClr val="tx2"/>
              </a:buClr>
            </a:pPr>
            <a:r>
              <a:rPr lang="en-GB" sz="1800" dirty="0">
                <a:solidFill>
                  <a:schemeClr val="tx2"/>
                </a:solidFill>
              </a:rPr>
              <a:t>Relationships between predictor variables and target are not necessarily linear.</a:t>
            </a:r>
          </a:p>
          <a:p>
            <a:pPr>
              <a:buClr>
                <a:schemeClr val="tx2"/>
              </a:buClr>
            </a:pPr>
            <a:r>
              <a:rPr lang="en-GB" sz="1800" dirty="0">
                <a:solidFill>
                  <a:schemeClr val="tx2"/>
                </a:solidFill>
              </a:rPr>
              <a:t>The amount of features and observations is not very large.</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Recommendations</a:t>
            </a:r>
          </a:p>
          <a:p>
            <a:pPr>
              <a:buClr>
                <a:schemeClr val="tx2"/>
              </a:buClr>
            </a:pPr>
            <a:r>
              <a:rPr lang="en-GB" sz="1800" dirty="0">
                <a:solidFill>
                  <a:schemeClr val="tx2"/>
                </a:solidFill>
              </a:rPr>
              <a:t>Get more data.</a:t>
            </a:r>
          </a:p>
          <a:p>
            <a:pPr>
              <a:buClr>
                <a:schemeClr val="tx2"/>
              </a:buClr>
            </a:pPr>
            <a:r>
              <a:rPr lang="en-GB" sz="1800" dirty="0">
                <a:solidFill>
                  <a:schemeClr val="tx2"/>
                </a:solidFill>
              </a:rPr>
              <a:t>Build model using XG Boost, as this algorithm tends to perform well when variables exhibit non-linear relationships.</a:t>
            </a:r>
          </a:p>
          <a:p>
            <a:pPr marL="0" indent="0">
              <a:buNone/>
            </a:pPr>
            <a:endParaRPr lang="en-GB" sz="1800" dirty="0" smtClean="0">
              <a:solidFill>
                <a:schemeClr val="tx2"/>
              </a:solidFill>
            </a:endParaRPr>
          </a:p>
          <a:p>
            <a:pPr marL="0" indent="0">
              <a:buNone/>
            </a:pPr>
            <a:endParaRPr lang="en-GB" sz="1800" dirty="0">
              <a:solidFill>
                <a:schemeClr val="tx2"/>
              </a:solidFill>
            </a:endParaRPr>
          </a:p>
          <a:p>
            <a:pPr marL="0" indent="0">
              <a:buNone/>
            </a:pPr>
            <a:endParaRPr lang="en-GB" sz="1800" dirty="0" smtClean="0">
              <a:solidFill>
                <a:schemeClr val="tx2"/>
              </a:solidFill>
            </a:endParaRPr>
          </a:p>
          <a:p>
            <a:pPr lvl="1"/>
            <a:endParaRPr lang="en-GB" sz="1800" dirty="0" smtClean="0">
              <a:solidFill>
                <a:schemeClr val="tx2"/>
              </a:solidFill>
            </a:endParaRPr>
          </a:p>
          <a:p>
            <a:endParaRPr lang="en-GB" sz="1800" dirty="0">
              <a:solidFill>
                <a:schemeClr val="tx2"/>
              </a:solidFill>
            </a:endParaRPr>
          </a:p>
          <a:p>
            <a:endParaRPr lang="en-GB" sz="1800" dirty="0">
              <a:solidFill>
                <a:schemeClr val="tx2"/>
              </a:solidFill>
            </a:endParaRPr>
          </a:p>
          <a:p>
            <a:endParaRPr lang="en-GB" sz="1800"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25</a:t>
            </a:fld>
            <a:endParaRPr lang="en-GB" dirty="0">
              <a:solidFill>
                <a:schemeClr val="tx2"/>
              </a:solidFill>
            </a:endParaRPr>
          </a:p>
        </p:txBody>
      </p:sp>
    </p:spTree>
    <p:extLst>
      <p:ext uri="{BB962C8B-B14F-4D97-AF65-F5344CB8AC3E}">
        <p14:creationId xmlns:p14="http://schemas.microsoft.com/office/powerpoint/2010/main" val="269568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Dealing with outliers</a:t>
            </a:r>
            <a:endParaRPr lang="en-GB" dirty="0"/>
          </a:p>
        </p:txBody>
      </p:sp>
      <p:sp>
        <p:nvSpPr>
          <p:cNvPr id="3" name="Content Placeholder 2"/>
          <p:cNvSpPr>
            <a:spLocks noGrp="1"/>
          </p:cNvSpPr>
          <p:nvPr>
            <p:ph idx="1"/>
          </p:nvPr>
        </p:nvSpPr>
        <p:spPr/>
        <p:txBody>
          <a:bodyPr/>
          <a:lstStyle/>
          <a:p>
            <a:pPr marL="3944938" lvl="1" indent="-534988"/>
            <a:endParaRPr lang="en-GB" dirty="0" smtClean="0">
              <a:solidFill>
                <a:schemeClr val="tx2"/>
              </a:solidFill>
            </a:endParaRPr>
          </a:p>
          <a:p>
            <a:pPr marL="3409950" lvl="1" indent="0">
              <a:buNone/>
            </a:pPr>
            <a:r>
              <a:rPr lang="en-GB" dirty="0" smtClean="0">
                <a:solidFill>
                  <a:schemeClr val="tx2"/>
                </a:solidFill>
              </a:rPr>
              <a:t>No</a:t>
            </a:r>
            <a:r>
              <a:rPr lang="en-GB" dirty="0">
                <a:solidFill>
                  <a:schemeClr val="tx2"/>
                </a:solidFill>
              </a:rPr>
              <a:t>. Delinquencies In Last 2 </a:t>
            </a:r>
            <a:r>
              <a:rPr lang="en-GB" dirty="0" smtClean="0">
                <a:solidFill>
                  <a:schemeClr val="tx2"/>
                </a:solidFill>
              </a:rPr>
              <a:t>Years:</a:t>
            </a:r>
          </a:p>
          <a:p>
            <a:pPr marL="3409950" lvl="2" indent="0">
              <a:buNone/>
            </a:pPr>
            <a:r>
              <a:rPr lang="en-GB" dirty="0" smtClean="0">
                <a:solidFill>
                  <a:schemeClr val="tx2"/>
                </a:solidFill>
              </a:rPr>
              <a:t>Take out values above 4</a:t>
            </a:r>
          </a:p>
          <a:p>
            <a:pPr marL="3409950" lvl="2" indent="0">
              <a:buNone/>
            </a:pPr>
            <a:endParaRPr lang="en-GB" dirty="0" smtClean="0">
              <a:solidFill>
                <a:schemeClr val="tx2"/>
              </a:solidFill>
            </a:endParaRPr>
          </a:p>
          <a:p>
            <a:pPr marL="3409950" lvl="2" indent="0">
              <a:buNone/>
            </a:pPr>
            <a:endParaRPr lang="en-GB" dirty="0">
              <a:solidFill>
                <a:schemeClr val="tx2"/>
              </a:solidFill>
            </a:endParaRPr>
          </a:p>
          <a:p>
            <a:pPr marL="3409950" lvl="2" indent="0">
              <a:buNone/>
            </a:pPr>
            <a:endParaRPr lang="en-GB" dirty="0">
              <a:solidFill>
                <a:schemeClr val="tx2"/>
              </a:solidFill>
            </a:endParaRPr>
          </a:p>
          <a:p>
            <a:pPr marL="3409950" lvl="2" indent="0">
              <a:buNone/>
            </a:pPr>
            <a:r>
              <a:rPr lang="en-GB" dirty="0">
                <a:solidFill>
                  <a:schemeClr val="tx2"/>
                </a:solidFill>
              </a:rPr>
              <a:t>No. Inquiries In Last 6 </a:t>
            </a:r>
            <a:r>
              <a:rPr lang="en-GB" dirty="0" smtClean="0">
                <a:solidFill>
                  <a:schemeClr val="tx2"/>
                </a:solidFill>
              </a:rPr>
              <a:t>Months:</a:t>
            </a:r>
          </a:p>
          <a:p>
            <a:pPr marL="3409950" lvl="2" indent="0">
              <a:buNone/>
            </a:pPr>
            <a:r>
              <a:rPr lang="en-GB" dirty="0" smtClean="0">
                <a:solidFill>
                  <a:schemeClr val="tx2"/>
                </a:solidFill>
              </a:rPr>
              <a:t>Take out values above 7</a:t>
            </a:r>
            <a:endParaRPr lang="en-GB" dirty="0">
              <a:solidFill>
                <a:schemeClr val="tx2"/>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48" y="2204864"/>
            <a:ext cx="3071850" cy="2115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46" y="4409745"/>
            <a:ext cx="3044751" cy="210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263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Dealing with outliers</a:t>
            </a:r>
            <a:endParaRPr lang="en-GB" dirty="0"/>
          </a:p>
        </p:txBody>
      </p:sp>
      <p:sp>
        <p:nvSpPr>
          <p:cNvPr id="3" name="Content Placeholder 2"/>
          <p:cNvSpPr>
            <a:spLocks noGrp="1"/>
          </p:cNvSpPr>
          <p:nvPr>
            <p:ph idx="1"/>
          </p:nvPr>
        </p:nvSpPr>
        <p:spPr>
          <a:xfrm>
            <a:off x="467544" y="1628800"/>
            <a:ext cx="8229600" cy="4876800"/>
          </a:xfrm>
        </p:spPr>
        <p:txBody>
          <a:bodyPr/>
          <a:lstStyle/>
          <a:p>
            <a:pPr marL="3227387" indent="0">
              <a:buNone/>
            </a:pPr>
            <a:r>
              <a:rPr lang="en-GB" sz="1800" dirty="0"/>
              <a:t>Months Since Last </a:t>
            </a:r>
            <a:r>
              <a:rPr lang="en-GB" sz="1800" dirty="0" smtClean="0"/>
              <a:t>Delinquency:</a:t>
            </a:r>
          </a:p>
          <a:p>
            <a:pPr marL="3227387" indent="0">
              <a:buNone/>
            </a:pPr>
            <a:r>
              <a:rPr lang="en-GB" sz="1800" dirty="0" smtClean="0"/>
              <a:t>Take out values above 85</a:t>
            </a:r>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endParaRPr lang="en-GB" sz="1800" dirty="0" smtClean="0"/>
          </a:p>
          <a:p>
            <a:pPr marL="3227387" indent="0">
              <a:buNone/>
            </a:pPr>
            <a:endParaRPr lang="en-GB" sz="1800" dirty="0" smtClean="0"/>
          </a:p>
          <a:p>
            <a:pPr marL="3227387" indent="0">
              <a:buNone/>
            </a:pPr>
            <a:r>
              <a:rPr lang="en-GB" sz="1800" dirty="0"/>
              <a:t>No. Of Credit </a:t>
            </a:r>
            <a:r>
              <a:rPr lang="en-GB" sz="1800" dirty="0" smtClean="0"/>
              <a:t>Lines:</a:t>
            </a:r>
          </a:p>
          <a:p>
            <a:pPr marL="3227387" indent="0">
              <a:buNone/>
            </a:pPr>
            <a:r>
              <a:rPr lang="en-GB" sz="1800" dirty="0" smtClean="0"/>
              <a:t>Take out values above 30</a:t>
            </a:r>
          </a:p>
          <a:p>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628800"/>
            <a:ext cx="3256607" cy="21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26" y="4005064"/>
            <a:ext cx="3112592" cy="2127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9755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Dealing with outliers</a:t>
            </a:r>
            <a:endParaRPr lang="en-GB" dirty="0"/>
          </a:p>
        </p:txBody>
      </p:sp>
      <p:sp>
        <p:nvSpPr>
          <p:cNvPr id="3" name="Content Placeholder 2"/>
          <p:cNvSpPr>
            <a:spLocks noGrp="1"/>
          </p:cNvSpPr>
          <p:nvPr>
            <p:ph idx="1"/>
          </p:nvPr>
        </p:nvSpPr>
        <p:spPr/>
        <p:txBody>
          <a:bodyPr/>
          <a:lstStyle/>
          <a:p>
            <a:pPr marL="3227387" indent="0">
              <a:buNone/>
            </a:pPr>
            <a:r>
              <a:rPr lang="en-GB" sz="1800" dirty="0"/>
              <a:t>No. Adverse Public </a:t>
            </a:r>
            <a:r>
              <a:rPr lang="en-GB" sz="1800" dirty="0" smtClean="0"/>
              <a:t>Records:</a:t>
            </a:r>
          </a:p>
          <a:p>
            <a:pPr marL="3227387" indent="0">
              <a:buNone/>
            </a:pPr>
            <a:r>
              <a:rPr lang="en-GB" sz="1800" dirty="0" smtClean="0"/>
              <a:t>Take out values above 1</a:t>
            </a:r>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r>
              <a:rPr lang="en-GB" sz="1800" dirty="0"/>
              <a:t>Total Number Of Credit </a:t>
            </a:r>
            <a:r>
              <a:rPr lang="en-GB" sz="1800" dirty="0" smtClean="0"/>
              <a:t>Lines:</a:t>
            </a:r>
          </a:p>
          <a:p>
            <a:pPr marL="3227387" indent="0">
              <a:buNone/>
            </a:pPr>
            <a:r>
              <a:rPr lang="en-GB" sz="1800" dirty="0" smtClean="0"/>
              <a:t>Take out values above 65</a:t>
            </a:r>
            <a:endParaRPr lang="en-GB"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38" y="1615737"/>
            <a:ext cx="3109656" cy="210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149081"/>
            <a:ext cx="3132000" cy="2151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082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Dealing with outliers</a:t>
            </a:r>
            <a:endParaRPr lang="en-GB" dirty="0"/>
          </a:p>
        </p:txBody>
      </p:sp>
      <p:sp>
        <p:nvSpPr>
          <p:cNvPr id="3" name="Content Placeholder 2"/>
          <p:cNvSpPr>
            <a:spLocks noGrp="1"/>
          </p:cNvSpPr>
          <p:nvPr>
            <p:ph idx="1"/>
          </p:nvPr>
        </p:nvSpPr>
        <p:spPr/>
        <p:txBody>
          <a:bodyPr>
            <a:normAutofit/>
          </a:bodyPr>
          <a:lstStyle/>
          <a:p>
            <a:pPr marL="3227387" indent="0">
              <a:buNone/>
            </a:pPr>
            <a:r>
              <a:rPr lang="en-GB" sz="1800" dirty="0"/>
              <a:t>No. Of Public Record </a:t>
            </a:r>
            <a:r>
              <a:rPr lang="en-GB" sz="1800" dirty="0" smtClean="0"/>
              <a:t>Bankruptcies:</a:t>
            </a:r>
          </a:p>
          <a:p>
            <a:pPr marL="3227387" indent="0">
              <a:buNone/>
            </a:pPr>
            <a:r>
              <a:rPr lang="en-GB" sz="1800" dirty="0" smtClean="0"/>
              <a:t>Take out values above 1</a:t>
            </a:r>
            <a:endParaRPr lang="en-GB"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15737"/>
            <a:ext cx="3206870"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03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457200" y="1600200"/>
            <a:ext cx="8219256" cy="4876800"/>
          </a:xfrm>
        </p:spPr>
        <p:txBody>
          <a:bodyPr>
            <a:normAutofit/>
          </a:bodyPr>
          <a:lstStyle/>
          <a:p>
            <a:pPr marL="182563" indent="-182563"/>
            <a:r>
              <a:rPr lang="en-GB" dirty="0" smtClean="0">
                <a:solidFill>
                  <a:schemeClr val="tx2"/>
                </a:solidFill>
              </a:rPr>
              <a:t>Predict customers’ creditworthiness </a:t>
            </a:r>
          </a:p>
          <a:p>
            <a:pPr marL="182563" indent="0">
              <a:buNone/>
            </a:pPr>
            <a:r>
              <a:rPr lang="en-GB" dirty="0" smtClean="0">
                <a:solidFill>
                  <a:schemeClr val="tx2"/>
                </a:solidFill>
              </a:rPr>
              <a:t>(i.e. whether they will complete or default on a loan)</a:t>
            </a:r>
          </a:p>
          <a:p>
            <a:pPr marL="176213" indent="0">
              <a:buNone/>
            </a:pPr>
            <a:endParaRPr lang="en-GB" sz="1600" dirty="0" smtClean="0">
              <a:solidFill>
                <a:schemeClr val="tx2"/>
              </a:solidFill>
            </a:endParaRPr>
          </a:p>
          <a:p>
            <a:r>
              <a:rPr lang="en-GB" dirty="0">
                <a:solidFill>
                  <a:schemeClr val="tx2"/>
                </a:solidFill>
              </a:rPr>
              <a:t>Build and test a logistic regression model</a:t>
            </a:r>
          </a:p>
          <a:p>
            <a:pPr marL="285750" indent="-285750"/>
            <a:endParaRPr lang="en-GB" dirty="0">
              <a:solidFill>
                <a:schemeClr val="tx2"/>
              </a:solidFill>
            </a:endParaRPr>
          </a:p>
          <a:p>
            <a:r>
              <a:rPr lang="en-GB" dirty="0">
                <a:solidFill>
                  <a:schemeClr val="tx2"/>
                </a:solidFill>
              </a:rPr>
              <a:t>Use 70% of the data to build the model and then test the model using the remaining 30%</a:t>
            </a:r>
          </a:p>
          <a:p>
            <a:endParaRPr lang="en-GB" dirty="0">
              <a:solidFill>
                <a:schemeClr val="tx2"/>
              </a:solidFill>
            </a:endParaRPr>
          </a:p>
        </p:txBody>
      </p:sp>
    </p:spTree>
    <p:extLst>
      <p:ext uri="{BB962C8B-B14F-4D97-AF65-F5344CB8AC3E}">
        <p14:creationId xmlns:p14="http://schemas.microsoft.com/office/powerpoint/2010/main" val="4973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Lending Club dataset</a:t>
            </a:r>
            <a:endParaRPr lang="en-GB" dirty="0"/>
          </a:p>
        </p:txBody>
      </p:sp>
      <p:sp>
        <p:nvSpPr>
          <p:cNvPr id="3" name="Content Placeholder 2"/>
          <p:cNvSpPr>
            <a:spLocks noGrp="1"/>
          </p:cNvSpPr>
          <p:nvPr>
            <p:ph idx="1"/>
          </p:nvPr>
        </p:nvSpPr>
        <p:spPr>
          <a:xfrm>
            <a:off x="611560" y="1484784"/>
            <a:ext cx="8085584" cy="4876800"/>
          </a:xfrm>
        </p:spPr>
        <p:txBody>
          <a:bodyPr>
            <a:normAutofit/>
          </a:bodyPr>
          <a:lstStyle/>
          <a:p>
            <a:pPr marL="5291138" indent="0">
              <a:spcBef>
                <a:spcPts val="0"/>
              </a:spcBef>
              <a:buClrTx/>
              <a:buSzTx/>
              <a:buNone/>
              <a:defRPr/>
            </a:pPr>
            <a:r>
              <a:rPr lang="en-GB" sz="1600" dirty="0" smtClean="0">
                <a:solidFill>
                  <a:schemeClr val="tx2"/>
                </a:solidFill>
              </a:rPr>
              <a:t>The </a:t>
            </a:r>
            <a:r>
              <a:rPr lang="en-GB" sz="1600" dirty="0">
                <a:solidFill>
                  <a:schemeClr val="tx2"/>
                </a:solidFill>
              </a:rPr>
              <a:t>data contains rows of customers, with each column showing the features for loan applications that have been approved, together with outcomes of the loans (in the final </a:t>
            </a:r>
            <a:r>
              <a:rPr lang="en-GB" sz="1600" dirty="0" smtClean="0">
                <a:solidFill>
                  <a:schemeClr val="tx2"/>
                </a:solidFill>
              </a:rPr>
              <a:t>column ‘Class’).</a:t>
            </a:r>
            <a:r>
              <a:rPr lang="en-GB" sz="1600" dirty="0">
                <a:solidFill>
                  <a:schemeClr val="tx2"/>
                </a:solidFill>
              </a:rPr>
              <a:t>  </a:t>
            </a:r>
            <a:endParaRPr lang="en-GB" sz="1600" dirty="0" smtClean="0">
              <a:solidFill>
                <a:schemeClr val="tx2"/>
              </a:solidFill>
            </a:endParaRPr>
          </a:p>
          <a:p>
            <a:pPr marL="5291138" indent="0">
              <a:spcBef>
                <a:spcPts val="0"/>
              </a:spcBef>
              <a:buClrTx/>
              <a:buSzTx/>
              <a:buNone/>
              <a:defRPr/>
            </a:pPr>
            <a:endParaRPr lang="en-GB" sz="1600" dirty="0">
              <a:solidFill>
                <a:schemeClr val="tx2"/>
              </a:solidFill>
            </a:endParaRPr>
          </a:p>
          <a:p>
            <a:pPr marL="5291138" indent="0">
              <a:spcBef>
                <a:spcPts val="0"/>
              </a:spcBef>
              <a:buClrTx/>
              <a:buSzTx/>
              <a:buNone/>
              <a:defRPr/>
            </a:pPr>
            <a:r>
              <a:rPr lang="en-GB" sz="1600" dirty="0" smtClean="0">
                <a:solidFill>
                  <a:schemeClr val="tx2"/>
                </a:solidFill>
              </a:rPr>
              <a:t>The </a:t>
            </a:r>
            <a:r>
              <a:rPr lang="en-GB" sz="1600" dirty="0">
                <a:solidFill>
                  <a:schemeClr val="tx2"/>
                </a:solidFill>
              </a:rPr>
              <a:t>outcomes show that each customer has either defaulted or completed their loan.  </a:t>
            </a:r>
          </a:p>
          <a:p>
            <a:endParaRPr lang="en-GB" dirty="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5345759" cy="464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10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sp>
        <p:nvSpPr>
          <p:cNvPr id="3" name="Content Placeholder 2"/>
          <p:cNvSpPr>
            <a:spLocks noGrp="1"/>
          </p:cNvSpPr>
          <p:nvPr>
            <p:ph idx="1"/>
          </p:nvPr>
        </p:nvSpPr>
        <p:spPr>
          <a:xfrm>
            <a:off x="6390134" y="1556792"/>
            <a:ext cx="2296666" cy="3744416"/>
          </a:xfrm>
        </p:spPr>
        <p:txBody>
          <a:bodyPr>
            <a:noAutofit/>
          </a:bodyPr>
          <a:lstStyle/>
          <a:p>
            <a:r>
              <a:rPr lang="en-GB" sz="1800" dirty="0">
                <a:solidFill>
                  <a:schemeClr val="tx2"/>
                </a:solidFill>
              </a:rPr>
              <a:t>The dataset is unbalanced, with </a:t>
            </a:r>
            <a:r>
              <a:rPr lang="en-GB" sz="1800" dirty="0" smtClean="0">
                <a:solidFill>
                  <a:schemeClr val="tx2"/>
                </a:solidFill>
              </a:rPr>
              <a:t>defaulted loans only </a:t>
            </a:r>
            <a:r>
              <a:rPr lang="en-GB" sz="1800" dirty="0">
                <a:solidFill>
                  <a:schemeClr val="tx2"/>
                </a:solidFill>
              </a:rPr>
              <a:t>accounting for 18.17%.</a:t>
            </a:r>
          </a:p>
          <a:p>
            <a:endParaRPr lang="en-GB" sz="1800" dirty="0">
              <a:solidFill>
                <a:schemeClr val="tx2"/>
              </a:solidFill>
            </a:endParaRPr>
          </a:p>
          <a:p>
            <a:r>
              <a:rPr lang="en-GB" sz="1800" dirty="0">
                <a:solidFill>
                  <a:schemeClr val="tx2"/>
                </a:solidFill>
              </a:rPr>
              <a:t>The unbalanced nature of the data will have to be considered when making predictions.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5922590" cy="3636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06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sp>
        <p:nvSpPr>
          <p:cNvPr id="3" name="Content Placeholder 2"/>
          <p:cNvSpPr>
            <a:spLocks noGrp="1"/>
          </p:cNvSpPr>
          <p:nvPr>
            <p:ph idx="1"/>
          </p:nvPr>
        </p:nvSpPr>
        <p:spPr>
          <a:xfrm>
            <a:off x="457200" y="1720552"/>
            <a:ext cx="8229600" cy="4876800"/>
          </a:xfrm>
        </p:spPr>
        <p:txBody>
          <a:bodyPr>
            <a:normAutofit lnSpcReduction="10000"/>
          </a:bodyPr>
          <a:lstStyle/>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1588" indent="0">
              <a:buNone/>
            </a:pPr>
            <a:r>
              <a:rPr lang="en-GB" sz="1600" dirty="0" smtClean="0">
                <a:solidFill>
                  <a:schemeClr val="tx2"/>
                </a:solidFill>
              </a:rPr>
              <a:t>Loan purposes ‘Renewable Energy’ and ‘Small Business’ have the highest percentage of bad loans.</a:t>
            </a:r>
            <a:endParaRPr lang="en-GB" sz="1600" dirty="0">
              <a:solidFill>
                <a:schemeClr val="tx2"/>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62293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7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7123113"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5940569"/>
            <a:ext cx="8239237" cy="584775"/>
          </a:xfrm>
          <a:prstGeom prst="rect">
            <a:avLst/>
          </a:prstGeom>
          <a:noFill/>
        </p:spPr>
        <p:txBody>
          <a:bodyPr wrap="square" rtlCol="0">
            <a:spAutoFit/>
          </a:bodyPr>
          <a:lstStyle/>
          <a:p>
            <a:r>
              <a:rPr lang="en-GB" sz="1600" dirty="0">
                <a:solidFill>
                  <a:schemeClr val="tx2"/>
                </a:solidFill>
              </a:rPr>
              <a:t>C</a:t>
            </a:r>
            <a:r>
              <a:rPr lang="en-GB" sz="1600" dirty="0" smtClean="0">
                <a:solidFill>
                  <a:schemeClr val="tx2"/>
                </a:solidFill>
              </a:rPr>
              <a:t>ategory ‘None’  only contains completed loans.</a:t>
            </a:r>
          </a:p>
          <a:p>
            <a:r>
              <a:rPr lang="en-GB" sz="1600" dirty="0" smtClean="0">
                <a:solidFill>
                  <a:schemeClr val="tx2"/>
                </a:solidFill>
              </a:rPr>
              <a:t>Defaults in category ‘Rent’ are marginally higher than in ‘Other and ‘Own’.</a:t>
            </a:r>
          </a:p>
        </p:txBody>
      </p:sp>
    </p:spTree>
    <p:extLst>
      <p:ext uri="{BB962C8B-B14F-4D97-AF65-F5344CB8AC3E}">
        <p14:creationId xmlns:p14="http://schemas.microsoft.com/office/powerpoint/2010/main" val="149284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990600"/>
          </a:xfrm>
        </p:spPr>
        <p:txBody>
          <a:bodyPr/>
          <a:lstStyle/>
          <a:p>
            <a:r>
              <a:rPr lang="en-GB" dirty="0" smtClean="0"/>
              <a:t>Data exploration</a:t>
            </a:r>
            <a:endParaRPr lang="en-GB" dirty="0"/>
          </a:p>
        </p:txBody>
      </p:sp>
      <p:sp>
        <p:nvSpPr>
          <p:cNvPr id="4" name="Content Placeholder 3"/>
          <p:cNvSpPr>
            <a:spLocks noGrp="1"/>
          </p:cNvSpPr>
          <p:nvPr>
            <p:ph idx="1"/>
          </p:nvPr>
        </p:nvSpPr>
        <p:spPr/>
        <p:txBody>
          <a:bodyPr>
            <a:normAutofit lnSpcReduction="10000"/>
          </a:bodyPr>
          <a:lstStyle/>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sz="1600" dirty="0" smtClean="0">
              <a:solidFill>
                <a:schemeClr val="tx2"/>
              </a:solidFill>
            </a:endParaRPr>
          </a:p>
          <a:p>
            <a:pPr marL="0" indent="0">
              <a:buNone/>
            </a:pPr>
            <a:endParaRPr lang="en-GB" sz="1600" dirty="0">
              <a:solidFill>
                <a:schemeClr val="tx2"/>
              </a:solidFill>
            </a:endParaRPr>
          </a:p>
          <a:p>
            <a:pPr marL="0" indent="0">
              <a:buNone/>
            </a:pPr>
            <a:r>
              <a:rPr lang="en-GB" sz="1600" dirty="0" smtClean="0">
                <a:solidFill>
                  <a:schemeClr val="tx2"/>
                </a:solidFill>
              </a:rPr>
              <a:t>One public record bankruptcy has the highest percentage of bad loans.</a:t>
            </a:r>
            <a:endParaRPr lang="en-GB" sz="1600" dirty="0">
              <a:solidFill>
                <a:schemeClr val="tx2"/>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28" y="1615405"/>
            <a:ext cx="7065963"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35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56531"/>
            <a:ext cx="7104063"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792560"/>
            <a:ext cx="8229600" cy="4876800"/>
          </a:xfrm>
        </p:spPr>
        <p:txBody>
          <a:bodyPr>
            <a:normAutofit lnSpcReduction="10000"/>
          </a:bodyPr>
          <a:lstStyle/>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pPr marL="0" indent="0">
              <a:buNone/>
            </a:pPr>
            <a:r>
              <a:rPr lang="en-GB" sz="1600" dirty="0" smtClean="0">
                <a:solidFill>
                  <a:schemeClr val="tx2"/>
                </a:solidFill>
              </a:rPr>
              <a:t>The lowest and the highest FICO scores do not contain bad loans, otherwise bad loans decrease with increase in score. </a:t>
            </a:r>
          </a:p>
          <a:p>
            <a:pPr marL="0" indent="0">
              <a:buNone/>
            </a:pPr>
            <a:endParaRPr lang="en-GB" sz="1600" dirty="0" smtClean="0">
              <a:solidFill>
                <a:schemeClr val="tx2"/>
              </a:solidFill>
            </a:endParaRPr>
          </a:p>
          <a:p>
            <a:pPr marL="0" indent="0">
              <a:buNone/>
            </a:pPr>
            <a:endParaRPr lang="en-GB" sz="1600" dirty="0">
              <a:solidFill>
                <a:schemeClr val="tx2"/>
              </a:solidFill>
            </a:endParaRPr>
          </a:p>
        </p:txBody>
      </p:sp>
    </p:spTree>
    <p:extLst>
      <p:ext uri="{BB962C8B-B14F-4D97-AF65-F5344CB8AC3E}">
        <p14:creationId xmlns:p14="http://schemas.microsoft.com/office/powerpoint/2010/main" val="2693352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1370</TotalTime>
  <Words>1463</Words>
  <Application>Microsoft Office PowerPoint</Application>
  <PresentationFormat>On-screen Show (4:3)</PresentationFormat>
  <Paragraphs>297</Paragraphs>
  <Slides>29</Slides>
  <Notes>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Predicting  Loan defaults using logistic regression</vt:lpstr>
      <vt:lpstr>Approach and method</vt:lpstr>
      <vt:lpstr>Project</vt:lpstr>
      <vt:lpstr>Lending Club dataset</vt:lpstr>
      <vt:lpstr>Data exploration</vt:lpstr>
      <vt:lpstr>Data exploration</vt:lpstr>
      <vt:lpstr>Data exploration</vt:lpstr>
      <vt:lpstr>Data exploration</vt:lpstr>
      <vt:lpstr>Data exploration</vt:lpstr>
      <vt:lpstr>Data exploration</vt:lpstr>
      <vt:lpstr>Data exploration</vt:lpstr>
      <vt:lpstr>Data exploration: Initial insights</vt:lpstr>
      <vt:lpstr>Feature engineering</vt:lpstr>
      <vt:lpstr>Feature engineering</vt:lpstr>
      <vt:lpstr>Feature engineering</vt:lpstr>
      <vt:lpstr>Feature engineering</vt:lpstr>
      <vt:lpstr>Feature engineering</vt:lpstr>
      <vt:lpstr>Classification</vt:lpstr>
      <vt:lpstr>Classification: Evaluation metric</vt:lpstr>
      <vt:lpstr>Classification: Build model </vt:lpstr>
      <vt:lpstr>Classification: Optimise model</vt:lpstr>
      <vt:lpstr>Classification: Feature selection</vt:lpstr>
      <vt:lpstr>Results: ROC Curve</vt:lpstr>
      <vt:lpstr>Results: Confusion matrix</vt:lpstr>
      <vt:lpstr>Conclusion</vt:lpstr>
      <vt:lpstr>Appendix: Dealing with outliers</vt:lpstr>
      <vt:lpstr>Appendix: Dealing with outliers</vt:lpstr>
      <vt:lpstr>Appendix: Dealing with outliers</vt:lpstr>
      <vt:lpstr>Appendix: Dealing with outliers</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279</cp:revision>
  <cp:lastPrinted>2017-11-03T22:00:17Z</cp:lastPrinted>
  <dcterms:created xsi:type="dcterms:W3CDTF">2017-11-01T08:27:49Z</dcterms:created>
  <dcterms:modified xsi:type="dcterms:W3CDTF">2017-11-08T10:51:28Z</dcterms:modified>
</cp:coreProperties>
</file>