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3"/>
  </p:notesMasterIdLst>
  <p:handoutMasterIdLst>
    <p:handoutMasterId r:id="rId14"/>
  </p:handoutMasterIdLst>
  <p:sldIdLst>
    <p:sldId id="256" r:id="rId2"/>
    <p:sldId id="258" r:id="rId3"/>
    <p:sldId id="265" r:id="rId4"/>
    <p:sldId id="257" r:id="rId5"/>
    <p:sldId id="269" r:id="rId6"/>
    <p:sldId id="260" r:id="rId7"/>
    <p:sldId id="284" r:id="rId8"/>
    <p:sldId id="285" r:id="rId9"/>
    <p:sldId id="262" r:id="rId10"/>
    <p:sldId id="263" r:id="rId11"/>
    <p:sldId id="264" r:id="rId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89" autoAdjust="0"/>
    <p:restoredTop sz="86470" autoAdjust="0"/>
  </p:normalViewPr>
  <p:slideViewPr>
    <p:cSldViewPr>
      <p:cViewPr>
        <p:scale>
          <a:sx n="80" d="100"/>
          <a:sy n="80" d="100"/>
        </p:scale>
        <p:origin x="-924" y="-108"/>
      </p:cViewPr>
      <p:guideLst>
        <p:guide orient="horz" pos="2160"/>
        <p:guide pos="2880"/>
      </p:guideLst>
    </p:cSldViewPr>
  </p:slideViewPr>
  <p:outlineViewPr>
    <p:cViewPr>
      <p:scale>
        <a:sx n="33" d="100"/>
        <a:sy n="33" d="100"/>
      </p:scale>
      <p:origin x="30" y="112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1BED8E56-57ED-44F5-B51E-B3D64FE51DC5}" type="datetimeFigureOut">
              <a:rPr lang="en-GB" smtClean="0"/>
              <a:t>08/11/2017</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2E44693-E236-40E6-846D-40000E2D74D3}" type="slidenum">
              <a:rPr lang="en-GB" smtClean="0"/>
              <a:t>‹#›</a:t>
            </a:fld>
            <a:endParaRPr lang="en-GB"/>
          </a:p>
        </p:txBody>
      </p:sp>
    </p:spTree>
    <p:extLst>
      <p:ext uri="{BB962C8B-B14F-4D97-AF65-F5344CB8AC3E}">
        <p14:creationId xmlns:p14="http://schemas.microsoft.com/office/powerpoint/2010/main" val="41638265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778FFA8-9D70-436C-9F20-174F839EDCF6}" type="datetimeFigureOut">
              <a:rPr lang="en-GB" smtClean="0"/>
              <a:t>08/11/2017</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909DF50-1DBA-4A2C-A904-287F3A0D22EA}" type="slidenum">
              <a:rPr lang="en-GB" smtClean="0"/>
              <a:t>‹#›</a:t>
            </a:fld>
            <a:endParaRPr lang="en-GB" dirty="0"/>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dirty="0"/>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sz="1300" dirty="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solidFill>
                  <a:schemeClr val="tx2"/>
                </a:solidFill>
              </a:rPr>
              <a:t>AUC (‘area under the curve’) score</a:t>
            </a:r>
          </a:p>
          <a:p>
            <a:pPr lvl="1"/>
            <a:r>
              <a:rPr lang="en-GB" sz="1200" dirty="0" smtClean="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(also called Recall or Sensitivity) = sum total positives/sum of condition positive = TP/(TP+FN)</a:t>
            </a:r>
          </a:p>
          <a:p>
            <a:pPr lvl="0"/>
            <a:endParaRPr lang="en-GB" sz="1600" dirty="0" smtClean="0">
              <a:solidFill>
                <a:schemeClr val="tx2"/>
              </a:solidFill>
            </a:endParaRPr>
          </a:p>
          <a:p>
            <a:pPr marL="171450" lvl="0" indent="-171450"/>
            <a:r>
              <a:rPr lang="en-GB" sz="1600" dirty="0" smtClean="0">
                <a:solidFill>
                  <a:schemeClr val="tx2"/>
                </a:solidFill>
              </a:rPr>
              <a:t>FPR (also called Fall-out) = sum of false positives/sum of condition negative = FP/(FP+TN)</a:t>
            </a:r>
          </a:p>
          <a:p>
            <a:endParaRPr lang="en-GB" sz="1600" dirty="0" smtClean="0">
              <a:solidFill>
                <a:schemeClr val="tx2"/>
              </a:solidFill>
            </a:endParaRPr>
          </a:p>
          <a:p>
            <a:r>
              <a:rPr lang="en-GB" sz="1600" dirty="0" smtClean="0">
                <a:solidFill>
                  <a:schemeClr val="tx2"/>
                </a:solidFill>
              </a:rPr>
              <a:t>The ROC curve is created by plotting the true positive rate (TPR) against the false positive rate (FPR) at various threshold settings.</a:t>
            </a:r>
          </a:p>
          <a:p>
            <a:endParaRPr lang="en-GB" sz="1600" dirty="0" smtClean="0">
              <a:solidFill>
                <a:schemeClr val="tx2"/>
              </a:solidFill>
            </a:endParaRPr>
          </a:p>
          <a:p>
            <a:pPr marL="171450" indent="-171450"/>
            <a:endParaRPr lang="en-GB" sz="1600" dirty="0" smtClean="0">
              <a:solidFill>
                <a:schemeClr val="tx2"/>
              </a:solidFill>
            </a:endParaRPr>
          </a:p>
          <a:p>
            <a:pPr marL="0" indent="0">
              <a:buNone/>
            </a:pPr>
            <a:r>
              <a:rPr lang="en-GB" sz="1200" i="1" dirty="0" smtClean="0">
                <a:solidFill>
                  <a:schemeClr val="tx2"/>
                </a:solidFill>
              </a:rPr>
              <a:t>Source: www.wikipedia.com</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7</a:t>
            </a:fld>
            <a:endParaRPr lang="en-GB" dirty="0"/>
          </a:p>
        </p:txBody>
      </p:sp>
    </p:spTree>
    <p:extLst>
      <p:ext uri="{BB962C8B-B14F-4D97-AF65-F5344CB8AC3E}">
        <p14:creationId xmlns:p14="http://schemas.microsoft.com/office/powerpoint/2010/main" val="202231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2"/>
                </a:solidFill>
              </a:rPr>
              <a:t>How to interpret the odds ratio:</a:t>
            </a:r>
          </a:p>
          <a:p>
            <a:endParaRPr lang="en-GB" sz="1200" dirty="0" smtClean="0">
              <a:solidFill>
                <a:schemeClr val="tx2"/>
              </a:solidFill>
            </a:endParaRPr>
          </a:p>
          <a:p>
            <a:r>
              <a:rPr lang="en-GB" sz="1200" dirty="0" smtClean="0">
                <a:solidFill>
                  <a:schemeClr val="tx2"/>
                </a:solidFill>
              </a:rPr>
              <a:t>A score over 1 indicates a positive relationship with the target variable, a score below 1 a negative one.</a:t>
            </a:r>
          </a:p>
          <a:p>
            <a:endParaRPr lang="en-GB" sz="1200" dirty="0" smtClean="0">
              <a:solidFill>
                <a:schemeClr val="tx2"/>
              </a:solidFill>
            </a:endParaRPr>
          </a:p>
          <a:p>
            <a:r>
              <a:rPr lang="en-GB" sz="1200" dirty="0" smtClean="0">
                <a:solidFill>
                  <a:schemeClr val="tx2"/>
                </a:solidFill>
              </a:rPr>
              <a:t>Odds of success = ratio of probability of success / probability of failure</a:t>
            </a:r>
          </a:p>
          <a:p>
            <a:endParaRPr lang="en-GB" sz="1200" dirty="0" smtClean="0">
              <a:solidFill>
                <a:schemeClr val="tx2"/>
              </a:solidFill>
            </a:endParaRPr>
          </a:p>
          <a:p>
            <a:r>
              <a:rPr lang="en-GB" sz="1200" dirty="0" smtClean="0">
                <a:solidFill>
                  <a:schemeClr val="tx2"/>
                </a:solidFill>
              </a:rPr>
              <a:t>If the probability of success is 50/50, the odds of success are 1/1 = 1</a:t>
            </a:r>
          </a:p>
          <a:p>
            <a:endParaRPr lang="en-GB" sz="1200" dirty="0" smtClean="0">
              <a:solidFill>
                <a:schemeClr val="tx2"/>
              </a:solidFill>
            </a:endParaRPr>
          </a:p>
          <a:p>
            <a:r>
              <a:rPr lang="en-GB" sz="1200" dirty="0" smtClean="0">
                <a:solidFill>
                  <a:schemeClr val="tx2"/>
                </a:solidFill>
              </a:rPr>
              <a:t>For example, FICO Credit </a:t>
            </a:r>
            <a:r>
              <a:rPr lang="en-GB" sz="1200" dirty="0" err="1" smtClean="0">
                <a:solidFill>
                  <a:schemeClr val="tx2"/>
                </a:solidFill>
              </a:rPr>
              <a:t>Score_Good</a:t>
            </a:r>
            <a:r>
              <a:rPr lang="en-GB" sz="1200" dirty="0" smtClean="0">
                <a:solidFill>
                  <a:schemeClr val="tx2"/>
                </a:solidFill>
              </a:rPr>
              <a:t> has an odd ratio of 3.948234. This means than the odds for a defaulted loan are 295% higher than the odds for completed one.</a:t>
            </a:r>
          </a:p>
          <a:p>
            <a:endParaRPr lang="en-GB" dirty="0" smtClean="0"/>
          </a:p>
          <a:p>
            <a:r>
              <a:rPr lang="en-GB" dirty="0" smtClean="0"/>
              <a:t>Recursive Feature Elimination</a:t>
            </a:r>
          </a:p>
          <a:p>
            <a:endParaRPr lang="en-GB" dirty="0" smtClean="0"/>
          </a:p>
          <a:p>
            <a:r>
              <a:rPr lang="en-GB" dirty="0" smtClean="0"/>
              <a:t>Feature ranking with recursive feature elimination.</a:t>
            </a:r>
          </a:p>
          <a:p>
            <a:endParaRPr lang="en-GB" dirty="0" smtClean="0"/>
          </a:p>
          <a:p>
            <a:r>
              <a:rPr lang="en-GB" dirty="0" smtClean="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 </a:t>
            </a:r>
            <a:r>
              <a:rPr lang="en-GB" dirty="0" err="1" smtClean="0"/>
              <a:t>coef</a:t>
            </a:r>
            <a:r>
              <a:rPr lang="en-GB" dirty="0" smtClean="0"/>
              <a:t>_ attribute or through a </a:t>
            </a:r>
            <a:r>
              <a:rPr lang="en-GB" dirty="0" err="1" smtClean="0"/>
              <a:t>feature_importances</a:t>
            </a:r>
            <a:r>
              <a:rPr lang="en-GB" dirty="0" smtClean="0"/>
              <a:t>_ attribute. Then, the least important features are pruned from current set of features. That procedure is recursively repeated on the pruned set until the desired number of features to select is eventually reached.</a:t>
            </a:r>
          </a:p>
          <a:p>
            <a:endParaRPr lang="en-GB" dirty="0" smtClean="0"/>
          </a:p>
          <a:p>
            <a:r>
              <a:rPr lang="en-GB" dirty="0" smtClean="0"/>
              <a:t>Eliminated features:</a:t>
            </a:r>
          </a:p>
          <a:p>
            <a:endParaRPr lang="en-GB" dirty="0" smtClean="0"/>
          </a:p>
          <a:p>
            <a:r>
              <a:rPr lang="en-GB" dirty="0" smtClean="0">
                <a:effectLst/>
              </a:rPr>
              <a:t>Total Credit Balance</a:t>
            </a:r>
          </a:p>
          <a:p>
            <a:r>
              <a:rPr lang="en-GB" dirty="0" smtClean="0">
                <a:effectLst/>
              </a:rPr>
              <a:t>Home </a:t>
            </a:r>
            <a:r>
              <a:rPr lang="en-GB" dirty="0" err="1" smtClean="0">
                <a:effectLst/>
              </a:rPr>
              <a:t>Ownership_MORTGAGE</a:t>
            </a:r>
            <a:endParaRPr lang="en-GB" dirty="0" smtClean="0">
              <a:effectLst/>
            </a:endParaRPr>
          </a:p>
          <a:p>
            <a:r>
              <a:rPr lang="en-GB" dirty="0" smtClean="0">
                <a:effectLst/>
              </a:rPr>
              <a:t>Home </a:t>
            </a:r>
            <a:r>
              <a:rPr lang="en-GB" dirty="0" err="1" smtClean="0">
                <a:effectLst/>
              </a:rPr>
              <a:t>Ownership_None</a:t>
            </a:r>
            <a:endParaRPr lang="en-GB" dirty="0" smtClean="0">
              <a:effectLst/>
            </a:endParaRPr>
          </a:p>
          <a:p>
            <a:r>
              <a:rPr lang="en-GB" dirty="0" smtClean="0">
                <a:effectLst/>
              </a:rPr>
              <a:t>Loan Purpose_0</a:t>
            </a:r>
          </a:p>
          <a:p>
            <a:r>
              <a:rPr lang="en-GB" dirty="0" smtClean="0">
                <a:effectLst/>
              </a:rPr>
              <a:t>Loan </a:t>
            </a:r>
            <a:r>
              <a:rPr lang="en-GB" dirty="0" err="1" smtClean="0">
                <a:effectLst/>
              </a:rPr>
              <a:t>Purpose_Educationalal</a:t>
            </a:r>
            <a:endParaRPr lang="en-GB" dirty="0" smtClean="0">
              <a:effectLst/>
            </a:endParaRPr>
          </a:p>
          <a:p>
            <a:r>
              <a:rPr lang="en-GB" dirty="0" smtClean="0">
                <a:effectLst/>
              </a:rPr>
              <a:t>Address </a:t>
            </a:r>
            <a:r>
              <a:rPr lang="en-GB" dirty="0" err="1" smtClean="0">
                <a:effectLst/>
              </a:rPr>
              <a:t>State_Middle</a:t>
            </a:r>
            <a:endParaRPr lang="en-GB" dirty="0" smtClean="0">
              <a:effectLst/>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9</a:t>
            </a:fld>
            <a:endParaRPr lang="en-GB" dirty="0"/>
          </a:p>
        </p:txBody>
      </p:sp>
    </p:spTree>
    <p:extLst>
      <p:ext uri="{BB962C8B-B14F-4D97-AF65-F5344CB8AC3E}">
        <p14:creationId xmlns:p14="http://schemas.microsoft.com/office/powerpoint/2010/main" val="426013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smtClean="0"/>
              <a:t>A </a:t>
            </a:r>
            <a:r>
              <a:rPr lang="en-GB" sz="1300" dirty="0"/>
              <a:t>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300" dirty="0"/>
              <a:t> </a:t>
            </a:r>
          </a:p>
          <a:p>
            <a:pPr lvl="0"/>
            <a:r>
              <a:rPr lang="en-GB" sz="1300" dirty="0"/>
              <a:t>TPR (also called Recall or Sensitivity) = sum total positives/sum of condition positive</a:t>
            </a:r>
          </a:p>
          <a:p>
            <a:pPr lvl="0"/>
            <a:r>
              <a:rPr lang="en-GB" sz="1300" dirty="0"/>
              <a:t>FPR (also called Fall-out) = sum of false positives/sum of condition negative</a:t>
            </a:r>
          </a:p>
          <a:p>
            <a:r>
              <a:rPr lang="en-GB" sz="1300" dirty="0"/>
              <a:t> </a:t>
            </a:r>
          </a:p>
          <a:p>
            <a:r>
              <a:rPr lang="en-GB" sz="1300" dirty="0"/>
              <a:t>The area under the curve (AUC) is equal to the probability that a classifier will rank a randomly chosen positive instance higher than a randomly chosen negative one.</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5909DF50-1DBA-4A2C-A904-287F3A0D22EA}" type="slidenum">
              <a:rPr lang="en-GB" smtClean="0"/>
              <a:t>10</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09DF50-1DBA-4A2C-A904-287F3A0D22EA}" type="slidenum">
              <a:rPr lang="en-GB" smtClean="0"/>
              <a:t>11</a:t>
            </a:fld>
            <a:endParaRPr lang="en-GB" dirty="0"/>
          </a:p>
        </p:txBody>
      </p:sp>
    </p:spTree>
    <p:extLst>
      <p:ext uri="{BB962C8B-B14F-4D97-AF65-F5344CB8AC3E}">
        <p14:creationId xmlns:p14="http://schemas.microsoft.com/office/powerpoint/2010/main" val="360216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7C5F-5174-4D95-96BF-13E0C2561085}"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6B646-5BBF-44D3-8584-00FCF57F54EF}"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368169-3258-48A6-A2C0-89E078C9783A}"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68EE7-5310-42CE-A6B9-103688750FB5}"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E048E-2526-477A-B5B7-8C32057C1ADA}"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D7DEEB-6091-40B4-A63F-C53396F6AAE9}"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C4E7B8-657B-4356-8431-72A11907D1FA}" type="datetime1">
              <a:rPr lang="en-GB" smtClean="0"/>
              <a:t>08/11/2017</a:t>
            </a:fld>
            <a:endParaRPr lang="en-GB" dirty="0"/>
          </a:p>
        </p:txBody>
      </p:sp>
      <p:sp>
        <p:nvSpPr>
          <p:cNvPr id="8" name="Footer Placeholder 7"/>
          <p:cNvSpPr>
            <a:spLocks noGrp="1"/>
          </p:cNvSpPr>
          <p:nvPr>
            <p:ph type="ftr" sz="quarter" idx="11"/>
          </p:nvPr>
        </p:nvSpPr>
        <p:spPr/>
        <p:txBody>
          <a:bodyPr/>
          <a:lstStyle/>
          <a:p>
            <a:r>
              <a:rPr lang="en-GB" smtClean="0"/>
              <a:t>111</a:t>
            </a:r>
            <a:endParaRPr lang="en-GB" dirty="0"/>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E2FD0-9B18-4328-9614-A6B87056A27E}" type="datetime1">
              <a:rPr lang="en-GB" smtClean="0"/>
              <a:t>08/11/2017</a:t>
            </a:fld>
            <a:endParaRPr lang="en-GB" dirty="0"/>
          </a:p>
        </p:txBody>
      </p:sp>
      <p:sp>
        <p:nvSpPr>
          <p:cNvPr id="4" name="Footer Placeholder 3"/>
          <p:cNvSpPr>
            <a:spLocks noGrp="1"/>
          </p:cNvSpPr>
          <p:nvPr>
            <p:ph type="ftr" sz="quarter" idx="11"/>
          </p:nvPr>
        </p:nvSpPr>
        <p:spPr/>
        <p:txBody>
          <a:bodyPr/>
          <a:lstStyle/>
          <a:p>
            <a:r>
              <a:rPr lang="en-GB" smtClean="0"/>
              <a:t>111</a:t>
            </a:r>
            <a:endParaRPr lang="en-GB" dirty="0"/>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1BAA0-8F55-4F05-B2F5-F55ACD249744}" type="datetime1">
              <a:rPr lang="en-GB" smtClean="0"/>
              <a:t>08/11/2017</a:t>
            </a:fld>
            <a:endParaRPr lang="en-GB" dirty="0"/>
          </a:p>
        </p:txBody>
      </p:sp>
      <p:sp>
        <p:nvSpPr>
          <p:cNvPr id="3" name="Footer Placeholder 2"/>
          <p:cNvSpPr>
            <a:spLocks noGrp="1"/>
          </p:cNvSpPr>
          <p:nvPr>
            <p:ph type="ftr" sz="quarter" idx="11"/>
          </p:nvPr>
        </p:nvSpPr>
        <p:spPr/>
        <p:txBody>
          <a:bodyPr/>
          <a:lstStyle/>
          <a:p>
            <a:r>
              <a:rPr lang="en-GB" smtClean="0"/>
              <a:t>111</a:t>
            </a:r>
            <a:endParaRPr lang="en-GB" dirty="0"/>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C1B48-BFDE-4585-A6B9-E068FE3A1351}"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2BD3D-1473-4471-9C65-DE6F20912BE0}"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A06DAD-880B-4927-B344-9358A2F8B7CC}" type="datetime1">
              <a:rPr lang="en-GB" smtClean="0"/>
              <a:t>08/11/2017</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GB" smtClean="0"/>
              <a:t>111</a:t>
            </a:r>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7288" cy="990600"/>
          </a:xfrm>
        </p:spPr>
        <p:txBody>
          <a:bodyPr>
            <a:noAutofit/>
          </a:bodyPr>
          <a:lstStyle/>
          <a:p>
            <a:r>
              <a:rPr lang="en-GB" dirty="0" smtClean="0"/>
              <a:t>Results: ROC Curve</a:t>
            </a:r>
            <a:endParaRPr lang="en-GB" dirty="0"/>
          </a:p>
        </p:txBody>
      </p:sp>
      <p:sp>
        <p:nvSpPr>
          <p:cNvPr id="5" name="Content Placeholder 2"/>
          <p:cNvSpPr>
            <a:spLocks noGrp="1"/>
          </p:cNvSpPr>
          <p:nvPr>
            <p:ph idx="1"/>
          </p:nvPr>
        </p:nvSpPr>
        <p:spPr>
          <a:xfrm>
            <a:off x="5559424" y="1700808"/>
            <a:ext cx="3261048" cy="4660776"/>
          </a:xfrm>
        </p:spPr>
        <p:txBody>
          <a:bodyPr>
            <a:noAutofit/>
          </a:bodyPr>
          <a:lstStyle/>
          <a:p>
            <a:pPr>
              <a:buClr>
                <a:schemeClr val="tx2"/>
              </a:buClr>
            </a:pPr>
            <a:r>
              <a:rPr lang="en-GB" sz="1800" dirty="0" smtClean="0">
                <a:solidFill>
                  <a:schemeClr val="tx2"/>
                </a:solidFill>
              </a:rPr>
              <a:t>The optimised model delivered an AUC score of 0.7223.</a:t>
            </a:r>
          </a:p>
          <a:p>
            <a:pPr marL="0" indent="0">
              <a:buClr>
                <a:schemeClr val="tx2"/>
              </a:buClr>
              <a:buNone/>
            </a:pPr>
            <a:endParaRPr lang="en-GB" sz="1800" dirty="0" smtClean="0">
              <a:solidFill>
                <a:schemeClr val="tx2"/>
              </a:solidFill>
            </a:endParaRPr>
          </a:p>
          <a:p>
            <a:pPr>
              <a:buClr>
                <a:schemeClr val="tx2"/>
              </a:buClr>
            </a:pPr>
            <a:r>
              <a:rPr lang="en-GB" sz="1800" dirty="0" smtClean="0">
                <a:solidFill>
                  <a:schemeClr val="tx2"/>
                </a:solidFill>
              </a:rPr>
              <a:t>This can be interpreted </a:t>
            </a:r>
            <a:r>
              <a:rPr lang="en-GB" sz="1800" dirty="0">
                <a:solidFill>
                  <a:schemeClr val="tx2"/>
                </a:solidFill>
              </a:rPr>
              <a:t>as the probability that a randomly chosen positive example </a:t>
            </a:r>
            <a:r>
              <a:rPr lang="en-GB" sz="1800" dirty="0" smtClean="0">
                <a:solidFill>
                  <a:schemeClr val="tx2"/>
                </a:solidFill>
              </a:rPr>
              <a:t>is </a:t>
            </a:r>
            <a:r>
              <a:rPr lang="en-GB" sz="1800" dirty="0">
                <a:solidFill>
                  <a:schemeClr val="tx2"/>
                </a:solidFill>
              </a:rPr>
              <a:t>deemed to have a higher probability of being positive </a:t>
            </a:r>
            <a:r>
              <a:rPr lang="en-GB" sz="1800" dirty="0" smtClean="0">
                <a:solidFill>
                  <a:schemeClr val="tx2"/>
                </a:solidFill>
              </a:rPr>
              <a:t>than </a:t>
            </a:r>
            <a:r>
              <a:rPr lang="en-GB" sz="1800" dirty="0">
                <a:solidFill>
                  <a:schemeClr val="tx2"/>
                </a:solidFill>
              </a:rPr>
              <a:t>a randomly chosen negative example</a:t>
            </a:r>
            <a:r>
              <a:rPr lang="en-GB" sz="1800" dirty="0" smtClean="0">
                <a:solidFill>
                  <a:schemeClr val="tx2"/>
                </a:solidFill>
              </a:rPr>
              <a:t>.</a:t>
            </a:r>
          </a:p>
          <a:p>
            <a:pPr>
              <a:buClr>
                <a:schemeClr val="tx2"/>
              </a:buClr>
            </a:pPr>
            <a:endParaRPr lang="en-GB" sz="1800" dirty="0">
              <a:solidFill>
                <a:schemeClr val="tx2"/>
              </a:solidFill>
            </a:endParaRPr>
          </a:p>
          <a:p>
            <a:pPr>
              <a:buClr>
                <a:schemeClr val="tx2"/>
              </a:buClr>
            </a:pPr>
            <a:r>
              <a:rPr lang="en-GB" sz="1800" dirty="0" smtClean="0">
                <a:solidFill>
                  <a:schemeClr val="tx2"/>
                </a:solidFill>
              </a:rPr>
              <a:t>Parameter tuning and feature selection improved the score.</a:t>
            </a:r>
            <a:endParaRPr lang="en-GB" sz="1800" dirty="0">
              <a:solidFill>
                <a:schemeClr val="tx2"/>
              </a:solidFill>
            </a:endParaRPr>
          </a:p>
          <a:p>
            <a:endParaRPr lang="en-GB" sz="18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1" y="1661700"/>
            <a:ext cx="48291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10</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a:buClr>
                <a:schemeClr val="tx2"/>
              </a:buClr>
            </a:pPr>
            <a:r>
              <a:rPr lang="en-GB" sz="1800" dirty="0" smtClean="0">
                <a:solidFill>
                  <a:schemeClr val="tx2"/>
                </a:solidFill>
              </a:rPr>
              <a:t>The model outperforms random guessing in predicting loan defaults.</a:t>
            </a:r>
          </a:p>
          <a:p>
            <a:pPr>
              <a:buClr>
                <a:schemeClr val="tx2"/>
              </a:buClr>
            </a:pPr>
            <a:r>
              <a:rPr lang="en-GB" sz="1800" dirty="0" smtClean="0">
                <a:solidFill>
                  <a:schemeClr val="tx2"/>
                </a:solidFill>
              </a:rPr>
              <a:t>The model identifies features with high and low odds for bad loans.</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Limitations</a:t>
            </a:r>
          </a:p>
          <a:p>
            <a:pPr>
              <a:buClr>
                <a:schemeClr val="tx2"/>
              </a:buClr>
            </a:pPr>
            <a:r>
              <a:rPr lang="en-GB" sz="1800" dirty="0">
                <a:solidFill>
                  <a:schemeClr val="tx2"/>
                </a:solidFill>
              </a:rPr>
              <a:t>Relationships between predictor variables and target are not necessarily linear.</a:t>
            </a:r>
          </a:p>
          <a:p>
            <a:pPr>
              <a:buClr>
                <a:schemeClr val="tx2"/>
              </a:buClr>
            </a:pPr>
            <a:r>
              <a:rPr lang="en-GB" sz="1800" dirty="0">
                <a:solidFill>
                  <a:schemeClr val="tx2"/>
                </a:solidFill>
              </a:rPr>
              <a:t>The amount of features and observations is not very large.</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Recommendations</a:t>
            </a:r>
          </a:p>
          <a:p>
            <a:pPr>
              <a:buClr>
                <a:schemeClr val="tx2"/>
              </a:buClr>
            </a:pPr>
            <a:r>
              <a:rPr lang="en-GB" sz="1800" dirty="0">
                <a:solidFill>
                  <a:schemeClr val="tx2"/>
                </a:solidFill>
              </a:rPr>
              <a:t>Get more data.</a:t>
            </a:r>
          </a:p>
          <a:p>
            <a:pPr>
              <a:buClr>
                <a:schemeClr val="tx2"/>
              </a:buClr>
            </a:pPr>
            <a:r>
              <a:rPr lang="en-GB" sz="1800" dirty="0">
                <a:solidFill>
                  <a:schemeClr val="tx2"/>
                </a:solidFill>
              </a:rPr>
              <a:t>Build model using XG Boost, as this algorithm tends to perform well when variables exhibit non-linear relationships.</a:t>
            </a:r>
          </a:p>
          <a:p>
            <a:pPr marL="0" indent="0">
              <a:buNone/>
            </a:pPr>
            <a:endParaRPr lang="en-GB" sz="1800" dirty="0" smtClean="0">
              <a:solidFill>
                <a:schemeClr val="tx2"/>
              </a:solidFill>
            </a:endParaRPr>
          </a:p>
          <a:p>
            <a:pPr marL="0" indent="0">
              <a:buNone/>
            </a:pPr>
            <a:endParaRPr lang="en-GB" sz="1800" dirty="0">
              <a:solidFill>
                <a:schemeClr val="tx2"/>
              </a:solidFill>
            </a:endParaRPr>
          </a:p>
          <a:p>
            <a:pPr marL="0" indent="0">
              <a:buNone/>
            </a:pPr>
            <a:endParaRPr lang="en-GB" sz="1800" dirty="0" smtClean="0">
              <a:solidFill>
                <a:schemeClr val="tx2"/>
              </a:solidFill>
            </a:endParaRPr>
          </a:p>
          <a:p>
            <a:pPr lvl="1"/>
            <a:endParaRPr lang="en-GB" sz="1800" dirty="0" smtClean="0">
              <a:solidFill>
                <a:schemeClr val="tx2"/>
              </a:solidFill>
            </a:endParaRPr>
          </a:p>
          <a:p>
            <a:endParaRPr lang="en-GB" sz="1800" dirty="0">
              <a:solidFill>
                <a:schemeClr val="tx2"/>
              </a:solidFill>
            </a:endParaRPr>
          </a:p>
          <a:p>
            <a:endParaRPr lang="en-GB" sz="1800" dirty="0">
              <a:solidFill>
                <a:schemeClr val="tx2"/>
              </a:solidFill>
            </a:endParaRPr>
          </a:p>
          <a:p>
            <a:endParaRPr lang="en-GB" sz="1800"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11</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solidFill>
                  <a:schemeClr val="tx2"/>
                </a:solidFill>
              </a:rPr>
              <a:t>Project</a:t>
            </a:r>
          </a:p>
          <a:p>
            <a:r>
              <a:rPr lang="en-GB" dirty="0" smtClean="0">
                <a:solidFill>
                  <a:schemeClr val="tx2"/>
                </a:solidFill>
              </a:rPr>
              <a:t>Dataset</a:t>
            </a:r>
          </a:p>
          <a:p>
            <a:r>
              <a:rPr lang="en-GB" dirty="0" smtClean="0">
                <a:solidFill>
                  <a:schemeClr val="tx2"/>
                </a:solidFill>
              </a:rPr>
              <a:t>Data exploration</a:t>
            </a:r>
          </a:p>
          <a:p>
            <a:r>
              <a:rPr lang="en-GB" dirty="0" smtClean="0">
                <a:solidFill>
                  <a:schemeClr val="tx2"/>
                </a:solidFill>
              </a:rPr>
              <a:t>Feature engineering</a:t>
            </a:r>
          </a:p>
          <a:p>
            <a:r>
              <a:rPr lang="en-GB" dirty="0" smtClean="0">
                <a:solidFill>
                  <a:schemeClr val="tx2"/>
                </a:solidFill>
              </a:rPr>
              <a:t>Classification</a:t>
            </a:r>
          </a:p>
          <a:p>
            <a:pPr lvl="1"/>
            <a:r>
              <a:rPr lang="en-GB" dirty="0" smtClean="0">
                <a:solidFill>
                  <a:schemeClr val="tx2"/>
                </a:solidFill>
              </a:rPr>
              <a:t>Building basic logistic regression model</a:t>
            </a:r>
          </a:p>
          <a:p>
            <a:pPr lvl="1"/>
            <a:r>
              <a:rPr lang="en-GB" dirty="0" smtClean="0">
                <a:solidFill>
                  <a:schemeClr val="tx2"/>
                </a:solidFill>
              </a:rPr>
              <a:t>Optimising model parameters</a:t>
            </a:r>
          </a:p>
          <a:p>
            <a:pPr lvl="1"/>
            <a:r>
              <a:rPr lang="en-GB" dirty="0" smtClean="0">
                <a:solidFill>
                  <a:schemeClr val="tx2"/>
                </a:solidFill>
              </a:rPr>
              <a:t>Feature selection</a:t>
            </a:r>
          </a:p>
          <a:p>
            <a:r>
              <a:rPr lang="en-GB" dirty="0" smtClean="0">
                <a:solidFill>
                  <a:schemeClr val="tx2"/>
                </a:solidFill>
              </a:rPr>
              <a:t>Results</a:t>
            </a:r>
          </a:p>
          <a:p>
            <a:r>
              <a:rPr lang="en-GB" dirty="0" smtClean="0">
                <a:solidFill>
                  <a:schemeClr val="tx2"/>
                </a:solidFill>
              </a:rPr>
              <a:t>Conclusion</a:t>
            </a:r>
          </a:p>
          <a:p>
            <a:pPr marL="0" indent="0">
              <a:buNone/>
            </a:pPr>
            <a:endParaRPr lang="en-GB"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2</a:t>
            </a:fld>
            <a:endParaRPr lang="en-GB" dirty="0">
              <a:solidFill>
                <a:schemeClr val="tx2"/>
              </a:solidFill>
            </a:endParaRPr>
          </a:p>
        </p:txBody>
      </p:sp>
    </p:spTree>
    <p:extLst>
      <p:ext uri="{BB962C8B-B14F-4D97-AF65-F5344CB8AC3E}">
        <p14:creationId xmlns:p14="http://schemas.microsoft.com/office/powerpoint/2010/main" val="157479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484784"/>
            <a:ext cx="8219256" cy="4876800"/>
          </a:xfrm>
        </p:spPr>
        <p:txBody>
          <a:bodyPr>
            <a:normAutofit/>
          </a:bodyPr>
          <a:lstStyle/>
          <a:p>
            <a:pPr marL="182563" indent="-182563"/>
            <a:r>
              <a:rPr lang="en-GB" dirty="0" smtClean="0">
                <a:solidFill>
                  <a:schemeClr val="tx2"/>
                </a:solidFill>
              </a:rPr>
              <a:t>Predict customers’ creditworthiness </a:t>
            </a:r>
          </a:p>
          <a:p>
            <a:pPr marL="182563" indent="0">
              <a:buNone/>
            </a:pPr>
            <a:r>
              <a:rPr lang="en-GB" dirty="0" smtClean="0">
                <a:solidFill>
                  <a:schemeClr val="tx2"/>
                </a:solidFill>
              </a:rPr>
              <a:t>(i.e. whether they will complete or default on a loan)</a:t>
            </a:r>
          </a:p>
          <a:p>
            <a:pPr marL="176213" indent="0">
              <a:buNone/>
            </a:pPr>
            <a:endParaRPr lang="en-GB" sz="1600" dirty="0" smtClean="0">
              <a:solidFill>
                <a:schemeClr val="tx2"/>
              </a:solidFill>
            </a:endParaRPr>
          </a:p>
          <a:p>
            <a:r>
              <a:rPr lang="en-GB" dirty="0">
                <a:solidFill>
                  <a:schemeClr val="tx2"/>
                </a:solidFill>
              </a:rPr>
              <a:t>Build and test a logistic regression model</a:t>
            </a:r>
          </a:p>
          <a:p>
            <a:pPr marL="285750" indent="-285750"/>
            <a:endParaRPr lang="en-GB" dirty="0">
              <a:solidFill>
                <a:schemeClr val="tx2"/>
              </a:solidFill>
            </a:endParaRPr>
          </a:p>
          <a:p>
            <a:r>
              <a:rPr lang="en-GB" dirty="0">
                <a:solidFill>
                  <a:schemeClr val="tx2"/>
                </a:solidFill>
              </a:rPr>
              <a:t>Use 70% of the data to build the model and then test the model using the remaining 30%</a:t>
            </a:r>
          </a:p>
          <a:p>
            <a:endParaRPr lang="en-GB"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3</a:t>
            </a:fld>
            <a:endParaRPr lang="en-GB" dirty="0">
              <a:solidFill>
                <a:schemeClr val="tx2"/>
              </a:solidFill>
            </a:endParaRPr>
          </a:p>
        </p:txBody>
      </p:sp>
    </p:spTree>
    <p:extLst>
      <p:ext uri="{BB962C8B-B14F-4D97-AF65-F5344CB8AC3E}">
        <p14:creationId xmlns:p14="http://schemas.microsoft.com/office/powerpoint/2010/main" val="4973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Club dataset</a:t>
            </a:r>
            <a:endParaRPr lang="en-GB" dirty="0"/>
          </a:p>
        </p:txBody>
      </p:sp>
      <p:sp>
        <p:nvSpPr>
          <p:cNvPr id="3" name="Content Placeholder 2"/>
          <p:cNvSpPr>
            <a:spLocks noGrp="1"/>
          </p:cNvSpPr>
          <p:nvPr>
            <p:ph idx="1"/>
          </p:nvPr>
        </p:nvSpPr>
        <p:spPr>
          <a:xfrm>
            <a:off x="611560" y="1556792"/>
            <a:ext cx="8085584" cy="4876800"/>
          </a:xfrm>
        </p:spPr>
        <p:txBody>
          <a:bodyPr>
            <a:normAutofit/>
          </a:bodyPr>
          <a:lstStyle/>
          <a:p>
            <a:pPr>
              <a:spcBef>
                <a:spcPts val="0"/>
              </a:spcBef>
              <a:buClrTx/>
              <a:buSzTx/>
              <a:defRPr/>
            </a:pPr>
            <a:r>
              <a:rPr lang="en-GB" sz="1600" dirty="0" smtClean="0">
                <a:solidFill>
                  <a:schemeClr val="tx2"/>
                </a:solidFill>
              </a:rPr>
              <a:t>Each row represents a customer.</a:t>
            </a:r>
          </a:p>
          <a:p>
            <a:pPr>
              <a:spcBef>
                <a:spcPts val="0"/>
              </a:spcBef>
              <a:buClrTx/>
              <a:buSzTx/>
              <a:defRPr/>
            </a:pPr>
            <a:r>
              <a:rPr lang="en-GB" sz="1600" dirty="0" smtClean="0">
                <a:solidFill>
                  <a:schemeClr val="tx2"/>
                </a:solidFill>
              </a:rPr>
              <a:t>Each </a:t>
            </a:r>
            <a:r>
              <a:rPr lang="en-GB" sz="1600" dirty="0">
                <a:solidFill>
                  <a:schemeClr val="tx2"/>
                </a:solidFill>
              </a:rPr>
              <a:t>column </a:t>
            </a:r>
            <a:r>
              <a:rPr lang="en-GB" sz="1600" dirty="0" smtClean="0">
                <a:solidFill>
                  <a:schemeClr val="tx2"/>
                </a:solidFill>
              </a:rPr>
              <a:t>shows </a:t>
            </a:r>
            <a:r>
              <a:rPr lang="en-GB" sz="1600" dirty="0">
                <a:solidFill>
                  <a:schemeClr val="tx2"/>
                </a:solidFill>
              </a:rPr>
              <a:t>the features for </a:t>
            </a:r>
            <a:r>
              <a:rPr lang="en-GB" sz="1600" dirty="0" smtClean="0">
                <a:solidFill>
                  <a:schemeClr val="tx2"/>
                </a:solidFill>
              </a:rPr>
              <a:t>approved loan applications.</a:t>
            </a:r>
            <a:endParaRPr lang="en-GB" sz="1600" dirty="0">
              <a:solidFill>
                <a:schemeClr val="tx2"/>
              </a:solidFill>
            </a:endParaRPr>
          </a:p>
          <a:p>
            <a:pPr>
              <a:spcBef>
                <a:spcPts val="0"/>
              </a:spcBef>
              <a:buClrTx/>
              <a:buSzTx/>
              <a:defRPr/>
            </a:pPr>
            <a:r>
              <a:rPr lang="en-GB" sz="1600" dirty="0" smtClean="0">
                <a:solidFill>
                  <a:schemeClr val="tx2"/>
                </a:solidFill>
              </a:rPr>
              <a:t>The column ‘Class’ shows that </a:t>
            </a:r>
            <a:r>
              <a:rPr lang="en-GB" sz="1600" dirty="0">
                <a:solidFill>
                  <a:schemeClr val="tx2"/>
                </a:solidFill>
              </a:rPr>
              <a:t>each customer has </a:t>
            </a:r>
            <a:r>
              <a:rPr lang="en-GB" sz="1600" dirty="0" smtClean="0">
                <a:solidFill>
                  <a:schemeClr val="tx2"/>
                </a:solidFill>
              </a:rPr>
              <a:t>defaulted </a:t>
            </a:r>
            <a:r>
              <a:rPr lang="en-GB" sz="1600" dirty="0">
                <a:solidFill>
                  <a:schemeClr val="tx2"/>
                </a:solidFill>
              </a:rPr>
              <a:t>or completed their loan.  </a:t>
            </a:r>
          </a:p>
          <a:p>
            <a:endParaRPr lang="en-GB" sz="1600" dirty="0">
              <a:solidFill>
                <a:schemeClr val="tx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26" y="2709304"/>
            <a:ext cx="5627958" cy="34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235774" y="2780928"/>
            <a:ext cx="2296666" cy="302433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tx2"/>
              </a:buClr>
            </a:pPr>
            <a:r>
              <a:rPr lang="en-GB" sz="1600" dirty="0">
                <a:solidFill>
                  <a:schemeClr val="tx2"/>
                </a:solidFill>
              </a:rPr>
              <a:t>The dataset is unbalanced, with defaulted loans only accounting for 18.17%.</a:t>
            </a:r>
          </a:p>
          <a:p>
            <a:pPr>
              <a:buClr>
                <a:schemeClr val="tx2"/>
              </a:buClr>
            </a:pPr>
            <a:endParaRPr lang="en-GB" sz="1600" dirty="0">
              <a:solidFill>
                <a:schemeClr val="tx2"/>
              </a:solidFill>
            </a:endParaRPr>
          </a:p>
          <a:p>
            <a:pPr>
              <a:buClr>
                <a:schemeClr val="tx2"/>
              </a:buClr>
            </a:pPr>
            <a:r>
              <a:rPr lang="en-GB" sz="1600" dirty="0">
                <a:solidFill>
                  <a:schemeClr val="tx2"/>
                </a:solidFill>
              </a:rPr>
              <a:t>The unbalanced nature of the data will have to be considered when making predictions.</a:t>
            </a:r>
          </a:p>
        </p:txBody>
      </p:sp>
      <p:sp>
        <p:nvSpPr>
          <p:cNvPr id="10" name="Slide Number Placeholder 9"/>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4</a:t>
            </a:fld>
            <a:endParaRPr lang="en-GB" dirty="0">
              <a:solidFill>
                <a:schemeClr val="tx2"/>
              </a:solidFill>
            </a:endParaRPr>
          </a:p>
        </p:txBody>
      </p:sp>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05" y="3916265"/>
            <a:ext cx="4460240" cy="268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2" y="1412776"/>
            <a:ext cx="4435923" cy="273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idx="1"/>
          </p:nvPr>
        </p:nvSpPr>
        <p:spPr>
          <a:xfrm>
            <a:off x="5004048" y="1556792"/>
            <a:ext cx="3466728" cy="4464496"/>
          </a:xfrm>
        </p:spPr>
        <p:txBody>
          <a:bodyPr>
            <a:noAutofit/>
          </a:bodyPr>
          <a:lstStyle/>
          <a:p>
            <a:r>
              <a:rPr lang="en-GB" sz="2000" dirty="0" smtClean="0">
                <a:solidFill>
                  <a:schemeClr val="tx2"/>
                </a:solidFill>
              </a:rPr>
              <a:t>Relationships between predictor and target variable are not always linear.</a:t>
            </a:r>
          </a:p>
          <a:p>
            <a:endParaRPr lang="en-GB" sz="2000" dirty="0" smtClean="0">
              <a:solidFill>
                <a:schemeClr val="tx2"/>
              </a:solidFill>
            </a:endParaRPr>
          </a:p>
          <a:p>
            <a:endParaRPr lang="en-GB" sz="2000" dirty="0" smtClean="0">
              <a:solidFill>
                <a:schemeClr val="tx2"/>
              </a:solidFill>
            </a:endParaRPr>
          </a:p>
          <a:p>
            <a:endParaRPr lang="en-GB" sz="2000" dirty="0" smtClean="0">
              <a:solidFill>
                <a:schemeClr val="tx2"/>
              </a:solidFill>
            </a:endParaRPr>
          </a:p>
          <a:p>
            <a:r>
              <a:rPr lang="en-GB" sz="2000" dirty="0" smtClean="0">
                <a:solidFill>
                  <a:schemeClr val="tx2"/>
                </a:solidFill>
              </a:rPr>
              <a:t>Observations of features ‘FICO Credit Score’ and ‘Address State’ can be grouped in order to increase predictive power.</a:t>
            </a:r>
            <a:endParaRPr lang="en-GB" sz="2000" dirty="0">
              <a:solidFill>
                <a:schemeClr val="tx2"/>
              </a:solidFill>
            </a:endParaRPr>
          </a:p>
        </p:txBody>
      </p:sp>
      <p:sp>
        <p:nvSpPr>
          <p:cNvPr id="7" name="Slide Number Placeholder 6"/>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5</a:t>
            </a:fld>
            <a:endParaRPr lang="en-GB" dirty="0">
              <a:solidFill>
                <a:schemeClr val="tx2"/>
              </a:solidFill>
            </a:endParaRPr>
          </a:p>
        </p:txBody>
      </p:sp>
    </p:spTree>
    <p:extLst>
      <p:ext uri="{BB962C8B-B14F-4D97-AF65-F5344CB8AC3E}">
        <p14:creationId xmlns:p14="http://schemas.microsoft.com/office/powerpoint/2010/main" val="149284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57200" y="1556792"/>
            <a:ext cx="8229600" cy="4876800"/>
          </a:xfrm>
        </p:spPr>
        <p:txBody>
          <a:bodyPr>
            <a:normAutofit/>
          </a:bodyPr>
          <a:lstStyle/>
          <a:p>
            <a:pPr>
              <a:lnSpc>
                <a:spcPct val="150000"/>
              </a:lnSpc>
            </a:pPr>
            <a:r>
              <a:rPr lang="en-GB" sz="2200" dirty="0" smtClean="0">
                <a:solidFill>
                  <a:schemeClr val="tx2"/>
                </a:solidFill>
              </a:rPr>
              <a:t>Convert </a:t>
            </a:r>
            <a:r>
              <a:rPr lang="en-GB" sz="2200" dirty="0">
                <a:solidFill>
                  <a:schemeClr val="tx2"/>
                </a:solidFill>
              </a:rPr>
              <a:t>'Class' feature </a:t>
            </a:r>
            <a:r>
              <a:rPr lang="en-GB" sz="2200" dirty="0" smtClean="0">
                <a:solidFill>
                  <a:schemeClr val="tx2"/>
                </a:solidFill>
              </a:rPr>
              <a:t>(= target</a:t>
            </a:r>
            <a:r>
              <a:rPr lang="en-GB" sz="2200" dirty="0">
                <a:solidFill>
                  <a:schemeClr val="tx2"/>
                </a:solidFill>
              </a:rPr>
              <a:t>) into numerical </a:t>
            </a:r>
            <a:r>
              <a:rPr lang="en-GB" sz="2200" dirty="0" smtClean="0">
                <a:solidFill>
                  <a:schemeClr val="tx2"/>
                </a:solidFill>
              </a:rPr>
              <a:t>values</a:t>
            </a:r>
          </a:p>
          <a:p>
            <a:pPr>
              <a:lnSpc>
                <a:spcPct val="150000"/>
              </a:lnSpc>
            </a:pPr>
            <a:r>
              <a:rPr lang="en-GB" sz="2200" dirty="0" smtClean="0">
                <a:solidFill>
                  <a:schemeClr val="tx2"/>
                </a:solidFill>
              </a:rPr>
              <a:t>Summarise Address States and FICO Credit Score features</a:t>
            </a:r>
          </a:p>
          <a:p>
            <a:pPr>
              <a:lnSpc>
                <a:spcPct val="150000"/>
              </a:lnSpc>
            </a:pPr>
            <a:r>
              <a:rPr lang="en-GB" sz="2200" dirty="0" smtClean="0">
                <a:solidFill>
                  <a:schemeClr val="tx2"/>
                </a:solidFill>
              </a:rPr>
              <a:t>Create </a:t>
            </a:r>
            <a:r>
              <a:rPr lang="en-GB" sz="2200" dirty="0">
                <a:solidFill>
                  <a:schemeClr val="tx2"/>
                </a:solidFill>
              </a:rPr>
              <a:t>dummy variables for categorical </a:t>
            </a:r>
            <a:r>
              <a:rPr lang="en-GB" sz="2200" dirty="0" smtClean="0">
                <a:solidFill>
                  <a:schemeClr val="tx2"/>
                </a:solidFill>
              </a:rPr>
              <a:t>features</a:t>
            </a:r>
          </a:p>
          <a:p>
            <a:pPr>
              <a:lnSpc>
                <a:spcPct val="150000"/>
              </a:lnSpc>
            </a:pPr>
            <a:r>
              <a:rPr lang="en-GB" sz="2200" dirty="0" smtClean="0">
                <a:solidFill>
                  <a:schemeClr val="tx2"/>
                </a:solidFill>
              </a:rPr>
              <a:t>Encode </a:t>
            </a:r>
            <a:r>
              <a:rPr lang="en-GB" sz="2200" dirty="0">
                <a:solidFill>
                  <a:schemeClr val="tx2"/>
                </a:solidFill>
              </a:rPr>
              <a:t>remaining columns containing object data </a:t>
            </a:r>
            <a:r>
              <a:rPr lang="en-GB" sz="2200" dirty="0" smtClean="0">
                <a:solidFill>
                  <a:schemeClr val="tx2"/>
                </a:solidFill>
              </a:rPr>
              <a:t>types</a:t>
            </a:r>
          </a:p>
          <a:p>
            <a:pPr>
              <a:lnSpc>
                <a:spcPct val="150000"/>
              </a:lnSpc>
            </a:pPr>
            <a:r>
              <a:rPr lang="en-GB" sz="2200" dirty="0" smtClean="0">
                <a:solidFill>
                  <a:schemeClr val="tx2"/>
                </a:solidFill>
              </a:rPr>
              <a:t>Drop redundant features</a:t>
            </a:r>
          </a:p>
          <a:p>
            <a:pPr>
              <a:lnSpc>
                <a:spcPct val="150000"/>
              </a:lnSpc>
            </a:pPr>
            <a:r>
              <a:rPr lang="en-GB" sz="2200" dirty="0" smtClean="0">
                <a:solidFill>
                  <a:schemeClr val="tx2"/>
                </a:solidFill>
              </a:rPr>
              <a:t>Deal with nan values</a:t>
            </a:r>
          </a:p>
          <a:p>
            <a:pPr>
              <a:lnSpc>
                <a:spcPct val="150000"/>
              </a:lnSpc>
            </a:pPr>
            <a:r>
              <a:rPr lang="en-GB" sz="2200" dirty="0" smtClean="0">
                <a:solidFill>
                  <a:schemeClr val="tx2"/>
                </a:solidFill>
              </a:rPr>
              <a:t>Remove outliers</a:t>
            </a:r>
          </a:p>
          <a:p>
            <a:endParaRPr lang="en-GB" sz="2200" dirty="0">
              <a:solidFill>
                <a:schemeClr val="tx2"/>
              </a:solidFill>
            </a:endParaRPr>
          </a:p>
          <a:p>
            <a:endParaRPr lang="en-GB" sz="2200" dirty="0">
              <a:solidFill>
                <a:schemeClr val="tx2"/>
              </a:solidFill>
            </a:endParaRPr>
          </a:p>
          <a:p>
            <a:endParaRPr lang="en-GB" sz="2200" dirty="0" smtClean="0">
              <a:solidFill>
                <a:schemeClr val="tx2"/>
              </a:solidFill>
            </a:endParaRPr>
          </a:p>
          <a:p>
            <a:endParaRPr lang="en-GB" sz="2200" dirty="0" smtClean="0">
              <a:solidFill>
                <a:schemeClr val="tx2"/>
              </a:solidFill>
            </a:endParaRPr>
          </a:p>
          <a:p>
            <a:pPr marL="0" indent="0">
              <a:buNone/>
            </a:pPr>
            <a:endParaRPr lang="en-GB" sz="2200" dirty="0">
              <a:solidFill>
                <a:schemeClr val="tx2"/>
              </a:solidFill>
            </a:endParaRPr>
          </a:p>
          <a:p>
            <a:endParaRPr lang="en-GB" sz="2200" dirty="0">
              <a:solidFill>
                <a:schemeClr val="tx2"/>
              </a:solidFill>
            </a:endParaRPr>
          </a:p>
        </p:txBody>
      </p:sp>
      <p:sp>
        <p:nvSpPr>
          <p:cNvPr id="8" name="Slide Number Placeholder 7"/>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6</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Build model </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7"/>
            <a:ext cx="8508443"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386884" y="5661248"/>
            <a:ext cx="2361580" cy="792088"/>
          </a:xfrm>
          <a:prstGeom prst="borderCallout2">
            <a:avLst>
              <a:gd name="adj1" fmla="val 50234"/>
              <a:gd name="adj2" fmla="val -5616"/>
              <a:gd name="adj3" fmla="val 39740"/>
              <a:gd name="adj4" fmla="val -12092"/>
              <a:gd name="adj5" fmla="val 25796"/>
              <a:gd name="adj6" fmla="val -1924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score:</a:t>
            </a:r>
          </a:p>
          <a:p>
            <a:r>
              <a:rPr lang="en-GB" b="1" dirty="0" smtClean="0"/>
              <a:t>0.7207</a:t>
            </a:r>
            <a:endParaRPr lang="en-GB" b="1" dirty="0"/>
          </a:p>
        </p:txBody>
      </p:sp>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7</a:t>
            </a:fld>
            <a:endParaRPr lang="en-GB" dirty="0">
              <a:solidFill>
                <a:schemeClr val="tx2"/>
              </a:solidFill>
            </a:endParaRPr>
          </a:p>
        </p:txBody>
      </p:sp>
    </p:spTree>
    <p:extLst>
      <p:ext uri="{BB962C8B-B14F-4D97-AF65-F5344CB8AC3E}">
        <p14:creationId xmlns:p14="http://schemas.microsoft.com/office/powerpoint/2010/main" val="397769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Optimise model</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3884"/>
            <a:ext cx="8415353" cy="37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519025" y="2132856"/>
            <a:ext cx="2361580" cy="936104"/>
          </a:xfrm>
          <a:prstGeom prst="borderCallout2">
            <a:avLst>
              <a:gd name="adj1" fmla="val 31872"/>
              <a:gd name="adj2" fmla="val -2554"/>
              <a:gd name="adj3" fmla="val 37702"/>
              <a:gd name="adj4" fmla="val -18979"/>
              <a:gd name="adj5" fmla="val 87404"/>
              <a:gd name="adj6" fmla="val -527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GridSearchCV to find best model parameters</a:t>
            </a:r>
            <a:endParaRPr lang="en-GB" b="1" dirty="0"/>
          </a:p>
        </p:txBody>
      </p:sp>
      <p:sp>
        <p:nvSpPr>
          <p:cNvPr id="8" name="Line Callout 2 7"/>
          <p:cNvSpPr/>
          <p:nvPr/>
        </p:nvSpPr>
        <p:spPr>
          <a:xfrm>
            <a:off x="6516216" y="5733256"/>
            <a:ext cx="2361580" cy="648072"/>
          </a:xfrm>
          <a:prstGeom prst="borderCallout2">
            <a:avLst>
              <a:gd name="adj1" fmla="val 64372"/>
              <a:gd name="adj2" fmla="val -3358"/>
              <a:gd name="adj3" fmla="val 51663"/>
              <a:gd name="adj4" fmla="val -12418"/>
              <a:gd name="adj5" fmla="val 40497"/>
              <a:gd name="adj6" fmla="val -2006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Optimised AUC score: 0.7216</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8</a:t>
            </a:fld>
            <a:endParaRPr lang="en-GB" dirty="0">
              <a:solidFill>
                <a:schemeClr val="tx2"/>
              </a:solidFill>
            </a:endParaRPr>
          </a:p>
        </p:txBody>
      </p:sp>
    </p:spTree>
    <p:extLst>
      <p:ext uri="{BB962C8B-B14F-4D97-AF65-F5344CB8AC3E}">
        <p14:creationId xmlns:p14="http://schemas.microsoft.com/office/powerpoint/2010/main" val="397769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a:t>
            </a:r>
            <a:r>
              <a:rPr lang="en-GB" dirty="0" smtClean="0"/>
              <a:t>Feature selection</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44825"/>
            <a:ext cx="4824536" cy="460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508104" y="1504528"/>
            <a:ext cx="3394720" cy="4876800"/>
          </a:xfrm>
        </p:spPr>
        <p:txBody>
          <a:bodyPr>
            <a:noAutofit/>
          </a:bodyPr>
          <a:lstStyle/>
          <a:p>
            <a:pPr marL="0" indent="0">
              <a:buClr>
                <a:schemeClr val="tx2"/>
              </a:buClr>
              <a:buNone/>
            </a:pPr>
            <a:r>
              <a:rPr lang="en-GB" sz="1600" b="1" dirty="0" smtClean="0">
                <a:solidFill>
                  <a:schemeClr val="tx2"/>
                </a:solidFill>
              </a:rPr>
              <a:t>Highest odds for bad loans:</a:t>
            </a:r>
            <a:r>
              <a:rPr lang="en-GB" sz="1600" dirty="0" smtClean="0">
                <a:solidFill>
                  <a:schemeClr val="tx2"/>
                </a:solidFill>
              </a:rPr>
              <a:t>	</a:t>
            </a:r>
            <a:endParaRPr lang="en-GB" sz="1600" dirty="0">
              <a:solidFill>
                <a:schemeClr val="tx2"/>
              </a:solidFill>
            </a:endParaRPr>
          </a:p>
          <a:p>
            <a:pPr marL="449263" indent="-182563">
              <a:buClr>
                <a:schemeClr val="tx2"/>
              </a:buClr>
            </a:pPr>
            <a:r>
              <a:rPr lang="en-GB" sz="1600" dirty="0" smtClean="0">
                <a:solidFill>
                  <a:schemeClr val="tx2"/>
                </a:solidFill>
              </a:rPr>
              <a:t>FICO Credit Score Good	</a:t>
            </a:r>
            <a:endParaRPr lang="en-GB" sz="1600" dirty="0">
              <a:solidFill>
                <a:schemeClr val="tx2"/>
              </a:solidFill>
            </a:endParaRPr>
          </a:p>
          <a:p>
            <a:pPr lvl="1">
              <a:buClr>
                <a:schemeClr val="tx2"/>
              </a:buClr>
            </a:pPr>
            <a:r>
              <a:rPr lang="en-GB" sz="1600" dirty="0" smtClean="0">
                <a:solidFill>
                  <a:schemeClr val="tx2"/>
                </a:solidFill>
              </a:rPr>
              <a:t>FICO Credit Score Very Good</a:t>
            </a:r>
          </a:p>
          <a:p>
            <a:pPr lvl="1">
              <a:buClr>
                <a:schemeClr val="tx2"/>
              </a:buClr>
            </a:pPr>
            <a:r>
              <a:rPr lang="en-GB" sz="1600" dirty="0" smtClean="0">
                <a:solidFill>
                  <a:schemeClr val="tx2"/>
                </a:solidFill>
              </a:rPr>
              <a:t>Loan Purpose Small Business</a:t>
            </a:r>
          </a:p>
          <a:p>
            <a:pPr lvl="1">
              <a:buClr>
                <a:schemeClr val="tx2"/>
              </a:buClr>
            </a:pPr>
            <a:r>
              <a:rPr lang="en-GB" sz="1600" dirty="0" smtClean="0">
                <a:solidFill>
                  <a:schemeClr val="tx2"/>
                </a:solidFill>
              </a:rPr>
              <a:t>Loan Term 60 Months</a:t>
            </a:r>
          </a:p>
          <a:p>
            <a:pPr lvl="1">
              <a:buClr>
                <a:schemeClr val="tx2"/>
              </a:buClr>
            </a:pPr>
            <a:r>
              <a:rPr lang="en-GB" sz="1600" dirty="0" smtClean="0">
                <a:solidFill>
                  <a:schemeClr val="tx2"/>
                </a:solidFill>
              </a:rPr>
              <a:t>No. Adverse Public Records</a:t>
            </a:r>
          </a:p>
          <a:p>
            <a:pPr lvl="1">
              <a:buClr>
                <a:schemeClr val="tx2"/>
              </a:buClr>
            </a:pPr>
            <a:endParaRPr lang="en-GB" sz="1600" dirty="0">
              <a:solidFill>
                <a:schemeClr val="tx2"/>
              </a:solidFill>
            </a:endParaRPr>
          </a:p>
          <a:p>
            <a:pPr marL="0" lvl="1" indent="0">
              <a:buClr>
                <a:schemeClr val="tx2"/>
              </a:buClr>
              <a:buNone/>
            </a:pPr>
            <a:r>
              <a:rPr lang="en-GB" sz="1600" b="1" dirty="0" smtClean="0">
                <a:solidFill>
                  <a:schemeClr val="tx2"/>
                </a:solidFill>
              </a:rPr>
              <a:t>Lowest odds for bad loans:</a:t>
            </a:r>
          </a:p>
          <a:p>
            <a:pPr marL="447675" lvl="1" indent="-285750">
              <a:buClr>
                <a:schemeClr val="tx2"/>
              </a:buClr>
            </a:pPr>
            <a:r>
              <a:rPr lang="en-GB" sz="1600" dirty="0" smtClean="0">
                <a:solidFill>
                  <a:schemeClr val="tx2"/>
                </a:solidFill>
              </a:rPr>
              <a:t>Loan Purpose Credit Card</a:t>
            </a:r>
          </a:p>
          <a:p>
            <a:pPr marL="447675" lvl="1" indent="-285750">
              <a:buClr>
                <a:schemeClr val="tx2"/>
              </a:buClr>
            </a:pPr>
            <a:r>
              <a:rPr lang="en-GB" sz="1600" dirty="0" smtClean="0">
                <a:solidFill>
                  <a:schemeClr val="tx2"/>
                </a:solidFill>
              </a:rPr>
              <a:t>Loan Purpose Car</a:t>
            </a:r>
          </a:p>
          <a:p>
            <a:pPr marL="447675" lvl="1" indent="-285750">
              <a:buClr>
                <a:schemeClr val="tx2"/>
              </a:buClr>
            </a:pPr>
            <a:r>
              <a:rPr lang="en-GB" sz="1600" dirty="0" smtClean="0">
                <a:solidFill>
                  <a:schemeClr val="tx2"/>
                </a:solidFill>
              </a:rPr>
              <a:t>No. Of Public Record Bankruptcies</a:t>
            </a:r>
          </a:p>
          <a:p>
            <a:pPr marL="447675" lvl="1" indent="-285750">
              <a:buClr>
                <a:schemeClr val="tx2"/>
              </a:buClr>
            </a:pPr>
            <a:r>
              <a:rPr lang="en-GB" sz="1600" dirty="0" smtClean="0">
                <a:solidFill>
                  <a:schemeClr val="tx2"/>
                </a:solidFill>
              </a:rPr>
              <a:t>Loan Purpose Wedding</a:t>
            </a:r>
          </a:p>
          <a:p>
            <a:pPr marL="447675" lvl="1" indent="-285750">
              <a:buClr>
                <a:schemeClr val="tx2"/>
              </a:buClr>
            </a:pPr>
            <a:r>
              <a:rPr lang="en-GB" sz="1600" dirty="0" smtClean="0">
                <a:solidFill>
                  <a:schemeClr val="tx2"/>
                </a:solidFill>
              </a:rPr>
              <a:t>Loan Term 36 Months</a:t>
            </a:r>
          </a:p>
          <a:p>
            <a:pPr marL="161925" lvl="1" indent="0">
              <a:buClr>
                <a:schemeClr val="tx2"/>
              </a:buClr>
              <a:buNone/>
            </a:pPr>
            <a:endParaRPr lang="en-GB" sz="1600" dirty="0" smtClean="0">
              <a:solidFill>
                <a:schemeClr val="tx2"/>
              </a:solidFill>
            </a:endParaRPr>
          </a:p>
          <a:p>
            <a:pPr marL="0" indent="0">
              <a:buNone/>
            </a:pPr>
            <a:endParaRPr lang="en-GB" sz="1600" dirty="0" smtClean="0">
              <a:solidFill>
                <a:schemeClr val="tx2"/>
              </a:solidFill>
            </a:endParaRPr>
          </a:p>
          <a:p>
            <a:pPr lvl="1"/>
            <a:endParaRPr lang="en-GB" sz="1600" dirty="0" smtClean="0">
              <a:solidFill>
                <a:schemeClr val="tx2"/>
              </a:solidFill>
            </a:endParaRPr>
          </a:p>
          <a:p>
            <a:endParaRPr lang="en-GB" sz="1600" dirty="0">
              <a:solidFill>
                <a:schemeClr val="tx2"/>
              </a:solidFill>
            </a:endParaRPr>
          </a:p>
          <a:p>
            <a:endParaRPr lang="en-GB" sz="1600" dirty="0">
              <a:solidFill>
                <a:schemeClr val="tx2"/>
              </a:solidFill>
            </a:endParaRPr>
          </a:p>
          <a:p>
            <a:endParaRPr lang="en-GB" sz="1600" dirty="0">
              <a:solidFill>
                <a:schemeClr val="tx2"/>
              </a:solidFill>
            </a:endParaRPr>
          </a:p>
        </p:txBody>
      </p:sp>
      <p:sp>
        <p:nvSpPr>
          <p:cNvPr id="6" name="Line Callout 2 5"/>
          <p:cNvSpPr/>
          <p:nvPr/>
        </p:nvSpPr>
        <p:spPr>
          <a:xfrm>
            <a:off x="2687159" y="1916832"/>
            <a:ext cx="2484276" cy="1440160"/>
          </a:xfrm>
          <a:prstGeom prst="borderCallout2">
            <a:avLst>
              <a:gd name="adj1" fmla="val 100518"/>
              <a:gd name="adj2" fmla="val 31864"/>
              <a:gd name="adj3" fmla="val 114971"/>
              <a:gd name="adj4" fmla="val 29942"/>
              <a:gd name="adj5" fmla="val 132831"/>
              <a:gd name="adj6" fmla="val 2735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Features with odd ratios of 1 have been removed, which increased  the AUC score to 0.7223.</a:t>
            </a:r>
            <a:endParaRPr lang="en-GB" b="1" dirty="0"/>
          </a:p>
        </p:txBody>
      </p:sp>
      <p:sp>
        <p:nvSpPr>
          <p:cNvPr id="9" name="Slide Number Placeholder 8"/>
          <p:cNvSpPr>
            <a:spLocks noGrp="1"/>
          </p:cNvSpPr>
          <p:nvPr>
            <p:ph type="sldNum" sz="quarter" idx="12"/>
          </p:nvPr>
        </p:nvSpPr>
        <p:spPr>
          <a:xfrm>
            <a:off x="7620000" y="6453336"/>
            <a:ext cx="1066800" cy="329184"/>
          </a:xfrm>
        </p:spPr>
        <p:txBody>
          <a:bodyPr/>
          <a:lstStyle/>
          <a:p>
            <a:fld id="{3DD209D1-1A67-41ED-9987-4447C459BBD5}" type="slidenum">
              <a:rPr lang="en-GB" smtClean="0">
                <a:solidFill>
                  <a:schemeClr val="tx2"/>
                </a:solidFill>
              </a:rPr>
              <a:t>9</a:t>
            </a:fld>
            <a:endParaRPr lang="en-GB"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1684</TotalTime>
  <Words>848</Words>
  <Application>Microsoft Office PowerPoint</Application>
  <PresentationFormat>On-screen Show (4:3)</PresentationFormat>
  <Paragraphs>153</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Predicting  Loan defaults using logistic regression</vt:lpstr>
      <vt:lpstr>Approach and method</vt:lpstr>
      <vt:lpstr>Project</vt:lpstr>
      <vt:lpstr>Lending Club dataset</vt:lpstr>
      <vt:lpstr>Data exploration</vt:lpstr>
      <vt:lpstr>Feature engineering</vt:lpstr>
      <vt:lpstr>Classification: Build model </vt:lpstr>
      <vt:lpstr>Classification: Optimise model</vt:lpstr>
      <vt:lpstr>Classification: Feature selection</vt:lpstr>
      <vt:lpstr>Results: ROC Curve</vt:lpstr>
      <vt:lpstr>Conclusion</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364</cp:revision>
  <cp:lastPrinted>2017-11-08T10:51:14Z</cp:lastPrinted>
  <dcterms:created xsi:type="dcterms:W3CDTF">2017-11-01T08:27:49Z</dcterms:created>
  <dcterms:modified xsi:type="dcterms:W3CDTF">2017-11-08T10:51:20Z</dcterms:modified>
</cp:coreProperties>
</file>