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1"/>
  </p:notesMasterIdLst>
  <p:sldIdLst>
    <p:sldId id="256" r:id="rId2"/>
    <p:sldId id="265" r:id="rId3"/>
    <p:sldId id="257" r:id="rId4"/>
    <p:sldId id="258" r:id="rId5"/>
    <p:sldId id="259" r:id="rId6"/>
    <p:sldId id="266" r:id="rId7"/>
    <p:sldId id="269" r:id="rId8"/>
    <p:sldId id="271" r:id="rId9"/>
    <p:sldId id="272" r:id="rId10"/>
    <p:sldId id="273" r:id="rId11"/>
    <p:sldId id="270" r:id="rId12"/>
    <p:sldId id="260" r:id="rId13"/>
    <p:sldId id="274" r:id="rId14"/>
    <p:sldId id="275" r:id="rId15"/>
    <p:sldId id="276" r:id="rId16"/>
    <p:sldId id="277" r:id="rId17"/>
    <p:sldId id="278" r:id="rId18"/>
    <p:sldId id="279" r:id="rId19"/>
    <p:sldId id="281" r:id="rId20"/>
    <p:sldId id="282" r:id="rId21"/>
    <p:sldId id="283" r:id="rId22"/>
    <p:sldId id="280" r:id="rId23"/>
    <p:sldId id="261" r:id="rId24"/>
    <p:sldId id="284" r:id="rId25"/>
    <p:sldId id="285" r:id="rId26"/>
    <p:sldId id="263" r:id="rId27"/>
    <p:sldId id="286" r:id="rId28"/>
    <p:sldId id="264" r:id="rId29"/>
    <p:sldId id="26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93" autoAdjust="0"/>
  </p:normalViewPr>
  <p:slideViewPr>
    <p:cSldViewPr>
      <p:cViewPr varScale="1">
        <p:scale>
          <a:sx n="73" d="100"/>
          <a:sy n="73" d="100"/>
        </p:scale>
        <p:origin x="-76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78FFA8-9D70-436C-9F20-174F839EDCF6}" type="datetimeFigureOut">
              <a:rPr lang="en-GB" smtClean="0"/>
              <a:t>02/11/2017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09DF50-1DBA-4A2C-A904-287F3A0D22EA}" type="slidenum">
              <a:rPr lang="en-GB" smtClean="0"/>
              <a:t>‹#›</a:t>
            </a:fld>
            <a:endParaRPr lang="en-GB"/>
          </a:p>
        </p:txBody>
      </p:sp>
    </p:spTree>
    <p:extLst>
      <p:ext uri="{BB962C8B-B14F-4D97-AF65-F5344CB8AC3E}">
        <p14:creationId xmlns:p14="http://schemas.microsoft.com/office/powerpoint/2010/main" val="80684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data contains rows of customers, with each column showing the features for loan applications that have been approved, together with outcomes of the loans (in the final column).  The outcomes show that each customer has either defaulted or completed their loan.  </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2</a:t>
            </a:fld>
            <a:endParaRPr lang="en-GB"/>
          </a:p>
        </p:txBody>
      </p:sp>
    </p:spTree>
    <p:extLst>
      <p:ext uri="{BB962C8B-B14F-4D97-AF65-F5344CB8AC3E}">
        <p14:creationId xmlns:p14="http://schemas.microsoft.com/office/powerpoint/2010/main" val="34535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3</a:t>
            </a:fld>
            <a:endParaRPr lang="en-GB"/>
          </a:p>
        </p:txBody>
      </p:sp>
    </p:spTree>
    <p:extLst>
      <p:ext uri="{BB962C8B-B14F-4D97-AF65-F5344CB8AC3E}">
        <p14:creationId xmlns:p14="http://schemas.microsoft.com/office/powerpoint/2010/main" val="34535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The dataset is unbalanced, with bad loans accounting for only a small portion of the total number of loans. Due to this class imbalance, model accuracy will be assessed the Area Under the Curve (AUC).</a:t>
            </a:r>
          </a:p>
          <a:p>
            <a:r>
              <a:rPr lang="en-GB" sz="1200" dirty="0" smtClean="0"/>
              <a:t>A receiver operating characteristic curve or ROC curve is a graph plotting the true positive rate against the false positive rate at different thresholds. It indicates how well a classifier can discriminate positive and negative instances and identify the best threshold for discriminating them. The curve is created by plotting the true positive rate (TPR) against the false positive rate (FPR) at various threshold settings.</a:t>
            </a:r>
          </a:p>
          <a:p>
            <a:r>
              <a:rPr lang="en-GB" sz="1200" dirty="0" smtClean="0"/>
              <a:t> </a:t>
            </a:r>
          </a:p>
          <a:p>
            <a:pPr lvl="0"/>
            <a:r>
              <a:rPr lang="en-GB" sz="1200" dirty="0" smtClean="0"/>
              <a:t>TPR (also called Recall or Sensitivity) = sum total positives/sum of condition positive</a:t>
            </a:r>
          </a:p>
          <a:p>
            <a:pPr lvl="0"/>
            <a:r>
              <a:rPr lang="en-GB" sz="1200" dirty="0" smtClean="0"/>
              <a:t>FPR (also called Fall-out) = sum of false positives/sum of condition negative</a:t>
            </a:r>
          </a:p>
          <a:p>
            <a:r>
              <a:rPr lang="en-GB" sz="1200" dirty="0" smtClean="0"/>
              <a:t> </a:t>
            </a:r>
          </a:p>
          <a:p>
            <a:r>
              <a:rPr lang="en-GB" sz="1200" dirty="0" smtClean="0"/>
              <a:t>The area under the curve (AUC) is equal to the probability that a classifier will rank a randomly chosen positive instance higher than a randomly chosen negative one.</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26</a:t>
            </a:fld>
            <a:endParaRPr lang="en-GB"/>
          </a:p>
        </p:txBody>
      </p:sp>
    </p:spTree>
    <p:extLst>
      <p:ext uri="{BB962C8B-B14F-4D97-AF65-F5344CB8AC3E}">
        <p14:creationId xmlns:p14="http://schemas.microsoft.com/office/powerpoint/2010/main" val="233876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dirty="0" smtClean="0"/>
              <a:t>What is a confusion matrix?</a:t>
            </a:r>
          </a:p>
          <a:p>
            <a:pPr marL="171450" indent="-171450">
              <a:buFont typeface="Arial" panose="020B0604020202020204" pitchFamily="34" charset="0"/>
              <a:buChar char="•"/>
            </a:pPr>
            <a:endParaRPr lang="en-GB" sz="1200" dirty="0" smtClean="0"/>
          </a:p>
          <a:p>
            <a:pPr marL="171450" indent="-171450">
              <a:buFont typeface="Arial" panose="020B0604020202020204" pitchFamily="34" charset="0"/>
              <a:buChar char="•"/>
            </a:pPr>
            <a:r>
              <a:rPr lang="en-GB" sz="1200" dirty="0" smtClean="0"/>
              <a:t>Visualization of the performance of an algorithm</a:t>
            </a:r>
          </a:p>
          <a:p>
            <a:pPr marL="171450" indent="-171450">
              <a:buFont typeface="Arial" panose="020B0604020202020204" pitchFamily="34" charset="0"/>
              <a:buChar char="•"/>
            </a:pPr>
            <a:endParaRPr lang="en-GB" sz="1200" dirty="0" smtClean="0"/>
          </a:p>
          <a:p>
            <a:pPr marL="171450" indent="-171450">
              <a:buFont typeface="Arial" panose="020B0604020202020204" pitchFamily="34" charset="0"/>
              <a:buChar char="•"/>
            </a:pPr>
            <a:r>
              <a:rPr lang="en-GB" sz="1200" dirty="0" smtClean="0"/>
              <a:t>Each row of the matrix represents the instances in a actual class while each column represents the instances in an predicted class</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27</a:t>
            </a:fld>
            <a:endParaRPr lang="en-GB"/>
          </a:p>
        </p:txBody>
      </p:sp>
    </p:spTree>
    <p:extLst>
      <p:ext uri="{BB962C8B-B14F-4D97-AF65-F5344CB8AC3E}">
        <p14:creationId xmlns:p14="http://schemas.microsoft.com/office/powerpoint/2010/main" val="851640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6B98E0-C345-4B94-BDD0-D671FFE88784}" type="datetimeFigureOut">
              <a:rPr lang="en-GB" smtClean="0"/>
              <a:t>02/11/2017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B98E0-C345-4B94-BDD0-D671FFE88784}" type="datetimeFigureOut">
              <a:rPr lang="en-GB" smtClean="0"/>
              <a:t>02/11/2017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6B98E0-C345-4B94-BDD0-D671FFE88784}" type="datetimeFigureOut">
              <a:rPr lang="en-GB" smtClean="0"/>
              <a:t>02/11/2017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B98E0-C345-4B94-BDD0-D671FFE88784}" type="datetimeFigureOut">
              <a:rPr lang="en-GB" smtClean="0"/>
              <a:t>02/11/2017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6B98E0-C345-4B94-BDD0-D671FFE88784}" type="datetimeFigureOut">
              <a:rPr lang="en-GB" smtClean="0"/>
              <a:t>02/11/2017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6B98E0-C345-4B94-BDD0-D671FFE88784}" type="datetimeFigureOut">
              <a:rPr lang="en-GB" smtClean="0"/>
              <a:t>02/11/2017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6B98E0-C345-4B94-BDD0-D671FFE88784}" type="datetimeFigureOut">
              <a:rPr lang="en-GB" smtClean="0"/>
              <a:t>02/11/2017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D209D1-1A67-41ED-9987-4447C459BBD5}"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6B98E0-C345-4B94-BDD0-D671FFE88784}" type="datetimeFigureOut">
              <a:rPr lang="en-GB" smtClean="0"/>
              <a:t>02/11/2017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B98E0-C345-4B94-BDD0-D671FFE88784}" type="datetimeFigureOut">
              <a:rPr lang="en-GB" smtClean="0"/>
              <a:t>02/11/2017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B98E0-C345-4B94-BDD0-D671FFE88784}" type="datetimeFigureOut">
              <a:rPr lang="en-GB" smtClean="0"/>
              <a:t>02/11/2017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B98E0-C345-4B94-BDD0-D671FFE88784}" type="datetimeFigureOut">
              <a:rPr lang="en-GB" smtClean="0"/>
              <a:t>02/11/2017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66B98E0-C345-4B94-BDD0-D671FFE88784}" type="datetimeFigureOut">
              <a:rPr lang="en-GB" smtClean="0"/>
              <a:t>02/11/2017</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D209D1-1A67-41ED-9987-4447C459BBD5}"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dirty="0" smtClean="0"/>
              <a:t>Predicting </a:t>
            </a:r>
            <a:br>
              <a:rPr lang="en-GB" sz="4000" dirty="0" smtClean="0"/>
            </a:br>
            <a:r>
              <a:rPr lang="en-GB" sz="4000" dirty="0" smtClean="0"/>
              <a:t>Loan defaults</a:t>
            </a:r>
            <a:r>
              <a:rPr lang="en-GB" sz="4000" dirty="0" smtClean="0"/>
              <a:t/>
            </a:r>
            <a:br>
              <a:rPr lang="en-GB" sz="4000" dirty="0" smtClean="0"/>
            </a:br>
            <a:r>
              <a:rPr lang="en-GB" sz="4000" dirty="0" smtClean="0"/>
              <a:t>using logistic regression</a:t>
            </a:r>
            <a:endParaRPr lang="en-GB" sz="4000" dirty="0"/>
          </a:p>
        </p:txBody>
      </p:sp>
      <p:sp>
        <p:nvSpPr>
          <p:cNvPr id="3" name="Subtitle 2"/>
          <p:cNvSpPr>
            <a:spLocks noGrp="1"/>
          </p:cNvSpPr>
          <p:nvPr>
            <p:ph type="subTitle" idx="1"/>
          </p:nvPr>
        </p:nvSpPr>
        <p:spPr/>
        <p:txBody>
          <a:bodyPr/>
          <a:lstStyle/>
          <a:p>
            <a:r>
              <a:rPr lang="en-GB" dirty="0" smtClean="0"/>
              <a:t>Sonja Tilly</a:t>
            </a:r>
          </a:p>
          <a:p>
            <a:fld id="{74F9B21F-9FEE-4F62-8DB3-D9020DA66FC4}" type="datetime6">
              <a:rPr lang="en-GB" sz="1600" smtClean="0"/>
              <a:t>November 17</a:t>
            </a:fld>
            <a:endParaRPr lang="en-GB" sz="1600" dirty="0"/>
          </a:p>
        </p:txBody>
      </p:sp>
    </p:spTree>
    <p:extLst>
      <p:ext uri="{BB962C8B-B14F-4D97-AF65-F5344CB8AC3E}">
        <p14:creationId xmlns:p14="http://schemas.microsoft.com/office/powerpoint/2010/main" val="225198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Data </a:t>
            </a:r>
            <a:r>
              <a:rPr lang="en-GB" dirty="0" smtClean="0"/>
              <a:t>exploration</a:t>
            </a:r>
            <a:endParaRPr lang="en-GB" dirty="0"/>
          </a:p>
        </p:txBody>
      </p:sp>
      <p:sp>
        <p:nvSpPr>
          <p:cNvPr id="3" name="Content Placeholder 2"/>
          <p:cNvSpPr>
            <a:spLocks noGrp="1"/>
          </p:cNvSpPr>
          <p:nvPr>
            <p:ph idx="1"/>
          </p:nvPr>
        </p:nvSpPr>
        <p:spPr>
          <a:xfrm>
            <a:off x="467544" y="1642674"/>
            <a:ext cx="8229600" cy="4876800"/>
          </a:xfrm>
        </p:spPr>
        <p:txBody>
          <a:bodyPr/>
          <a:lstStyle/>
          <a:p>
            <a:endParaRPr lang="en-GB"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463867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35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Data </a:t>
            </a:r>
            <a:r>
              <a:rPr lang="en-GB" dirty="0" smtClean="0"/>
              <a:t>exploration</a:t>
            </a:r>
            <a:endParaRPr lang="en-GB" dirty="0"/>
          </a:p>
        </p:txBody>
      </p:sp>
      <p:sp>
        <p:nvSpPr>
          <p:cNvPr id="3" name="Content Placeholder 2"/>
          <p:cNvSpPr>
            <a:spLocks noGrp="1"/>
          </p:cNvSpPr>
          <p:nvPr>
            <p:ph idx="1"/>
          </p:nvPr>
        </p:nvSpPr>
        <p:spPr/>
        <p:txBody>
          <a:bodyPr/>
          <a:lstStyle/>
          <a:p>
            <a:r>
              <a:rPr lang="en-GB" dirty="0" smtClean="0"/>
              <a:t>Add in map with % of defaulted loans</a:t>
            </a:r>
            <a:endParaRPr lang="en-GB" dirty="0"/>
          </a:p>
        </p:txBody>
      </p:sp>
    </p:spTree>
    <p:extLst>
      <p:ext uri="{BB962C8B-B14F-4D97-AF65-F5344CB8AC3E}">
        <p14:creationId xmlns:p14="http://schemas.microsoft.com/office/powerpoint/2010/main" val="149284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lstStyle/>
          <a:p>
            <a:r>
              <a:rPr lang="en-GB" dirty="0"/>
              <a:t>convert 'Class' feature (=target) into numerical </a:t>
            </a:r>
            <a:r>
              <a:rPr lang="en-GB" dirty="0" smtClean="0"/>
              <a:t>values</a:t>
            </a:r>
          </a:p>
          <a:p>
            <a:pPr lvl="1"/>
            <a:r>
              <a:rPr lang="en-GB" dirty="0" smtClean="0"/>
              <a:t>Assign ‘0’ to ‘creditworthy’</a:t>
            </a:r>
          </a:p>
          <a:p>
            <a:pPr lvl="1"/>
            <a:r>
              <a:rPr lang="en-GB" dirty="0" smtClean="0"/>
              <a:t>Assign ‘1’ to ‘</a:t>
            </a:r>
            <a:r>
              <a:rPr lang="en-GB" dirty="0" err="1" smtClean="0"/>
              <a:t>uncreditworthy</a:t>
            </a:r>
            <a:r>
              <a:rPr lang="en-GB" dirty="0" smtClean="0"/>
              <a:t>’</a:t>
            </a:r>
            <a:endParaRPr lang="en-GB" dirty="0"/>
          </a:p>
          <a:p>
            <a:endParaRPr lang="en-GB" dirty="0"/>
          </a:p>
        </p:txBody>
      </p:sp>
    </p:spTree>
    <p:extLst>
      <p:ext uri="{BB962C8B-B14F-4D97-AF65-F5344CB8AC3E}">
        <p14:creationId xmlns:p14="http://schemas.microsoft.com/office/powerpoint/2010/main" val="135076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lstStyle/>
          <a:p>
            <a:r>
              <a:rPr lang="en-GB" dirty="0"/>
              <a:t>summarise address states into geographic </a:t>
            </a:r>
            <a:r>
              <a:rPr lang="en-GB" dirty="0" smtClean="0"/>
              <a:t>regions:</a:t>
            </a:r>
          </a:p>
          <a:p>
            <a:pPr lvl="1"/>
            <a:r>
              <a:rPr lang="en-GB" dirty="0" err="1"/>
              <a:t>East_Coast</a:t>
            </a:r>
            <a:r>
              <a:rPr lang="en-GB" dirty="0"/>
              <a:t> 7731 </a:t>
            </a:r>
            <a:endParaRPr lang="en-GB" dirty="0" smtClean="0"/>
          </a:p>
          <a:p>
            <a:pPr lvl="1"/>
            <a:r>
              <a:rPr lang="en-GB" dirty="0" smtClean="0"/>
              <a:t>South </a:t>
            </a:r>
            <a:r>
              <a:rPr lang="en-GB" dirty="0"/>
              <a:t>6885 </a:t>
            </a:r>
            <a:endParaRPr lang="en-GB" dirty="0" smtClean="0"/>
          </a:p>
          <a:p>
            <a:pPr lvl="1"/>
            <a:r>
              <a:rPr lang="en-GB" dirty="0" err="1" smtClean="0"/>
              <a:t>West_Coast</a:t>
            </a:r>
            <a:r>
              <a:rPr lang="en-GB" dirty="0" smtClean="0"/>
              <a:t> </a:t>
            </a:r>
            <a:r>
              <a:rPr lang="en-GB" dirty="0"/>
              <a:t>4485 </a:t>
            </a:r>
            <a:endParaRPr lang="en-GB" dirty="0" smtClean="0"/>
          </a:p>
          <a:p>
            <a:pPr lvl="1"/>
            <a:r>
              <a:rPr lang="en-GB" dirty="0" smtClean="0"/>
              <a:t>Middle </a:t>
            </a:r>
            <a:r>
              <a:rPr lang="en-GB" dirty="0"/>
              <a:t>3461 </a:t>
            </a:r>
            <a:endParaRPr lang="en-GB" dirty="0" smtClean="0"/>
          </a:p>
          <a:p>
            <a:pPr lvl="1"/>
            <a:r>
              <a:rPr lang="en-GB" dirty="0" smtClean="0"/>
              <a:t>North 2213</a:t>
            </a:r>
          </a:p>
          <a:p>
            <a:r>
              <a:rPr lang="en-GB" dirty="0"/>
              <a:t>summarise FICO scores into </a:t>
            </a:r>
            <a:r>
              <a:rPr lang="en-GB" dirty="0" smtClean="0"/>
              <a:t>categories</a:t>
            </a:r>
          </a:p>
          <a:p>
            <a:pPr lvl="1"/>
            <a:r>
              <a:rPr lang="en-GB" dirty="0"/>
              <a:t>Very Good 15950 </a:t>
            </a:r>
            <a:endParaRPr lang="en-GB" dirty="0" smtClean="0"/>
          </a:p>
          <a:p>
            <a:pPr lvl="1"/>
            <a:r>
              <a:rPr lang="en-GB" dirty="0" smtClean="0"/>
              <a:t>Exceptional </a:t>
            </a:r>
            <a:r>
              <a:rPr lang="en-GB" dirty="0"/>
              <a:t>5208 </a:t>
            </a:r>
            <a:endParaRPr lang="en-GB" dirty="0" smtClean="0"/>
          </a:p>
          <a:p>
            <a:pPr lvl="1"/>
            <a:r>
              <a:rPr lang="en-GB" dirty="0" smtClean="0"/>
              <a:t>Good </a:t>
            </a:r>
            <a:r>
              <a:rPr lang="en-GB" dirty="0"/>
              <a:t>3337</a:t>
            </a:r>
            <a:endParaRPr lang="en-GB" dirty="0"/>
          </a:p>
        </p:txBody>
      </p:sp>
    </p:spTree>
    <p:extLst>
      <p:ext uri="{BB962C8B-B14F-4D97-AF65-F5344CB8AC3E}">
        <p14:creationId xmlns:p14="http://schemas.microsoft.com/office/powerpoint/2010/main" val="3295398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lstStyle/>
          <a:p>
            <a:r>
              <a:rPr lang="en-GB" dirty="0"/>
              <a:t>create dummy variables for categorical </a:t>
            </a:r>
            <a:r>
              <a:rPr lang="en-GB" dirty="0" smtClean="0"/>
              <a:t>data</a:t>
            </a:r>
          </a:p>
          <a:p>
            <a:pPr lvl="1"/>
            <a:r>
              <a:rPr lang="en-GB" dirty="0"/>
              <a:t>'Loan Term</a:t>
            </a:r>
            <a:r>
              <a:rPr lang="en-GB" dirty="0" smtClean="0"/>
              <a:t>',</a:t>
            </a:r>
          </a:p>
          <a:p>
            <a:pPr lvl="1"/>
            <a:r>
              <a:rPr lang="en-GB" dirty="0" smtClean="0"/>
              <a:t>'Home </a:t>
            </a:r>
            <a:r>
              <a:rPr lang="en-GB" dirty="0"/>
              <a:t>Ownership</a:t>
            </a:r>
            <a:r>
              <a:rPr lang="en-GB" dirty="0" smtClean="0"/>
              <a:t>',</a:t>
            </a:r>
          </a:p>
          <a:p>
            <a:pPr lvl="1"/>
            <a:r>
              <a:rPr lang="en-GB" dirty="0" smtClean="0"/>
              <a:t>'Loan </a:t>
            </a:r>
            <a:r>
              <a:rPr lang="en-GB" dirty="0"/>
              <a:t>Purpose', </a:t>
            </a:r>
            <a:endParaRPr lang="en-GB" dirty="0" smtClean="0"/>
          </a:p>
          <a:p>
            <a:pPr lvl="1"/>
            <a:r>
              <a:rPr lang="en-GB" dirty="0" smtClean="0"/>
              <a:t>'FICO </a:t>
            </a:r>
            <a:r>
              <a:rPr lang="en-GB" dirty="0"/>
              <a:t>Credit Score</a:t>
            </a:r>
            <a:r>
              <a:rPr lang="en-GB" dirty="0" smtClean="0"/>
              <a:t>',</a:t>
            </a:r>
          </a:p>
          <a:p>
            <a:pPr lvl="1"/>
            <a:r>
              <a:rPr lang="en-GB" dirty="0" smtClean="0"/>
              <a:t>'Address </a:t>
            </a:r>
            <a:r>
              <a:rPr lang="en-GB" dirty="0"/>
              <a:t>State'</a:t>
            </a:r>
            <a:endParaRPr lang="en-GB" dirty="0"/>
          </a:p>
        </p:txBody>
      </p:sp>
    </p:spTree>
    <p:extLst>
      <p:ext uri="{BB962C8B-B14F-4D97-AF65-F5344CB8AC3E}">
        <p14:creationId xmlns:p14="http://schemas.microsoft.com/office/powerpoint/2010/main" val="329539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lstStyle/>
          <a:p>
            <a:r>
              <a:rPr lang="en-GB" dirty="0"/>
              <a:t>encode remaining columns containing object data </a:t>
            </a:r>
            <a:r>
              <a:rPr lang="en-GB" dirty="0" smtClean="0"/>
              <a:t>types</a:t>
            </a:r>
          </a:p>
          <a:p>
            <a:pPr lvl="1"/>
            <a:r>
              <a:rPr lang="en-GB" dirty="0"/>
              <a:t>'No. Delinquencies In Last 2 </a:t>
            </a:r>
            <a:r>
              <a:rPr lang="en-GB" dirty="0" smtClean="0"/>
              <a:t>Years‘</a:t>
            </a:r>
          </a:p>
          <a:p>
            <a:pPr lvl="1"/>
            <a:r>
              <a:rPr lang="en-GB" dirty="0" smtClean="0"/>
              <a:t>'No</a:t>
            </a:r>
            <a:r>
              <a:rPr lang="en-GB" dirty="0"/>
              <a:t>. Adverse Public </a:t>
            </a:r>
            <a:r>
              <a:rPr lang="en-GB" dirty="0" smtClean="0"/>
              <a:t>Records‘</a:t>
            </a:r>
          </a:p>
          <a:p>
            <a:pPr lvl="1"/>
            <a:r>
              <a:rPr lang="en-GB" dirty="0" smtClean="0"/>
              <a:t>'No</a:t>
            </a:r>
            <a:r>
              <a:rPr lang="en-GB" dirty="0"/>
              <a:t>. Of Public </a:t>
            </a:r>
            <a:r>
              <a:rPr lang="en-GB" dirty="0" smtClean="0"/>
              <a:t>Records</a:t>
            </a:r>
          </a:p>
          <a:p>
            <a:pPr lvl="1"/>
            <a:endParaRPr lang="en-GB" dirty="0"/>
          </a:p>
          <a:p>
            <a:pPr lvl="1"/>
            <a:r>
              <a:rPr lang="en-GB" dirty="0" smtClean="0"/>
              <a:t>These columns contain strings (e.g. one, two, three, …) describing numbers from 0 to 9</a:t>
            </a:r>
          </a:p>
          <a:p>
            <a:pPr lvl="1"/>
            <a:r>
              <a:rPr lang="en-GB" dirty="0" smtClean="0"/>
              <a:t>Change strings into numerical format</a:t>
            </a:r>
            <a:endParaRPr lang="en-GB" dirty="0"/>
          </a:p>
        </p:txBody>
      </p:sp>
    </p:spTree>
    <p:extLst>
      <p:ext uri="{BB962C8B-B14F-4D97-AF65-F5344CB8AC3E}">
        <p14:creationId xmlns:p14="http://schemas.microsoft.com/office/powerpoint/2010/main" val="281448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lstStyle/>
          <a:p>
            <a:r>
              <a:rPr lang="en-GB" dirty="0"/>
              <a:t>drop redundant </a:t>
            </a:r>
            <a:r>
              <a:rPr lang="en-GB" dirty="0" smtClean="0"/>
              <a:t>feature</a:t>
            </a:r>
          </a:p>
          <a:p>
            <a:pPr lvl="1"/>
            <a:r>
              <a:rPr lang="en-GB" dirty="0" smtClean="0"/>
              <a:t>Drop ‘Class’ feature</a:t>
            </a:r>
          </a:p>
          <a:p>
            <a:pPr lvl="1"/>
            <a:endParaRPr lang="en-GB" dirty="0"/>
          </a:p>
          <a:p>
            <a:r>
              <a:rPr lang="en-GB" dirty="0"/>
              <a:t>deal with nan </a:t>
            </a:r>
            <a:r>
              <a:rPr lang="en-GB" dirty="0" smtClean="0"/>
              <a:t>values</a:t>
            </a:r>
          </a:p>
          <a:p>
            <a:pPr lvl="1"/>
            <a:r>
              <a:rPr lang="en-GB" dirty="0" smtClean="0"/>
              <a:t>Replace ‘nan’ with median values for each feature</a:t>
            </a:r>
            <a:endParaRPr lang="en-GB" dirty="0"/>
          </a:p>
        </p:txBody>
      </p:sp>
    </p:spTree>
    <p:extLst>
      <p:ext uri="{BB962C8B-B14F-4D97-AF65-F5344CB8AC3E}">
        <p14:creationId xmlns:p14="http://schemas.microsoft.com/office/powerpoint/2010/main" val="2618199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lstStyle/>
          <a:p>
            <a:r>
              <a:rPr lang="en-GB" dirty="0" smtClean="0"/>
              <a:t>Deal with outliers</a:t>
            </a:r>
          </a:p>
          <a:p>
            <a:pPr marL="3944938" lvl="1" indent="-534988"/>
            <a:endParaRPr lang="en-GB" dirty="0" smtClean="0"/>
          </a:p>
          <a:p>
            <a:pPr marL="3409950" lvl="1" indent="0">
              <a:buNone/>
            </a:pPr>
            <a:r>
              <a:rPr lang="en-GB" dirty="0" smtClean="0"/>
              <a:t>No</a:t>
            </a:r>
            <a:r>
              <a:rPr lang="en-GB" dirty="0"/>
              <a:t>. Delinquencies In Last 2 </a:t>
            </a:r>
            <a:r>
              <a:rPr lang="en-GB" dirty="0" smtClean="0"/>
              <a:t>Years:</a:t>
            </a:r>
          </a:p>
          <a:p>
            <a:pPr marL="3409950" lvl="2" indent="0">
              <a:buNone/>
            </a:pPr>
            <a:r>
              <a:rPr lang="en-GB" dirty="0" smtClean="0"/>
              <a:t>Take out values above 4</a:t>
            </a:r>
          </a:p>
          <a:p>
            <a:pPr marL="3409950" lvl="2" indent="0">
              <a:buNone/>
            </a:pPr>
            <a:endParaRPr lang="en-GB" dirty="0" smtClean="0"/>
          </a:p>
          <a:p>
            <a:pPr marL="3409950" lvl="2" indent="0">
              <a:buNone/>
            </a:pPr>
            <a:endParaRPr lang="en-GB" dirty="0"/>
          </a:p>
          <a:p>
            <a:pPr marL="3409950" lvl="2" indent="0">
              <a:buNone/>
            </a:pPr>
            <a:endParaRPr lang="en-GB" dirty="0"/>
          </a:p>
          <a:p>
            <a:pPr marL="3409950" lvl="2" indent="0">
              <a:buNone/>
            </a:pPr>
            <a:r>
              <a:rPr lang="en-GB" dirty="0"/>
              <a:t>No. Inquiries In Last 6 </a:t>
            </a:r>
            <a:r>
              <a:rPr lang="en-GB" dirty="0" smtClean="0"/>
              <a:t>Months:</a:t>
            </a:r>
          </a:p>
          <a:p>
            <a:pPr marL="3409950" lvl="2" indent="0">
              <a:buNone/>
            </a:pPr>
            <a:r>
              <a:rPr lang="en-GB" dirty="0" smtClean="0"/>
              <a:t>Take out values above 7</a:t>
            </a:r>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748" y="2204864"/>
            <a:ext cx="3071850" cy="2115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46" y="4409745"/>
            <a:ext cx="3044751" cy="2104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819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a:xfrm>
            <a:off x="467544" y="1628800"/>
            <a:ext cx="8229600" cy="4876800"/>
          </a:xfrm>
        </p:spPr>
        <p:txBody>
          <a:bodyPr/>
          <a:lstStyle/>
          <a:p>
            <a:pPr marL="3227387" indent="0">
              <a:buNone/>
            </a:pPr>
            <a:r>
              <a:rPr lang="en-GB" sz="1800" dirty="0"/>
              <a:t>Months Since Last </a:t>
            </a:r>
            <a:r>
              <a:rPr lang="en-GB" sz="1800" dirty="0" smtClean="0"/>
              <a:t>Delinquency:</a:t>
            </a:r>
          </a:p>
          <a:p>
            <a:pPr marL="3227387" indent="0">
              <a:buNone/>
            </a:pPr>
            <a:r>
              <a:rPr lang="en-GB" sz="1800" dirty="0" smtClean="0"/>
              <a:t>Take out values above 85</a:t>
            </a:r>
          </a:p>
          <a:p>
            <a:pPr marL="3227387" indent="0">
              <a:buNone/>
            </a:pPr>
            <a:endParaRPr lang="en-GB" sz="1800" dirty="0"/>
          </a:p>
          <a:p>
            <a:pPr marL="3227387" indent="0">
              <a:buNone/>
            </a:pPr>
            <a:endParaRPr lang="en-GB" sz="1800" dirty="0" smtClean="0"/>
          </a:p>
          <a:p>
            <a:pPr marL="3227387" indent="0">
              <a:buNone/>
            </a:pPr>
            <a:endParaRPr lang="en-GB" sz="1800" dirty="0"/>
          </a:p>
          <a:p>
            <a:pPr marL="3227387" indent="0">
              <a:buNone/>
            </a:pPr>
            <a:endParaRPr lang="en-GB" sz="1800" dirty="0" smtClean="0"/>
          </a:p>
          <a:p>
            <a:pPr marL="3227387" indent="0">
              <a:buNone/>
            </a:pPr>
            <a:endParaRPr lang="en-GB" sz="1800" dirty="0" smtClean="0"/>
          </a:p>
          <a:p>
            <a:pPr marL="3227387" indent="0">
              <a:buNone/>
            </a:pPr>
            <a:r>
              <a:rPr lang="en-GB" sz="1800" dirty="0"/>
              <a:t>No. Of Credit </a:t>
            </a:r>
            <a:r>
              <a:rPr lang="en-GB" sz="1800" dirty="0" smtClean="0"/>
              <a:t>Lines:</a:t>
            </a:r>
          </a:p>
          <a:p>
            <a:pPr marL="3227387" indent="0">
              <a:buNone/>
            </a:pPr>
            <a:r>
              <a:rPr lang="en-GB" sz="1800" dirty="0" smtClean="0"/>
              <a:t>Take out values above 30</a:t>
            </a:r>
          </a:p>
          <a:p>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628800"/>
            <a:ext cx="3256607" cy="21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26" y="4005064"/>
            <a:ext cx="3112592" cy="2127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819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lstStyle/>
          <a:p>
            <a:pPr marL="3227387" indent="0">
              <a:buNone/>
            </a:pPr>
            <a:r>
              <a:rPr lang="en-GB" sz="1800" dirty="0"/>
              <a:t>No. Adverse Public </a:t>
            </a:r>
            <a:r>
              <a:rPr lang="en-GB" sz="1800" dirty="0" smtClean="0"/>
              <a:t>Records:</a:t>
            </a:r>
          </a:p>
          <a:p>
            <a:pPr marL="3227387" indent="0">
              <a:buNone/>
            </a:pPr>
            <a:r>
              <a:rPr lang="en-GB" sz="1800" dirty="0" smtClean="0"/>
              <a:t>Take out values above 1</a:t>
            </a:r>
          </a:p>
          <a:p>
            <a:pPr marL="3227387" indent="0">
              <a:buNone/>
            </a:pPr>
            <a:endParaRPr lang="en-GB" sz="1800" dirty="0"/>
          </a:p>
          <a:p>
            <a:pPr marL="3227387" indent="0">
              <a:buNone/>
            </a:pPr>
            <a:endParaRPr lang="en-GB" sz="1800" dirty="0" smtClean="0"/>
          </a:p>
          <a:p>
            <a:pPr marL="3227387" indent="0">
              <a:buNone/>
            </a:pPr>
            <a:endParaRPr lang="en-GB" sz="1800" dirty="0"/>
          </a:p>
          <a:p>
            <a:pPr marL="3227387" indent="0">
              <a:buNone/>
            </a:pPr>
            <a:endParaRPr lang="en-GB" sz="1800" dirty="0" smtClean="0"/>
          </a:p>
          <a:p>
            <a:pPr marL="3227387" indent="0">
              <a:buNone/>
            </a:pPr>
            <a:endParaRPr lang="en-GB" sz="1800" dirty="0"/>
          </a:p>
          <a:p>
            <a:pPr marL="3227387" indent="0">
              <a:buNone/>
            </a:pPr>
            <a:r>
              <a:rPr lang="en-GB" sz="1800" dirty="0"/>
              <a:t>Total Number Of Credit </a:t>
            </a:r>
            <a:r>
              <a:rPr lang="en-GB" sz="1800" dirty="0" smtClean="0"/>
              <a:t>Lines:</a:t>
            </a:r>
          </a:p>
          <a:p>
            <a:pPr marL="3227387" indent="0">
              <a:buNone/>
            </a:pPr>
            <a:r>
              <a:rPr lang="en-GB" sz="1800" dirty="0" smtClean="0"/>
              <a:t>Take out values above 65</a:t>
            </a:r>
            <a:endParaRPr lang="en-GB" sz="1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238" y="1615737"/>
            <a:ext cx="3109656" cy="2101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149081"/>
            <a:ext cx="3132000" cy="2151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412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a:t>
            </a:r>
            <a:endParaRPr lang="en-GB" dirty="0"/>
          </a:p>
        </p:txBody>
      </p:sp>
      <p:sp>
        <p:nvSpPr>
          <p:cNvPr id="3" name="Content Placeholder 2"/>
          <p:cNvSpPr>
            <a:spLocks noGrp="1"/>
          </p:cNvSpPr>
          <p:nvPr>
            <p:ph idx="1"/>
          </p:nvPr>
        </p:nvSpPr>
        <p:spPr>
          <a:xfrm>
            <a:off x="457200" y="1600200"/>
            <a:ext cx="8219256" cy="4876800"/>
          </a:xfrm>
        </p:spPr>
        <p:txBody>
          <a:bodyPr>
            <a:normAutofit/>
          </a:bodyPr>
          <a:lstStyle/>
          <a:p>
            <a:r>
              <a:rPr lang="en-GB" dirty="0" smtClean="0"/>
              <a:t>Task</a:t>
            </a:r>
            <a:r>
              <a:rPr lang="en-GB" dirty="0" smtClean="0"/>
              <a:t>: predict </a:t>
            </a:r>
            <a:r>
              <a:rPr lang="en-GB" dirty="0" smtClean="0"/>
              <a:t>loan defaults</a:t>
            </a:r>
            <a:endParaRPr lang="en-GB" dirty="0" smtClean="0"/>
          </a:p>
          <a:p>
            <a:pPr marL="176213" indent="0">
              <a:buNone/>
            </a:pPr>
            <a:endParaRPr lang="en-GB" sz="1600" dirty="0" smtClean="0"/>
          </a:p>
          <a:p>
            <a:pPr marL="461963" indent="-285750"/>
            <a:r>
              <a:rPr lang="en-GB" sz="2000" dirty="0" smtClean="0"/>
              <a:t>Build </a:t>
            </a:r>
            <a:r>
              <a:rPr lang="en-GB" sz="2000" dirty="0"/>
              <a:t>and test a logistic regression </a:t>
            </a:r>
            <a:r>
              <a:rPr lang="en-GB" sz="2000" dirty="0" smtClean="0"/>
              <a:t>model. </a:t>
            </a:r>
          </a:p>
          <a:p>
            <a:pPr marL="461963" indent="-285750"/>
            <a:endParaRPr lang="en-GB" sz="2000" dirty="0" smtClean="0"/>
          </a:p>
          <a:p>
            <a:pPr marL="461963" indent="-285750"/>
            <a:r>
              <a:rPr lang="en-GB" sz="2000" dirty="0" smtClean="0"/>
              <a:t>Use </a:t>
            </a:r>
            <a:r>
              <a:rPr lang="en-GB" sz="2000" dirty="0" smtClean="0"/>
              <a:t>70</a:t>
            </a:r>
            <a:r>
              <a:rPr lang="en-GB" sz="2000" dirty="0"/>
              <a:t>% of the data to build the model and then test the model using the remaining 30%.</a:t>
            </a:r>
          </a:p>
          <a:p>
            <a:endParaRPr lang="en-GB" dirty="0"/>
          </a:p>
        </p:txBody>
      </p:sp>
    </p:spTree>
    <p:extLst>
      <p:ext uri="{BB962C8B-B14F-4D97-AF65-F5344CB8AC3E}">
        <p14:creationId xmlns:p14="http://schemas.microsoft.com/office/powerpoint/2010/main" val="497337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normAutofit/>
          </a:bodyPr>
          <a:lstStyle/>
          <a:p>
            <a:pPr marL="3227387" indent="0">
              <a:buNone/>
            </a:pPr>
            <a:r>
              <a:rPr lang="en-GB" sz="1800" dirty="0"/>
              <a:t>No. Of Public Record </a:t>
            </a:r>
            <a:r>
              <a:rPr lang="en-GB" sz="1800" dirty="0" smtClean="0"/>
              <a:t>Bankruptcies:</a:t>
            </a:r>
          </a:p>
          <a:p>
            <a:pPr marL="3227387" indent="0">
              <a:buNone/>
            </a:pPr>
            <a:r>
              <a:rPr lang="en-GB" sz="1800" dirty="0" smtClean="0"/>
              <a:t>Take out values above 1</a:t>
            </a:r>
            <a:endParaRPr lang="en-GB" sz="1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15737"/>
            <a:ext cx="3206870" cy="21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4124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a:xfrm>
            <a:off x="457200" y="1600200"/>
            <a:ext cx="4618856" cy="4876800"/>
          </a:xfrm>
        </p:spPr>
        <p:txBody>
          <a:bodyPr>
            <a:normAutofit/>
          </a:bodyPr>
          <a:lstStyle/>
          <a:p>
            <a:r>
              <a:rPr lang="en-GB" sz="2000" dirty="0" smtClean="0"/>
              <a:t>The dataset has been reduced to 24638 entries from 24776</a:t>
            </a:r>
            <a:endParaRPr lang="en-GB" sz="2000"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76672"/>
            <a:ext cx="3638550" cy="625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4124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p:txBody>
          <a:bodyPr/>
          <a:lstStyle/>
          <a:p>
            <a:r>
              <a:rPr lang="en-GB" dirty="0" smtClean="0"/>
              <a:t>Correlation matrix</a:t>
            </a:r>
            <a:endParaRPr lang="en-GB"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32856"/>
            <a:ext cx="5504340"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8199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a:t>
            </a:r>
            <a:endParaRPr lang="en-GB" dirty="0"/>
          </a:p>
        </p:txBody>
      </p:sp>
      <p:sp>
        <p:nvSpPr>
          <p:cNvPr id="3" name="Content Placeholder 2"/>
          <p:cNvSpPr>
            <a:spLocks noGrp="1"/>
          </p:cNvSpPr>
          <p:nvPr>
            <p:ph idx="1"/>
          </p:nvPr>
        </p:nvSpPr>
        <p:spPr/>
        <p:txBody>
          <a:bodyPr/>
          <a:lstStyle/>
          <a:p>
            <a:r>
              <a:rPr lang="en-GB" dirty="0" smtClean="0"/>
              <a:t>Define predictor variables (X) and target variable (y)</a:t>
            </a:r>
          </a:p>
          <a:p>
            <a:pPr lvl="1"/>
            <a:r>
              <a:rPr lang="en-GB" dirty="0" smtClean="0"/>
              <a:t>X = transformed features excluding y</a:t>
            </a:r>
          </a:p>
          <a:p>
            <a:pPr lvl="1"/>
            <a:r>
              <a:rPr lang="en-GB" dirty="0" smtClean="0"/>
              <a:t>y = ‘0’ for completed and ‘1’ for defaulted loan</a:t>
            </a:r>
          </a:p>
          <a:p>
            <a:pPr lvl="1"/>
            <a:endParaRPr lang="en-GB" dirty="0"/>
          </a:p>
          <a:p>
            <a:r>
              <a:rPr lang="en-GB" dirty="0" smtClean="0"/>
              <a:t>Implement train </a:t>
            </a:r>
            <a:r>
              <a:rPr lang="en-GB" dirty="0"/>
              <a:t>test split</a:t>
            </a:r>
          </a:p>
          <a:p>
            <a:r>
              <a:rPr lang="en-GB" dirty="0"/>
              <a:t>S</a:t>
            </a:r>
            <a:r>
              <a:rPr lang="en-GB" dirty="0" smtClean="0"/>
              <a:t>tratify </a:t>
            </a:r>
            <a:r>
              <a:rPr lang="en-GB" dirty="0"/>
              <a:t>target y as </a:t>
            </a:r>
            <a:r>
              <a:rPr lang="en-GB" dirty="0" smtClean="0"/>
              <a:t>data may </a:t>
            </a:r>
            <a:r>
              <a:rPr lang="en-GB" dirty="0"/>
              <a:t>not be normally </a:t>
            </a:r>
            <a:r>
              <a:rPr lang="en-GB" dirty="0" smtClean="0"/>
              <a:t>distributed</a:t>
            </a:r>
          </a:p>
          <a:p>
            <a:endParaRPr lang="en-GB" dirty="0"/>
          </a:p>
        </p:txBody>
      </p:sp>
    </p:spTree>
    <p:extLst>
      <p:ext uri="{BB962C8B-B14F-4D97-AF65-F5344CB8AC3E}">
        <p14:creationId xmlns:p14="http://schemas.microsoft.com/office/powerpoint/2010/main" val="135076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a:t>
            </a:r>
            <a:endParaRPr lang="en-GB" dirty="0"/>
          </a:p>
        </p:txBody>
      </p:sp>
      <p:sp>
        <p:nvSpPr>
          <p:cNvPr id="3" name="Content Placeholder 2"/>
          <p:cNvSpPr>
            <a:spLocks noGrp="1"/>
          </p:cNvSpPr>
          <p:nvPr>
            <p:ph idx="1"/>
          </p:nvPr>
        </p:nvSpPr>
        <p:spPr/>
        <p:txBody>
          <a:bodyPr/>
          <a:lstStyle/>
          <a:p>
            <a:r>
              <a:rPr lang="en-GB" dirty="0"/>
              <a:t>Build logistic regression model</a:t>
            </a:r>
          </a:p>
          <a:p>
            <a:endParaRPr lang="en-GB"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71712"/>
            <a:ext cx="7361237"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7697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a:t>
            </a:r>
            <a:endParaRPr lang="en-GB" dirty="0"/>
          </a:p>
        </p:txBody>
      </p:sp>
      <p:sp>
        <p:nvSpPr>
          <p:cNvPr id="3" name="Content Placeholder 2"/>
          <p:cNvSpPr>
            <a:spLocks noGrp="1"/>
          </p:cNvSpPr>
          <p:nvPr>
            <p:ph idx="1"/>
          </p:nvPr>
        </p:nvSpPr>
        <p:spPr/>
        <p:txBody>
          <a:bodyPr/>
          <a:lstStyle/>
          <a:p>
            <a:r>
              <a:rPr lang="en-GB" dirty="0" smtClean="0"/>
              <a:t>Optimise logistic regression model </a:t>
            </a:r>
            <a:endParaRPr lang="en-GB"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32856"/>
            <a:ext cx="7361237"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7697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p:txBody>
          <a:bodyPr/>
          <a:lstStyle/>
          <a:p>
            <a:r>
              <a:rPr lang="en-GB" dirty="0" smtClean="0"/>
              <a:t>AUC (‘area under the curve’) score</a:t>
            </a: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4" y="2449091"/>
            <a:ext cx="5058167" cy="3625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477028" y="2192147"/>
            <a:ext cx="3491879" cy="4524315"/>
          </a:xfrm>
          <a:prstGeom prst="rect">
            <a:avLst/>
          </a:prstGeom>
          <a:noFill/>
        </p:spPr>
        <p:txBody>
          <a:bodyPr wrap="square" rtlCol="0">
            <a:spAutoFit/>
          </a:bodyPr>
          <a:lstStyle/>
          <a:p>
            <a:pPr marL="171450" indent="-171450">
              <a:buFont typeface="Arial" panose="020B0604020202020204" pitchFamily="34" charset="0"/>
              <a:buChar char="•"/>
            </a:pPr>
            <a:r>
              <a:rPr lang="en-GB" sz="1200" dirty="0" smtClean="0"/>
              <a:t>A receiver operating characteristic curve or ROC curve is a graph plotting the true positive rate against the false positive rate at different thresholds. It indicates how well a classifier can discriminate positive and negative instances and identify the best threshold for discriminating them. </a:t>
            </a:r>
          </a:p>
          <a:p>
            <a:endParaRPr lang="en-GB" sz="1200" dirty="0" smtClean="0"/>
          </a:p>
          <a:p>
            <a:pPr marL="171450" indent="-171450">
              <a:buFont typeface="Arial" panose="020B0604020202020204" pitchFamily="34" charset="0"/>
              <a:buChar char="•"/>
            </a:pPr>
            <a:r>
              <a:rPr lang="en-GB" sz="1200" dirty="0" smtClean="0"/>
              <a:t>The </a:t>
            </a:r>
            <a:r>
              <a:rPr lang="en-GB" sz="1200" dirty="0"/>
              <a:t>curve is created by plotting the true positive rate (TPR) against the false positive rate (FPR) at various threshold settings.</a:t>
            </a:r>
          </a:p>
          <a:p>
            <a:endParaRPr lang="en-GB" sz="1200" dirty="0"/>
          </a:p>
          <a:p>
            <a:pPr marL="171450" lvl="0" indent="-171450">
              <a:buFont typeface="Arial" panose="020B0604020202020204" pitchFamily="34" charset="0"/>
              <a:buChar char="•"/>
            </a:pPr>
            <a:r>
              <a:rPr lang="en-GB" sz="1200" dirty="0"/>
              <a:t>TPR (also called Recall or Sensitivity) = sum total positives/sum of condition </a:t>
            </a:r>
            <a:r>
              <a:rPr lang="en-GB" sz="1200" dirty="0" smtClean="0"/>
              <a:t>positive</a:t>
            </a:r>
          </a:p>
          <a:p>
            <a:pPr lvl="0"/>
            <a:endParaRPr lang="en-GB" sz="1200" dirty="0"/>
          </a:p>
          <a:p>
            <a:pPr marL="171450" lvl="0" indent="-171450">
              <a:buFont typeface="Arial" panose="020B0604020202020204" pitchFamily="34" charset="0"/>
              <a:buChar char="•"/>
            </a:pPr>
            <a:r>
              <a:rPr lang="en-GB" sz="1200" dirty="0"/>
              <a:t>FPR (also called Fall-out) = sum of false positives/sum of condition negative</a:t>
            </a:r>
          </a:p>
          <a:p>
            <a:endParaRPr lang="en-GB" sz="1200" dirty="0"/>
          </a:p>
          <a:p>
            <a:pPr marL="171450" indent="-171450">
              <a:buFont typeface="Arial" panose="020B0604020202020204" pitchFamily="34" charset="0"/>
              <a:buChar char="•"/>
            </a:pPr>
            <a:r>
              <a:rPr lang="en-GB" sz="1200" dirty="0"/>
              <a:t>The area under the curve (AUC) is equal to the probability that a classifier will rank a randomly chosen positive instance higher than a randomly chosen negative </a:t>
            </a:r>
            <a:r>
              <a:rPr lang="en-GB" sz="1200" dirty="0" smtClean="0"/>
              <a:t>one</a:t>
            </a:r>
          </a:p>
          <a:p>
            <a:pPr marL="171450" indent="-171450">
              <a:buFont typeface="Arial" panose="020B0604020202020204" pitchFamily="34" charset="0"/>
              <a:buChar char="•"/>
            </a:pPr>
            <a:endParaRPr lang="en-GB" sz="1200" dirty="0"/>
          </a:p>
          <a:p>
            <a:r>
              <a:rPr lang="en-GB" sz="800" i="1" dirty="0" smtClean="0"/>
              <a:t>From www.wikipedia.com</a:t>
            </a:r>
            <a:endParaRPr lang="en-GB" sz="800" i="1" dirty="0"/>
          </a:p>
        </p:txBody>
      </p:sp>
    </p:spTree>
    <p:extLst>
      <p:ext uri="{BB962C8B-B14F-4D97-AF65-F5344CB8AC3E}">
        <p14:creationId xmlns:p14="http://schemas.microsoft.com/office/powerpoint/2010/main" val="135076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p:txBody>
          <a:bodyPr/>
          <a:lstStyle/>
          <a:p>
            <a:r>
              <a:rPr lang="en-GB" dirty="0" smtClean="0"/>
              <a:t>Confusion matrix</a:t>
            </a:r>
          </a:p>
        </p:txBody>
      </p:sp>
      <p:pic>
        <p:nvPicPr>
          <p:cNvPr id="194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32856"/>
            <a:ext cx="438048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92046" y="2982345"/>
            <a:ext cx="3756417" cy="276999"/>
          </a:xfrm>
          <a:prstGeom prst="rect">
            <a:avLst/>
          </a:prstGeom>
          <a:noFill/>
        </p:spPr>
        <p:txBody>
          <a:bodyPr wrap="square" rtlCol="0">
            <a:spAutoFit/>
          </a:bodyPr>
          <a:lstStyle/>
          <a:p>
            <a:pPr marL="171450" indent="-171450">
              <a:buFont typeface="Arial" panose="020B0604020202020204" pitchFamily="34" charset="0"/>
              <a:buChar char="•"/>
            </a:pPr>
            <a:r>
              <a:rPr lang="en-GB" sz="1200" dirty="0" err="1" smtClean="0"/>
              <a:t>fsfs</a:t>
            </a:r>
            <a:endParaRPr lang="en-GB" sz="1200" dirty="0"/>
          </a:p>
        </p:txBody>
      </p:sp>
    </p:spTree>
    <p:extLst>
      <p:ext uri="{BB962C8B-B14F-4D97-AF65-F5344CB8AC3E}">
        <p14:creationId xmlns:p14="http://schemas.microsoft.com/office/powerpoint/2010/main" val="1532778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smtClean="0"/>
              <a:t>How does this add value for </a:t>
            </a:r>
            <a:r>
              <a:rPr lang="en-GB" smtClean="0"/>
              <a:t>the client?</a:t>
            </a:r>
            <a:endParaRPr lang="en-GB" dirty="0" smtClean="0"/>
          </a:p>
          <a:p>
            <a:endParaRPr lang="en-GB" dirty="0"/>
          </a:p>
          <a:p>
            <a:r>
              <a:rPr lang="en-GB" dirty="0" smtClean="0"/>
              <a:t>Limitations</a:t>
            </a:r>
          </a:p>
          <a:p>
            <a:pPr marL="0" indent="0">
              <a:buNone/>
            </a:pPr>
            <a:endParaRPr lang="en-GB" dirty="0"/>
          </a:p>
          <a:p>
            <a:r>
              <a:rPr lang="en-GB" dirty="0"/>
              <a:t>Recommendations</a:t>
            </a:r>
          </a:p>
          <a:p>
            <a:endParaRPr lang="en-GB" dirty="0"/>
          </a:p>
        </p:txBody>
      </p:sp>
    </p:spTree>
    <p:extLst>
      <p:ext uri="{BB962C8B-B14F-4D97-AF65-F5344CB8AC3E}">
        <p14:creationId xmlns:p14="http://schemas.microsoft.com/office/powerpoint/2010/main" val="1350769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a:t>
            </a:r>
            <a:endParaRPr lang="en-GB" dirty="0"/>
          </a:p>
        </p:txBody>
      </p:sp>
      <p:sp>
        <p:nvSpPr>
          <p:cNvPr id="3" name="Content Placeholder 2"/>
          <p:cNvSpPr>
            <a:spLocks noGrp="1"/>
          </p:cNvSpPr>
          <p:nvPr>
            <p:ph idx="1"/>
          </p:nvPr>
        </p:nvSpPr>
        <p:spPr/>
        <p:txBody>
          <a:bodyPr/>
          <a:lstStyle/>
          <a:p>
            <a:r>
              <a:rPr lang="en-GB" dirty="0" smtClean="0"/>
              <a:t>Odd ratios</a:t>
            </a:r>
            <a:endParaRPr lang="en-GB"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23" y="2132856"/>
            <a:ext cx="43910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062609" y="2282312"/>
            <a:ext cx="3744416" cy="3323987"/>
          </a:xfrm>
          <a:prstGeom prst="rect">
            <a:avLst/>
          </a:prstGeom>
          <a:noFill/>
        </p:spPr>
        <p:txBody>
          <a:bodyPr wrap="square" rtlCol="0">
            <a:spAutoFit/>
          </a:bodyPr>
          <a:lstStyle/>
          <a:p>
            <a:r>
              <a:rPr lang="en-GB" sz="1400" dirty="0"/>
              <a:t>A score over 1 indicates a positive relationship with the target variable, a score below 1 a negative one.</a:t>
            </a:r>
          </a:p>
          <a:p>
            <a:endParaRPr lang="en-GB" sz="1400" dirty="0"/>
          </a:p>
          <a:p>
            <a:r>
              <a:rPr lang="en-GB" sz="1400" dirty="0" smtClean="0"/>
              <a:t>Odds </a:t>
            </a:r>
            <a:r>
              <a:rPr lang="en-GB" sz="1400" dirty="0"/>
              <a:t>of success = ratio of probability of success / probability of failure</a:t>
            </a:r>
          </a:p>
          <a:p>
            <a:endParaRPr lang="en-GB" sz="1400" dirty="0" smtClean="0"/>
          </a:p>
          <a:p>
            <a:r>
              <a:rPr lang="en-GB" sz="1400" dirty="0" smtClean="0"/>
              <a:t>If </a:t>
            </a:r>
            <a:r>
              <a:rPr lang="en-GB" sz="1400" dirty="0"/>
              <a:t>the probability of success is 50/50, the odds of success are 1/1 = </a:t>
            </a:r>
            <a:r>
              <a:rPr lang="en-GB" sz="1400" dirty="0" smtClean="0"/>
              <a:t>1</a:t>
            </a:r>
          </a:p>
          <a:p>
            <a:endParaRPr lang="en-GB" sz="1400" dirty="0"/>
          </a:p>
          <a:p>
            <a:r>
              <a:rPr lang="en-GB" sz="1400" dirty="0"/>
              <a:t>For example, FICO Credit </a:t>
            </a:r>
            <a:r>
              <a:rPr lang="en-GB" sz="1400" dirty="0" err="1"/>
              <a:t>Score_Good</a:t>
            </a:r>
            <a:r>
              <a:rPr lang="en-GB" sz="1400" dirty="0"/>
              <a:t> has an odd ratio of </a:t>
            </a:r>
            <a:r>
              <a:rPr lang="en-GB" sz="1400" dirty="0" smtClean="0"/>
              <a:t>3.948234. </a:t>
            </a:r>
            <a:r>
              <a:rPr lang="en-GB" sz="1400" dirty="0"/>
              <a:t>This means than the odds for a defaulted loan are </a:t>
            </a:r>
            <a:r>
              <a:rPr lang="en-GB" sz="1400" dirty="0" smtClean="0"/>
              <a:t>295% </a:t>
            </a:r>
            <a:r>
              <a:rPr lang="en-GB" sz="1400" dirty="0"/>
              <a:t>higher than the odds for completed one.</a:t>
            </a:r>
          </a:p>
          <a:p>
            <a:endParaRPr lang="en-GB" sz="1400" dirty="0"/>
          </a:p>
        </p:txBody>
      </p:sp>
    </p:spTree>
    <p:extLst>
      <p:ext uri="{BB962C8B-B14F-4D97-AF65-F5344CB8AC3E}">
        <p14:creationId xmlns:p14="http://schemas.microsoft.com/office/powerpoint/2010/main" val="135076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a:t>
            </a:r>
            <a:endParaRPr lang="en-GB" dirty="0"/>
          </a:p>
        </p:txBody>
      </p:sp>
      <p:sp>
        <p:nvSpPr>
          <p:cNvPr id="3" name="Content Placeholder 2"/>
          <p:cNvSpPr>
            <a:spLocks noGrp="1"/>
          </p:cNvSpPr>
          <p:nvPr>
            <p:ph idx="1"/>
          </p:nvPr>
        </p:nvSpPr>
        <p:spPr>
          <a:xfrm>
            <a:off x="611560" y="1340768"/>
            <a:ext cx="8085584" cy="4876800"/>
          </a:xfrm>
        </p:spPr>
        <p:txBody>
          <a:bodyPr>
            <a:normAutofit/>
          </a:bodyPr>
          <a:lstStyle/>
          <a:p>
            <a:r>
              <a:rPr lang="en-GB" dirty="0" smtClean="0"/>
              <a:t>Lending Club data</a:t>
            </a:r>
          </a:p>
          <a:p>
            <a:endParaRPr lang="en-GB" dirty="0" smtClean="0"/>
          </a:p>
          <a:p>
            <a:pPr marL="5199063" indent="0">
              <a:spcBef>
                <a:spcPts val="0"/>
              </a:spcBef>
              <a:buClrTx/>
              <a:buSzTx/>
              <a:buNone/>
              <a:defRPr/>
            </a:pPr>
            <a:r>
              <a:rPr lang="en-GB" sz="1600" dirty="0"/>
              <a:t>The data contains rows of customers, with each column showing the features for loan applications that have been approved, together with outcomes of the loans (in the final </a:t>
            </a:r>
            <a:r>
              <a:rPr lang="en-GB" sz="1600" dirty="0" smtClean="0"/>
              <a:t>column ‘Class’).</a:t>
            </a:r>
            <a:r>
              <a:rPr lang="en-GB" sz="1600" dirty="0"/>
              <a:t>  </a:t>
            </a:r>
            <a:endParaRPr lang="en-GB" sz="1600" dirty="0" smtClean="0"/>
          </a:p>
          <a:p>
            <a:pPr marL="5199063" indent="0">
              <a:spcBef>
                <a:spcPts val="0"/>
              </a:spcBef>
              <a:buClrTx/>
              <a:buSzTx/>
              <a:buNone/>
              <a:defRPr/>
            </a:pPr>
            <a:endParaRPr lang="en-GB" sz="1600" dirty="0"/>
          </a:p>
          <a:p>
            <a:pPr marL="5199063" indent="0">
              <a:spcBef>
                <a:spcPts val="0"/>
              </a:spcBef>
              <a:buClrTx/>
              <a:buSzTx/>
              <a:buNone/>
              <a:defRPr/>
            </a:pPr>
            <a:r>
              <a:rPr lang="en-GB" sz="1600" dirty="0" smtClean="0"/>
              <a:t>The </a:t>
            </a:r>
            <a:r>
              <a:rPr lang="en-GB" sz="1600" dirty="0"/>
              <a:t>outcomes show that each customer has either defaulted or completed their loan.  </a:t>
            </a:r>
          </a:p>
          <a:p>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87420"/>
            <a:ext cx="5345759" cy="464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010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 and method</a:t>
            </a:r>
            <a:endParaRPr lang="en-GB" dirty="0"/>
          </a:p>
        </p:txBody>
      </p:sp>
      <p:sp>
        <p:nvSpPr>
          <p:cNvPr id="3" name="Content Placeholder 2"/>
          <p:cNvSpPr>
            <a:spLocks noGrp="1"/>
          </p:cNvSpPr>
          <p:nvPr>
            <p:ph idx="1"/>
          </p:nvPr>
        </p:nvSpPr>
        <p:spPr/>
        <p:txBody>
          <a:bodyPr/>
          <a:lstStyle/>
          <a:p>
            <a:pPr marL="457200" indent="-457200">
              <a:buFont typeface="+mj-lt"/>
              <a:buAutoNum type="arabicParenR"/>
            </a:pPr>
            <a:r>
              <a:rPr lang="en-GB" dirty="0" smtClean="0"/>
              <a:t>Data exploration</a:t>
            </a:r>
          </a:p>
          <a:p>
            <a:pPr marL="457200" indent="-457200">
              <a:buFont typeface="+mj-lt"/>
              <a:buAutoNum type="arabicParenR"/>
            </a:pPr>
            <a:r>
              <a:rPr lang="en-GB" dirty="0" smtClean="0"/>
              <a:t>Feature engineering</a:t>
            </a:r>
          </a:p>
          <a:p>
            <a:pPr marL="457200" indent="-457200">
              <a:buFont typeface="+mj-lt"/>
              <a:buAutoNum type="arabicParenR"/>
            </a:pPr>
            <a:r>
              <a:rPr lang="en-GB" dirty="0" smtClean="0"/>
              <a:t>Classification</a:t>
            </a:r>
          </a:p>
          <a:p>
            <a:pPr marL="457200" indent="-457200">
              <a:buFont typeface="+mj-lt"/>
              <a:buAutoNum type="arabicParenR"/>
            </a:pPr>
            <a:r>
              <a:rPr lang="en-GB" dirty="0" smtClean="0"/>
              <a:t>Results</a:t>
            </a:r>
          </a:p>
          <a:p>
            <a:pPr marL="457200" indent="-457200">
              <a:buFont typeface="+mj-lt"/>
              <a:buAutoNum type="arabicParenR"/>
            </a:pPr>
            <a:r>
              <a:rPr lang="en-GB" dirty="0" smtClean="0"/>
              <a:t>Conclusion</a:t>
            </a:r>
            <a:endParaRPr lang="en-GB" dirty="0"/>
          </a:p>
        </p:txBody>
      </p:sp>
    </p:spTree>
    <p:extLst>
      <p:ext uri="{BB962C8B-B14F-4D97-AF65-F5344CB8AC3E}">
        <p14:creationId xmlns:p14="http://schemas.microsoft.com/office/powerpoint/2010/main" val="157479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Data </a:t>
            </a:r>
            <a:r>
              <a:rPr lang="en-GB" dirty="0" smtClean="0"/>
              <a:t>exploration</a:t>
            </a:r>
            <a:endParaRPr lang="en-GB" dirty="0"/>
          </a:p>
        </p:txBody>
      </p:sp>
      <p:sp>
        <p:nvSpPr>
          <p:cNvPr id="3" name="Content Placeholder 2"/>
          <p:cNvSpPr>
            <a:spLocks noGrp="1"/>
          </p:cNvSpPr>
          <p:nvPr>
            <p:ph idx="1"/>
          </p:nvPr>
        </p:nvSpPr>
        <p:spPr>
          <a:xfrm>
            <a:off x="6390134" y="1650869"/>
            <a:ext cx="2296666" cy="4826131"/>
          </a:xfrm>
        </p:spPr>
        <p:txBody>
          <a:bodyPr>
            <a:normAutofit/>
          </a:bodyPr>
          <a:lstStyle/>
          <a:p>
            <a:r>
              <a:rPr lang="en-GB" sz="1600" dirty="0"/>
              <a:t>The dataset is unbalanced, with </a:t>
            </a:r>
            <a:r>
              <a:rPr lang="en-GB" sz="1600" dirty="0" smtClean="0"/>
              <a:t>defaulted loans only </a:t>
            </a:r>
            <a:r>
              <a:rPr lang="en-GB" sz="1600" dirty="0"/>
              <a:t>accounting for 18.17%.</a:t>
            </a:r>
          </a:p>
          <a:p>
            <a:endParaRPr lang="en-GB" sz="1600" dirty="0"/>
          </a:p>
          <a:p>
            <a:r>
              <a:rPr lang="en-GB" sz="1600" dirty="0"/>
              <a:t>The unbalanced nature of the data will have to be considered when making predictions.</a:t>
            </a:r>
            <a:endParaRPr lang="en-GB" sz="16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50869"/>
            <a:ext cx="5922590" cy="3636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06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Data </a:t>
            </a:r>
            <a:r>
              <a:rPr lang="en-GB" dirty="0" smtClean="0"/>
              <a:t>exploration</a:t>
            </a:r>
            <a:endParaRPr lang="en-GB" dirty="0"/>
          </a:p>
        </p:txBody>
      </p:sp>
      <p:sp>
        <p:nvSpPr>
          <p:cNvPr id="3" name="Content Placeholder 2"/>
          <p:cNvSpPr>
            <a:spLocks noGrp="1"/>
          </p:cNvSpPr>
          <p:nvPr>
            <p:ph idx="1"/>
          </p:nvPr>
        </p:nvSpPr>
        <p:spPr/>
        <p:txBody>
          <a:bodyPr/>
          <a:lstStyle/>
          <a:p>
            <a:endParaRPr lang="en-GB"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34852"/>
            <a:ext cx="464820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77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Data </a:t>
            </a:r>
            <a:r>
              <a:rPr lang="en-GB" dirty="0" smtClean="0"/>
              <a:t>exploration</a:t>
            </a:r>
            <a:endParaRPr lang="en-GB" dirty="0"/>
          </a:p>
        </p:txBody>
      </p:sp>
      <p:sp>
        <p:nvSpPr>
          <p:cNvPr id="3" name="Content Placeholder 2"/>
          <p:cNvSpPr>
            <a:spLocks noGrp="1"/>
          </p:cNvSpPr>
          <p:nvPr>
            <p:ph idx="1"/>
          </p:nvPr>
        </p:nvSpPr>
        <p:spPr/>
        <p:txBody>
          <a:bodyPr/>
          <a:lstStyle/>
          <a:p>
            <a:endParaRPr lang="en-GB"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460057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284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Data </a:t>
            </a:r>
            <a:r>
              <a:rPr lang="en-GB" dirty="0" smtClean="0"/>
              <a:t>exploration</a:t>
            </a:r>
            <a:endParaRPr lang="en-GB" dirty="0"/>
          </a:p>
        </p:txBody>
      </p:sp>
      <p:sp>
        <p:nvSpPr>
          <p:cNvPr id="4" name="Content Placeholder 3"/>
          <p:cNvSpPr>
            <a:spLocks noGrp="1"/>
          </p:cNvSpPr>
          <p:nvPr>
            <p:ph idx="1"/>
          </p:nvPr>
        </p:nvSpPr>
        <p:spPr/>
        <p:txBody>
          <a:bodyPr/>
          <a:lstStyle/>
          <a:p>
            <a:endParaRPr lang="en-GB"/>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46482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35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Data </a:t>
            </a:r>
            <a:r>
              <a:rPr lang="en-GB" dirty="0" smtClean="0"/>
              <a:t>exploration</a:t>
            </a:r>
            <a:endParaRPr lang="en-GB" dirty="0"/>
          </a:p>
        </p:txBody>
      </p:sp>
      <p:sp>
        <p:nvSpPr>
          <p:cNvPr id="3" name="Content Placeholder 2"/>
          <p:cNvSpPr>
            <a:spLocks noGrp="1"/>
          </p:cNvSpPr>
          <p:nvPr>
            <p:ph idx="1"/>
          </p:nvPr>
        </p:nvSpPr>
        <p:spPr/>
        <p:txBody>
          <a:bodyPr/>
          <a:lstStyle/>
          <a:p>
            <a:endParaRPr lang="en-GB"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37416"/>
            <a:ext cx="46196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352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TotalTime>
  <Words>897</Words>
  <Application>Microsoft Office PowerPoint</Application>
  <PresentationFormat>On-screen Show (4:3)</PresentationFormat>
  <Paragraphs>164</Paragraphs>
  <Slides>29</Slides>
  <Notes>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Clarity</vt:lpstr>
      <vt:lpstr>Predicting  Loan defaults using logistic regression</vt:lpstr>
      <vt:lpstr>Project</vt:lpstr>
      <vt:lpstr>Project</vt:lpstr>
      <vt:lpstr>Approach and method</vt:lpstr>
      <vt:lpstr>1) Data exploration</vt:lpstr>
      <vt:lpstr>1) Data exploration</vt:lpstr>
      <vt:lpstr>1) Data exploration</vt:lpstr>
      <vt:lpstr>1) Data exploration</vt:lpstr>
      <vt:lpstr>1) Data exploration</vt:lpstr>
      <vt:lpstr>1) Data exploration</vt:lpstr>
      <vt:lpstr>1) Data exploration</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Classification</vt:lpstr>
      <vt:lpstr>Classification</vt:lpstr>
      <vt:lpstr>Classification</vt:lpstr>
      <vt:lpstr>Results</vt:lpstr>
      <vt:lpstr>Results</vt:lpstr>
      <vt:lpstr>Conclusion</vt:lpstr>
      <vt:lpstr>Appendix</vt:lpstr>
    </vt:vector>
  </TitlesOfParts>
  <Company>Aberdeen Asset Management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sonja tilly</dc:creator>
  <cp:lastModifiedBy>sonja tilly</cp:lastModifiedBy>
  <cp:revision>138</cp:revision>
  <dcterms:created xsi:type="dcterms:W3CDTF">2017-11-01T08:27:49Z</dcterms:created>
  <dcterms:modified xsi:type="dcterms:W3CDTF">2017-11-02T16:34:07Z</dcterms:modified>
</cp:coreProperties>
</file>