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6"/>
  </p:notesMasterIdLst>
  <p:sldIdLst>
    <p:sldId id="256" r:id="rId2"/>
    <p:sldId id="258" r:id="rId3"/>
    <p:sldId id="265" r:id="rId4"/>
    <p:sldId id="257" r:id="rId5"/>
    <p:sldId id="259" r:id="rId6"/>
    <p:sldId id="266" r:id="rId7"/>
    <p:sldId id="269" r:id="rId8"/>
    <p:sldId id="271" r:id="rId9"/>
    <p:sldId id="272" r:id="rId10"/>
    <p:sldId id="273" r:id="rId11"/>
    <p:sldId id="270" r:id="rId12"/>
    <p:sldId id="289" r:id="rId13"/>
    <p:sldId id="260" r:id="rId14"/>
    <p:sldId id="274" r:id="rId15"/>
    <p:sldId id="275" r:id="rId16"/>
    <p:sldId id="276" r:id="rId17"/>
    <p:sldId id="277" r:id="rId18"/>
    <p:sldId id="278" r:id="rId19"/>
    <p:sldId id="279" r:id="rId20"/>
    <p:sldId id="281" r:id="rId21"/>
    <p:sldId id="282" r:id="rId22"/>
    <p:sldId id="283" r:id="rId23"/>
    <p:sldId id="280" r:id="rId24"/>
    <p:sldId id="261" r:id="rId25"/>
    <p:sldId id="290" r:id="rId26"/>
    <p:sldId id="284" r:id="rId27"/>
    <p:sldId id="285" r:id="rId28"/>
    <p:sldId id="287" r:id="rId29"/>
    <p:sldId id="288" r:id="rId30"/>
    <p:sldId id="263" r:id="rId31"/>
    <p:sldId id="286" r:id="rId32"/>
    <p:sldId id="264" r:id="rId33"/>
    <p:sldId id="291" r:id="rId34"/>
    <p:sldId id="26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93" autoAdjust="0"/>
  </p:normalViewPr>
  <p:slideViewPr>
    <p:cSldViewPr>
      <p:cViewPr>
        <p:scale>
          <a:sx n="70" d="100"/>
          <a:sy n="70" d="100"/>
        </p:scale>
        <p:origin x="-858"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FFA8-9D70-436C-9F20-174F839EDCF6}" type="datetimeFigureOut">
              <a:rPr lang="en-GB" smtClean="0"/>
              <a:t>03/11/2017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09DF50-1DBA-4A2C-A904-287F3A0D22EA}" type="slidenum">
              <a:rPr lang="en-GB" smtClean="0"/>
              <a:t>‹#›</a:t>
            </a:fld>
            <a:endParaRPr lang="en-GB"/>
          </a:p>
        </p:txBody>
      </p:sp>
    </p:spTree>
    <p:extLst>
      <p:ext uri="{BB962C8B-B14F-4D97-AF65-F5344CB8AC3E}">
        <p14:creationId xmlns:p14="http://schemas.microsoft.com/office/powerpoint/2010/main" val="8068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1</a:t>
            </a:fld>
            <a:endParaRPr lang="en-GB"/>
          </a:p>
        </p:txBody>
      </p:sp>
    </p:spTree>
    <p:extLst>
      <p:ext uri="{BB962C8B-B14F-4D97-AF65-F5344CB8AC3E}">
        <p14:creationId xmlns:p14="http://schemas.microsoft.com/office/powerpoint/2010/main" val="418808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The data contains rows of customers, with each column showing the features for loan applications that have been approved, together with outcomes of the loans (in the final column).  The outcomes show that each customer has either defaulted or completed their loan.  </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a:t>
            </a:fld>
            <a:endParaRPr lang="en-GB"/>
          </a:p>
        </p:txBody>
      </p:sp>
    </p:spTree>
    <p:extLst>
      <p:ext uri="{BB962C8B-B14F-4D97-AF65-F5344CB8AC3E}">
        <p14:creationId xmlns:p14="http://schemas.microsoft.com/office/powerpoint/2010/main" val="34535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4</a:t>
            </a:fld>
            <a:endParaRPr lang="en-GB"/>
          </a:p>
        </p:txBody>
      </p:sp>
    </p:spTree>
    <p:extLst>
      <p:ext uri="{BB962C8B-B14F-4D97-AF65-F5344CB8AC3E}">
        <p14:creationId xmlns:p14="http://schemas.microsoft.com/office/powerpoint/2010/main" val="34535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AUC</a:t>
            </a:r>
            <a:r>
              <a:rPr lang="en-GB" baseline="0" dirty="0" smtClean="0"/>
              <a:t> score </a:t>
            </a:r>
            <a:r>
              <a:rPr lang="en-GB" dirty="0" smtClean="0"/>
              <a:t>equals the probability that a randomly chosen positive example ranks above (is deemed to have a higher probability of being positive than) a randomly chosen negative example.</a:t>
            </a:r>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25</a:t>
            </a:fld>
            <a:endParaRPr lang="en-GB"/>
          </a:p>
        </p:txBody>
      </p:sp>
    </p:spTree>
    <p:extLst>
      <p:ext uri="{BB962C8B-B14F-4D97-AF65-F5344CB8AC3E}">
        <p14:creationId xmlns:p14="http://schemas.microsoft.com/office/powerpoint/2010/main" val="23387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29</a:t>
            </a:fld>
            <a:endParaRPr lang="en-GB"/>
          </a:p>
        </p:txBody>
      </p:sp>
    </p:spTree>
    <p:extLst>
      <p:ext uri="{BB962C8B-B14F-4D97-AF65-F5344CB8AC3E}">
        <p14:creationId xmlns:p14="http://schemas.microsoft.com/office/powerpoint/2010/main" val="233876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The dataset is unbalanced, with bad loans accounting for only a small portion of the total number of loans. Due to this class imbalance, model accuracy will be assessed the Area Under the Curve (AUC).</a:t>
            </a:r>
          </a:p>
          <a:p>
            <a:endParaRPr lang="en-GB" sz="1200" dirty="0" smtClean="0"/>
          </a:p>
          <a:p>
            <a:r>
              <a:rPr lang="en-GB" sz="1200" dirty="0" smtClean="0"/>
              <a:t>A receiver operating characteristic curve or ROC curve is a graph plotting the true positive rate against the false positive rate at different thresholds. It indicates how well a classifier can discriminate positive and negative instances and identify the best threshold for discriminating them. The curve is created by plotting the true positive rate (TPR) against the false positive rate (FPR) at various threshold settings.</a:t>
            </a:r>
          </a:p>
          <a:p>
            <a:r>
              <a:rPr lang="en-GB" sz="1200" dirty="0" smtClean="0"/>
              <a:t> </a:t>
            </a:r>
          </a:p>
          <a:p>
            <a:pPr lvl="0"/>
            <a:r>
              <a:rPr lang="en-GB" sz="1200" dirty="0" smtClean="0"/>
              <a:t>TPR (also called Recall or Sensitivity) = sum total positives/sum of condition positive</a:t>
            </a:r>
          </a:p>
          <a:p>
            <a:pPr lvl="0"/>
            <a:r>
              <a:rPr lang="en-GB" sz="1200" dirty="0" smtClean="0"/>
              <a:t>FPR (also called Fall-out) = sum of false positives/sum of condition negative</a:t>
            </a:r>
          </a:p>
          <a:p>
            <a:r>
              <a:rPr lang="en-GB" sz="1200" dirty="0" smtClean="0"/>
              <a:t> </a:t>
            </a:r>
          </a:p>
          <a:p>
            <a:r>
              <a:rPr lang="en-GB" sz="1200" dirty="0" smtClean="0"/>
              <a:t>The area under the curve (AUC) is equal to the probability that a classifier will rank a randomly chosen positive instance higher than a randomly chosen negative one.</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30</a:t>
            </a:fld>
            <a:endParaRPr lang="en-GB"/>
          </a:p>
        </p:txBody>
      </p:sp>
    </p:spTree>
    <p:extLst>
      <p:ext uri="{BB962C8B-B14F-4D97-AF65-F5344CB8AC3E}">
        <p14:creationId xmlns:p14="http://schemas.microsoft.com/office/powerpoint/2010/main" val="233876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dirty="0" smtClean="0"/>
              <a:t>What is a confusion matrix?</a:t>
            </a:r>
          </a:p>
          <a:p>
            <a:pPr marL="171450" indent="-171450">
              <a:buFont typeface="Arial" panose="020B0604020202020204" pitchFamily="34" charset="0"/>
              <a:buChar char="•"/>
            </a:pPr>
            <a:endParaRPr lang="en-GB" sz="1200" dirty="0" smtClean="0"/>
          </a:p>
          <a:p>
            <a:pPr marL="171450" indent="-171450">
              <a:buFont typeface="Arial" panose="020B0604020202020204" pitchFamily="34" charset="0"/>
              <a:buChar char="•"/>
            </a:pPr>
            <a:r>
              <a:rPr lang="en-GB" sz="1200" dirty="0" smtClean="0"/>
              <a:t>Visualization of the performance of an algorithm</a:t>
            </a:r>
          </a:p>
          <a:p>
            <a:pPr marL="171450" indent="-171450">
              <a:buFont typeface="Arial" panose="020B0604020202020204" pitchFamily="34" charset="0"/>
              <a:buChar char="•"/>
            </a:pPr>
            <a:endParaRPr lang="en-GB" sz="1200" dirty="0" smtClean="0"/>
          </a:p>
          <a:p>
            <a:pPr marL="171450" indent="-171450">
              <a:buFont typeface="Arial" panose="020B0604020202020204" pitchFamily="34" charset="0"/>
              <a:buChar char="•"/>
            </a:pPr>
            <a:r>
              <a:rPr lang="en-GB" sz="1200" dirty="0" smtClean="0"/>
              <a:t>Each row of the matrix represents the instances in a actual class while each column represents the instances in an predicted class</a:t>
            </a:r>
          </a:p>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31</a:t>
            </a:fld>
            <a:endParaRPr lang="en-GB"/>
          </a:p>
        </p:txBody>
      </p:sp>
    </p:spTree>
    <p:extLst>
      <p:ext uri="{BB962C8B-B14F-4D97-AF65-F5344CB8AC3E}">
        <p14:creationId xmlns:p14="http://schemas.microsoft.com/office/powerpoint/2010/main" val="851640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09DF50-1DBA-4A2C-A904-287F3A0D22EA}" type="slidenum">
              <a:rPr lang="en-GB" smtClean="0"/>
              <a:t>34</a:t>
            </a:fld>
            <a:endParaRPr lang="en-GB"/>
          </a:p>
        </p:txBody>
      </p:sp>
    </p:spTree>
    <p:extLst>
      <p:ext uri="{BB962C8B-B14F-4D97-AF65-F5344CB8AC3E}">
        <p14:creationId xmlns:p14="http://schemas.microsoft.com/office/powerpoint/2010/main" val="426013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6B98E0-C345-4B94-BDD0-D671FFE88784}" type="datetimeFigureOut">
              <a:rPr lang="en-GB" smtClean="0"/>
              <a:t>03/11/2017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D209D1-1A67-41ED-9987-4447C459BBD5}"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6B98E0-C345-4B94-BDD0-D671FFE88784}" type="datetimeFigureOut">
              <a:rPr lang="en-GB" smtClean="0"/>
              <a:t>03/11/2017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6B98E0-C345-4B94-BDD0-D671FFE88784}" type="datetimeFigureOut">
              <a:rPr lang="en-GB" smtClean="0"/>
              <a:t>03/11/2017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D209D1-1A67-41ED-9987-4447C459BBD5}"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6B98E0-C345-4B94-BDD0-D671FFE88784}" type="datetimeFigureOut">
              <a:rPr lang="en-GB" smtClean="0"/>
              <a:t>03/11/2017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B98E0-C345-4B94-BDD0-D671FFE88784}" type="datetimeFigureOut">
              <a:rPr lang="en-GB" smtClean="0"/>
              <a:t>03/11/2017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6B98E0-C345-4B94-BDD0-D671FFE88784}" type="datetimeFigureOut">
              <a:rPr lang="en-GB" smtClean="0"/>
              <a:t>03/11/2017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D209D1-1A67-41ED-9987-4447C459BBD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66B98E0-C345-4B94-BDD0-D671FFE88784}" type="datetimeFigureOut">
              <a:rPr lang="en-GB" smtClean="0"/>
              <a:t>03/11/2017</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D209D1-1A67-41ED-9987-4447C459BBD5}"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4000" dirty="0" smtClean="0"/>
              <a:t>Predicting </a:t>
            </a:r>
            <a:br>
              <a:rPr lang="en-GB" sz="4000" dirty="0" smtClean="0"/>
            </a:br>
            <a:r>
              <a:rPr lang="en-GB" sz="4000" dirty="0" smtClean="0"/>
              <a:t>Loan defaults</a:t>
            </a:r>
            <a:br>
              <a:rPr lang="en-GB" sz="4000" dirty="0" smtClean="0"/>
            </a:br>
            <a:r>
              <a:rPr lang="en-GB" sz="4000" dirty="0" smtClean="0"/>
              <a:t>using logistic regression</a:t>
            </a:r>
            <a:endParaRPr lang="en-GB" sz="4000" dirty="0"/>
          </a:p>
        </p:txBody>
      </p:sp>
      <p:sp>
        <p:nvSpPr>
          <p:cNvPr id="3" name="Subtitle 2"/>
          <p:cNvSpPr>
            <a:spLocks noGrp="1"/>
          </p:cNvSpPr>
          <p:nvPr>
            <p:ph type="subTitle" idx="1"/>
          </p:nvPr>
        </p:nvSpPr>
        <p:spPr/>
        <p:txBody>
          <a:bodyPr/>
          <a:lstStyle/>
          <a:p>
            <a:r>
              <a:rPr lang="en-GB" dirty="0" smtClean="0"/>
              <a:t>Sonja Tilly</a:t>
            </a:r>
          </a:p>
          <a:p>
            <a:fld id="{74F9B21F-9FEE-4F62-8DB3-D9020DA66FC4}" type="datetime6">
              <a:rPr lang="en-GB" sz="1600" smtClean="0"/>
              <a:t>November 17</a:t>
            </a:fld>
            <a:endParaRPr lang="en-GB" sz="1600" dirty="0"/>
          </a:p>
        </p:txBody>
      </p:sp>
    </p:spTree>
    <p:extLst>
      <p:ext uri="{BB962C8B-B14F-4D97-AF65-F5344CB8AC3E}">
        <p14:creationId xmlns:p14="http://schemas.microsoft.com/office/powerpoint/2010/main" val="225198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30263"/>
            <a:ext cx="7113587" cy="439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67544" y="2060848"/>
            <a:ext cx="8229600" cy="4876800"/>
          </a:xfrm>
        </p:spPr>
        <p:txBody>
          <a:bodyPr>
            <a:normAutofit lnSpcReduction="10000"/>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pPr marL="0" indent="0">
              <a:buNone/>
            </a:pPr>
            <a:r>
              <a:rPr lang="en-GB" sz="1600" dirty="0" smtClean="0"/>
              <a:t>One adverse public record has the highest percentage of bad loans, while three only contain good loans.</a:t>
            </a:r>
            <a:endParaRPr lang="en-GB" sz="1600" dirty="0"/>
          </a:p>
        </p:txBody>
      </p:sp>
    </p:spTree>
    <p:extLst>
      <p:ext uri="{BB962C8B-B14F-4D97-AF65-F5344CB8AC3E}">
        <p14:creationId xmlns:p14="http://schemas.microsoft.com/office/powerpoint/2010/main" val="269335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sp>
        <p:nvSpPr>
          <p:cNvPr id="3" name="Content Placeholder 2"/>
          <p:cNvSpPr>
            <a:spLocks noGrp="1"/>
          </p:cNvSpPr>
          <p:nvPr>
            <p:ph idx="1"/>
          </p:nvPr>
        </p:nvSpPr>
        <p:spPr>
          <a:xfrm>
            <a:off x="467544" y="5589240"/>
            <a:ext cx="8219256" cy="1008112"/>
          </a:xfrm>
        </p:spPr>
        <p:txBody>
          <a:bodyPr>
            <a:normAutofit/>
          </a:bodyPr>
          <a:lstStyle/>
          <a:p>
            <a:r>
              <a:rPr lang="en-GB" sz="1600" dirty="0" smtClean="0"/>
              <a:t>NE stands out as having 60% of bad loans, or 5 bad loans in absolute numbers.</a:t>
            </a:r>
          </a:p>
          <a:p>
            <a:r>
              <a:rPr lang="en-GB" sz="1600" dirty="0" smtClean="0"/>
              <a:t>NV has 28.43% of bad loans, or 306 bad loans in absolute numbers.</a:t>
            </a:r>
            <a:endParaRPr lang="en-GB" sz="1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286" b="13073"/>
          <a:stretch/>
        </p:blipFill>
        <p:spPr>
          <a:xfrm>
            <a:off x="467544" y="1412777"/>
            <a:ext cx="6859591" cy="3707864"/>
          </a:xfrm>
          <a:prstGeom prst="rect">
            <a:avLst/>
          </a:prstGeom>
        </p:spPr>
      </p:pic>
    </p:spTree>
    <p:extLst>
      <p:ext uri="{BB962C8B-B14F-4D97-AF65-F5344CB8AC3E}">
        <p14:creationId xmlns:p14="http://schemas.microsoft.com/office/powerpoint/2010/main" val="149284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 initial insights</a:t>
            </a:r>
            <a:endParaRPr lang="en-GB" dirty="0"/>
          </a:p>
        </p:txBody>
      </p:sp>
      <p:sp>
        <p:nvSpPr>
          <p:cNvPr id="3" name="Content Placeholder 2"/>
          <p:cNvSpPr>
            <a:spLocks noGrp="1"/>
          </p:cNvSpPr>
          <p:nvPr>
            <p:ph idx="1"/>
          </p:nvPr>
        </p:nvSpPr>
        <p:spPr>
          <a:xfrm>
            <a:off x="395536" y="1628800"/>
            <a:ext cx="8219256" cy="1008112"/>
          </a:xfrm>
        </p:spPr>
        <p:txBody>
          <a:bodyPr>
            <a:noAutofit/>
          </a:bodyPr>
          <a:lstStyle/>
          <a:p>
            <a:r>
              <a:rPr lang="en-GB" sz="2000" dirty="0" smtClean="0"/>
              <a:t>Relationships between predictor and target variable are not always linear.</a:t>
            </a:r>
          </a:p>
          <a:p>
            <a:endParaRPr lang="en-GB" sz="2000" dirty="0" smtClean="0"/>
          </a:p>
          <a:p>
            <a:r>
              <a:rPr lang="en-GB" sz="2000" dirty="0" err="1" smtClean="0"/>
              <a:t>Observatons</a:t>
            </a:r>
            <a:r>
              <a:rPr lang="en-GB" sz="2000" dirty="0" smtClean="0"/>
              <a:t> of features ‘FICO Credit Score’ and ‘Address State’ can be grouped in order to increase predictive power.</a:t>
            </a:r>
            <a:endParaRPr lang="en-GB" sz="2000" dirty="0"/>
          </a:p>
        </p:txBody>
      </p:sp>
    </p:spTree>
    <p:extLst>
      <p:ext uri="{BB962C8B-B14F-4D97-AF65-F5344CB8AC3E}">
        <p14:creationId xmlns:p14="http://schemas.microsoft.com/office/powerpoint/2010/main" val="67260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a:t>convert 'Class' feature (=target) into numerical </a:t>
            </a:r>
            <a:r>
              <a:rPr lang="en-GB" dirty="0" smtClean="0"/>
              <a:t>values</a:t>
            </a:r>
          </a:p>
          <a:p>
            <a:pPr lvl="1"/>
            <a:r>
              <a:rPr lang="en-GB" dirty="0" smtClean="0"/>
              <a:t>Assign ‘0’ to ‘creditworthy’</a:t>
            </a:r>
          </a:p>
          <a:p>
            <a:pPr lvl="1"/>
            <a:r>
              <a:rPr lang="en-GB" dirty="0" smtClean="0"/>
              <a:t>Assign ‘1’ to ‘</a:t>
            </a:r>
            <a:r>
              <a:rPr lang="en-GB" dirty="0" err="1" smtClean="0"/>
              <a:t>uncreditworthy</a:t>
            </a:r>
            <a:r>
              <a:rPr lang="en-GB" dirty="0" smtClean="0"/>
              <a:t>’</a:t>
            </a:r>
            <a:endParaRPr lang="en-GB" dirty="0"/>
          </a:p>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a:t>summarise address states into geographic </a:t>
            </a:r>
            <a:r>
              <a:rPr lang="en-GB" dirty="0" smtClean="0"/>
              <a:t>regions:</a:t>
            </a:r>
          </a:p>
          <a:p>
            <a:pPr lvl="1"/>
            <a:r>
              <a:rPr lang="en-GB" dirty="0" err="1" smtClean="0"/>
              <a:t>East_Coast</a:t>
            </a:r>
            <a:r>
              <a:rPr lang="en-GB" dirty="0" smtClean="0"/>
              <a:t>: </a:t>
            </a:r>
            <a:r>
              <a:rPr lang="en-GB" dirty="0"/>
              <a:t>7731 </a:t>
            </a:r>
            <a:r>
              <a:rPr lang="en-GB" dirty="0" err="1" smtClean="0"/>
              <a:t>obversations</a:t>
            </a:r>
            <a:endParaRPr lang="en-GB" dirty="0" smtClean="0"/>
          </a:p>
          <a:p>
            <a:pPr lvl="1"/>
            <a:r>
              <a:rPr lang="en-GB" dirty="0" smtClean="0"/>
              <a:t>South: </a:t>
            </a:r>
            <a:r>
              <a:rPr lang="en-GB" dirty="0"/>
              <a:t>6885 </a:t>
            </a:r>
            <a:r>
              <a:rPr lang="en-GB" dirty="0" err="1"/>
              <a:t>obversations</a:t>
            </a:r>
            <a:endParaRPr lang="en-GB" dirty="0" smtClean="0"/>
          </a:p>
          <a:p>
            <a:pPr lvl="1"/>
            <a:r>
              <a:rPr lang="en-GB" dirty="0" err="1" smtClean="0"/>
              <a:t>West_Coast</a:t>
            </a:r>
            <a:r>
              <a:rPr lang="en-GB" dirty="0" smtClean="0"/>
              <a:t>: </a:t>
            </a:r>
            <a:r>
              <a:rPr lang="en-GB" dirty="0"/>
              <a:t>4485 </a:t>
            </a:r>
            <a:r>
              <a:rPr lang="en-GB" dirty="0" err="1"/>
              <a:t>obversations</a:t>
            </a:r>
            <a:r>
              <a:rPr lang="en-GB" dirty="0"/>
              <a:t> </a:t>
            </a:r>
            <a:endParaRPr lang="en-GB" dirty="0" smtClean="0"/>
          </a:p>
          <a:p>
            <a:pPr lvl="1"/>
            <a:r>
              <a:rPr lang="en-GB" dirty="0" smtClean="0"/>
              <a:t>Middle: </a:t>
            </a:r>
            <a:r>
              <a:rPr lang="en-GB" dirty="0"/>
              <a:t>3461 </a:t>
            </a:r>
            <a:r>
              <a:rPr lang="en-GB" dirty="0" err="1"/>
              <a:t>obversations</a:t>
            </a:r>
            <a:endParaRPr lang="en-GB" dirty="0" smtClean="0"/>
          </a:p>
          <a:p>
            <a:pPr lvl="1"/>
            <a:r>
              <a:rPr lang="en-GB" dirty="0" smtClean="0"/>
              <a:t>North: </a:t>
            </a:r>
            <a:r>
              <a:rPr lang="en-GB" dirty="0"/>
              <a:t>2213 </a:t>
            </a:r>
            <a:r>
              <a:rPr lang="en-GB" dirty="0" smtClean="0"/>
              <a:t>observations</a:t>
            </a:r>
          </a:p>
          <a:p>
            <a:pPr marL="274320" lvl="1" indent="0">
              <a:buNone/>
            </a:pPr>
            <a:endParaRPr lang="en-GB" dirty="0" smtClean="0"/>
          </a:p>
          <a:p>
            <a:r>
              <a:rPr lang="en-GB" dirty="0"/>
              <a:t>summarise FICO scores into </a:t>
            </a:r>
            <a:r>
              <a:rPr lang="en-GB" dirty="0" smtClean="0"/>
              <a:t>categories</a:t>
            </a:r>
          </a:p>
          <a:p>
            <a:pPr lvl="1"/>
            <a:r>
              <a:rPr lang="en-GB" dirty="0"/>
              <a:t>Very </a:t>
            </a:r>
            <a:r>
              <a:rPr lang="en-GB" dirty="0" smtClean="0"/>
              <a:t>Good: </a:t>
            </a:r>
            <a:r>
              <a:rPr lang="en-GB" dirty="0"/>
              <a:t>15950 </a:t>
            </a:r>
            <a:r>
              <a:rPr lang="en-GB" dirty="0" err="1"/>
              <a:t>obversations</a:t>
            </a:r>
            <a:endParaRPr lang="en-GB" dirty="0" smtClean="0"/>
          </a:p>
          <a:p>
            <a:pPr lvl="1"/>
            <a:r>
              <a:rPr lang="en-GB" dirty="0" smtClean="0"/>
              <a:t>Exceptional: </a:t>
            </a:r>
            <a:r>
              <a:rPr lang="en-GB" dirty="0"/>
              <a:t>5208 </a:t>
            </a:r>
            <a:r>
              <a:rPr lang="en-GB" dirty="0" err="1"/>
              <a:t>obversations</a:t>
            </a:r>
            <a:endParaRPr lang="en-GB" dirty="0" smtClean="0"/>
          </a:p>
          <a:p>
            <a:pPr lvl="1"/>
            <a:r>
              <a:rPr lang="en-GB" dirty="0" smtClean="0"/>
              <a:t>Good: </a:t>
            </a:r>
            <a:r>
              <a:rPr lang="en-GB" dirty="0"/>
              <a:t>3337 </a:t>
            </a:r>
            <a:r>
              <a:rPr lang="en-GB" dirty="0" err="1"/>
              <a:t>obversations</a:t>
            </a:r>
            <a:endParaRPr lang="en-GB" dirty="0"/>
          </a:p>
        </p:txBody>
      </p:sp>
    </p:spTree>
    <p:extLst>
      <p:ext uri="{BB962C8B-B14F-4D97-AF65-F5344CB8AC3E}">
        <p14:creationId xmlns:p14="http://schemas.microsoft.com/office/powerpoint/2010/main" val="3295398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a:t>create dummy variables for categorical </a:t>
            </a:r>
            <a:r>
              <a:rPr lang="en-GB" dirty="0" smtClean="0"/>
              <a:t>features</a:t>
            </a:r>
          </a:p>
          <a:p>
            <a:pPr lvl="1"/>
            <a:r>
              <a:rPr lang="en-GB" dirty="0"/>
              <a:t>'Loan Term</a:t>
            </a:r>
            <a:r>
              <a:rPr lang="en-GB" dirty="0" smtClean="0"/>
              <a:t>',</a:t>
            </a:r>
          </a:p>
          <a:p>
            <a:pPr lvl="1"/>
            <a:r>
              <a:rPr lang="en-GB" dirty="0" smtClean="0"/>
              <a:t>'Home </a:t>
            </a:r>
            <a:r>
              <a:rPr lang="en-GB" dirty="0"/>
              <a:t>Ownership</a:t>
            </a:r>
            <a:r>
              <a:rPr lang="en-GB" dirty="0" smtClean="0"/>
              <a:t>',</a:t>
            </a:r>
          </a:p>
          <a:p>
            <a:pPr lvl="1"/>
            <a:r>
              <a:rPr lang="en-GB" dirty="0" smtClean="0"/>
              <a:t>'Loan </a:t>
            </a:r>
            <a:r>
              <a:rPr lang="en-GB" dirty="0"/>
              <a:t>Purpose', </a:t>
            </a:r>
            <a:endParaRPr lang="en-GB" dirty="0" smtClean="0"/>
          </a:p>
          <a:p>
            <a:pPr lvl="1"/>
            <a:r>
              <a:rPr lang="en-GB" dirty="0" smtClean="0"/>
              <a:t>'FICO </a:t>
            </a:r>
            <a:r>
              <a:rPr lang="en-GB" dirty="0"/>
              <a:t>Credit Score</a:t>
            </a:r>
            <a:r>
              <a:rPr lang="en-GB" dirty="0" smtClean="0"/>
              <a:t>',</a:t>
            </a:r>
          </a:p>
          <a:p>
            <a:pPr lvl="1"/>
            <a:r>
              <a:rPr lang="en-GB" dirty="0" smtClean="0"/>
              <a:t>'Address </a:t>
            </a:r>
            <a:r>
              <a:rPr lang="en-GB" dirty="0"/>
              <a:t>State'</a:t>
            </a:r>
          </a:p>
        </p:txBody>
      </p:sp>
    </p:spTree>
    <p:extLst>
      <p:ext uri="{BB962C8B-B14F-4D97-AF65-F5344CB8AC3E}">
        <p14:creationId xmlns:p14="http://schemas.microsoft.com/office/powerpoint/2010/main" val="3295398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a:t>encode remaining columns containing object data </a:t>
            </a:r>
            <a:r>
              <a:rPr lang="en-GB" dirty="0" smtClean="0"/>
              <a:t>types</a:t>
            </a:r>
          </a:p>
          <a:p>
            <a:pPr lvl="1"/>
            <a:r>
              <a:rPr lang="en-GB" dirty="0"/>
              <a:t>'No. Delinquencies In Last 2 </a:t>
            </a:r>
            <a:r>
              <a:rPr lang="en-GB" dirty="0" smtClean="0"/>
              <a:t>Years‘</a:t>
            </a:r>
          </a:p>
          <a:p>
            <a:pPr lvl="1"/>
            <a:r>
              <a:rPr lang="en-GB" dirty="0" smtClean="0"/>
              <a:t>'No</a:t>
            </a:r>
            <a:r>
              <a:rPr lang="en-GB" dirty="0"/>
              <a:t>. Adverse Public </a:t>
            </a:r>
            <a:r>
              <a:rPr lang="en-GB" dirty="0" smtClean="0"/>
              <a:t>Records‘</a:t>
            </a:r>
          </a:p>
          <a:p>
            <a:pPr lvl="1"/>
            <a:r>
              <a:rPr lang="en-GB" dirty="0" smtClean="0"/>
              <a:t>'No</a:t>
            </a:r>
            <a:r>
              <a:rPr lang="en-GB" dirty="0"/>
              <a:t>. Of Public </a:t>
            </a:r>
            <a:r>
              <a:rPr lang="en-GB" dirty="0" smtClean="0"/>
              <a:t>Records</a:t>
            </a:r>
          </a:p>
          <a:p>
            <a:pPr lvl="1"/>
            <a:endParaRPr lang="en-GB" dirty="0"/>
          </a:p>
          <a:p>
            <a:pPr lvl="1"/>
            <a:r>
              <a:rPr lang="en-GB" dirty="0" smtClean="0"/>
              <a:t>The above columns contain strings (e.g. one, two, three, …) describing numbers from 0 to 9</a:t>
            </a:r>
          </a:p>
          <a:p>
            <a:pPr lvl="1"/>
            <a:r>
              <a:rPr lang="en-GB" dirty="0" smtClean="0"/>
              <a:t>Change strings into numerical format (e.g. 1, 2, 3, …)</a:t>
            </a:r>
            <a:endParaRPr lang="en-GB" dirty="0"/>
          </a:p>
        </p:txBody>
      </p:sp>
    </p:spTree>
    <p:extLst>
      <p:ext uri="{BB962C8B-B14F-4D97-AF65-F5344CB8AC3E}">
        <p14:creationId xmlns:p14="http://schemas.microsoft.com/office/powerpoint/2010/main" val="281448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a:t>drop redundant </a:t>
            </a:r>
            <a:r>
              <a:rPr lang="en-GB" dirty="0" smtClean="0"/>
              <a:t>feature</a:t>
            </a:r>
          </a:p>
          <a:p>
            <a:pPr lvl="1"/>
            <a:r>
              <a:rPr lang="en-GB" dirty="0" smtClean="0"/>
              <a:t>Drop ‘Class’ feature</a:t>
            </a:r>
          </a:p>
          <a:p>
            <a:pPr lvl="1"/>
            <a:endParaRPr lang="en-GB" dirty="0"/>
          </a:p>
          <a:p>
            <a:r>
              <a:rPr lang="en-GB" dirty="0"/>
              <a:t>deal with nan </a:t>
            </a:r>
            <a:r>
              <a:rPr lang="en-GB" dirty="0" smtClean="0"/>
              <a:t>values</a:t>
            </a:r>
          </a:p>
          <a:p>
            <a:pPr lvl="1"/>
            <a:r>
              <a:rPr lang="en-GB" dirty="0" smtClean="0"/>
              <a:t>Replace ‘nan’ with median values for each feature</a:t>
            </a:r>
            <a:endParaRPr lang="en-GB" dirty="0"/>
          </a:p>
        </p:txBody>
      </p:sp>
    </p:spTree>
    <p:extLst>
      <p:ext uri="{BB962C8B-B14F-4D97-AF65-F5344CB8AC3E}">
        <p14:creationId xmlns:p14="http://schemas.microsoft.com/office/powerpoint/2010/main" val="261819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r>
              <a:rPr lang="en-GB" dirty="0" smtClean="0"/>
              <a:t>Deal with outliers</a:t>
            </a:r>
          </a:p>
          <a:p>
            <a:pPr marL="3944938" lvl="1" indent="-534988"/>
            <a:endParaRPr lang="en-GB" dirty="0" smtClean="0"/>
          </a:p>
          <a:p>
            <a:pPr marL="3409950" lvl="1" indent="0">
              <a:buNone/>
            </a:pPr>
            <a:r>
              <a:rPr lang="en-GB" dirty="0" smtClean="0"/>
              <a:t>No</a:t>
            </a:r>
            <a:r>
              <a:rPr lang="en-GB" dirty="0"/>
              <a:t>. Delinquencies In Last 2 </a:t>
            </a:r>
            <a:r>
              <a:rPr lang="en-GB" dirty="0" smtClean="0"/>
              <a:t>Years:</a:t>
            </a:r>
          </a:p>
          <a:p>
            <a:pPr marL="3409950" lvl="2" indent="0">
              <a:buNone/>
            </a:pPr>
            <a:r>
              <a:rPr lang="en-GB" dirty="0" smtClean="0"/>
              <a:t>Take out values above 4</a:t>
            </a:r>
          </a:p>
          <a:p>
            <a:pPr marL="3409950" lvl="2" indent="0">
              <a:buNone/>
            </a:pPr>
            <a:endParaRPr lang="en-GB" dirty="0" smtClean="0"/>
          </a:p>
          <a:p>
            <a:pPr marL="3409950" lvl="2" indent="0">
              <a:buNone/>
            </a:pPr>
            <a:endParaRPr lang="en-GB" dirty="0"/>
          </a:p>
          <a:p>
            <a:pPr marL="3409950" lvl="2" indent="0">
              <a:buNone/>
            </a:pPr>
            <a:endParaRPr lang="en-GB" dirty="0"/>
          </a:p>
          <a:p>
            <a:pPr marL="3409950" lvl="2" indent="0">
              <a:buNone/>
            </a:pPr>
            <a:r>
              <a:rPr lang="en-GB" dirty="0"/>
              <a:t>No. Inquiries In Last 6 </a:t>
            </a:r>
            <a:r>
              <a:rPr lang="en-GB" dirty="0" smtClean="0"/>
              <a:t>Months:</a:t>
            </a:r>
          </a:p>
          <a:p>
            <a:pPr marL="3409950" lvl="2" indent="0">
              <a:buNone/>
            </a:pPr>
            <a:r>
              <a:rPr lang="en-GB" dirty="0" smtClean="0"/>
              <a:t>Take out values above 7</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748" y="2204864"/>
            <a:ext cx="3071850" cy="2115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46" y="4409745"/>
            <a:ext cx="3044751" cy="2104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19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a:xfrm>
            <a:off x="467544" y="1628800"/>
            <a:ext cx="8229600" cy="4876800"/>
          </a:xfrm>
        </p:spPr>
        <p:txBody>
          <a:bodyPr/>
          <a:lstStyle/>
          <a:p>
            <a:pPr marL="3227387" indent="0">
              <a:buNone/>
            </a:pPr>
            <a:r>
              <a:rPr lang="en-GB" sz="1800" dirty="0"/>
              <a:t>Months Since Last </a:t>
            </a:r>
            <a:r>
              <a:rPr lang="en-GB" sz="1800" dirty="0" smtClean="0"/>
              <a:t>Delinquency:</a:t>
            </a:r>
          </a:p>
          <a:p>
            <a:pPr marL="3227387" indent="0">
              <a:buNone/>
            </a:pPr>
            <a:r>
              <a:rPr lang="en-GB" sz="1800" dirty="0" smtClean="0"/>
              <a:t>Take out values above 85</a:t>
            </a:r>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endParaRPr lang="en-GB" sz="1800" dirty="0" smtClean="0"/>
          </a:p>
          <a:p>
            <a:pPr marL="3227387" indent="0">
              <a:buNone/>
            </a:pPr>
            <a:endParaRPr lang="en-GB" sz="1800" dirty="0" smtClean="0"/>
          </a:p>
          <a:p>
            <a:pPr marL="3227387" indent="0">
              <a:buNone/>
            </a:pPr>
            <a:r>
              <a:rPr lang="en-GB" sz="1800" dirty="0"/>
              <a:t>No. Of Credit </a:t>
            </a:r>
            <a:r>
              <a:rPr lang="en-GB" sz="1800" dirty="0" smtClean="0"/>
              <a:t>Lines:</a:t>
            </a:r>
          </a:p>
          <a:p>
            <a:pPr marL="3227387" indent="0">
              <a:buNone/>
            </a:pPr>
            <a:r>
              <a:rPr lang="en-GB" sz="1800" dirty="0" smtClean="0"/>
              <a:t>Take out values above 30</a:t>
            </a:r>
          </a:p>
          <a:p>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1628800"/>
            <a:ext cx="3256607" cy="21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26" y="4005064"/>
            <a:ext cx="3112592" cy="2127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199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 and method</a:t>
            </a:r>
            <a:endParaRPr lang="en-GB" dirty="0"/>
          </a:p>
        </p:txBody>
      </p:sp>
      <p:sp>
        <p:nvSpPr>
          <p:cNvPr id="3" name="Content Placeholder 2"/>
          <p:cNvSpPr>
            <a:spLocks noGrp="1"/>
          </p:cNvSpPr>
          <p:nvPr>
            <p:ph idx="1"/>
          </p:nvPr>
        </p:nvSpPr>
        <p:spPr/>
        <p:txBody>
          <a:bodyPr/>
          <a:lstStyle/>
          <a:p>
            <a:r>
              <a:rPr lang="en-GB" dirty="0" smtClean="0"/>
              <a:t>Project</a:t>
            </a:r>
          </a:p>
          <a:p>
            <a:r>
              <a:rPr lang="en-GB" dirty="0" smtClean="0"/>
              <a:t>Dataset</a:t>
            </a:r>
          </a:p>
          <a:p>
            <a:r>
              <a:rPr lang="en-GB" dirty="0" smtClean="0"/>
              <a:t>Data exploration</a:t>
            </a:r>
          </a:p>
          <a:p>
            <a:r>
              <a:rPr lang="en-GB" dirty="0" smtClean="0"/>
              <a:t>Feature engineering</a:t>
            </a:r>
          </a:p>
          <a:p>
            <a:r>
              <a:rPr lang="en-GB" dirty="0" smtClean="0"/>
              <a:t>Classification</a:t>
            </a:r>
          </a:p>
          <a:p>
            <a:pPr lvl="1"/>
            <a:r>
              <a:rPr lang="en-GB" dirty="0" smtClean="0"/>
              <a:t>Building basic logistic regression model</a:t>
            </a:r>
          </a:p>
          <a:p>
            <a:pPr lvl="1"/>
            <a:r>
              <a:rPr lang="en-GB" dirty="0" smtClean="0"/>
              <a:t>Optimising model parameters</a:t>
            </a:r>
          </a:p>
          <a:p>
            <a:pPr lvl="1"/>
            <a:r>
              <a:rPr lang="en-GB" dirty="0" smtClean="0"/>
              <a:t>Dimensionality reduction</a:t>
            </a:r>
          </a:p>
          <a:p>
            <a:r>
              <a:rPr lang="en-GB" dirty="0" smtClean="0"/>
              <a:t>Results</a:t>
            </a:r>
          </a:p>
          <a:p>
            <a:r>
              <a:rPr lang="en-GB" dirty="0" smtClean="0"/>
              <a:t>Conclusion</a:t>
            </a:r>
            <a:endParaRPr lang="en-GB" dirty="0"/>
          </a:p>
        </p:txBody>
      </p:sp>
    </p:spTree>
    <p:extLst>
      <p:ext uri="{BB962C8B-B14F-4D97-AF65-F5344CB8AC3E}">
        <p14:creationId xmlns:p14="http://schemas.microsoft.com/office/powerpoint/2010/main" val="1574793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lstStyle/>
          <a:p>
            <a:pPr marL="3227387" indent="0">
              <a:buNone/>
            </a:pPr>
            <a:r>
              <a:rPr lang="en-GB" sz="1800" dirty="0"/>
              <a:t>No. Adverse Public </a:t>
            </a:r>
            <a:r>
              <a:rPr lang="en-GB" sz="1800" dirty="0" smtClean="0"/>
              <a:t>Records:</a:t>
            </a:r>
          </a:p>
          <a:p>
            <a:pPr marL="3227387" indent="0">
              <a:buNone/>
            </a:pPr>
            <a:r>
              <a:rPr lang="en-GB" sz="1800" dirty="0" smtClean="0"/>
              <a:t>Take out values above 1</a:t>
            </a:r>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endParaRPr lang="en-GB" sz="1800" dirty="0" smtClean="0"/>
          </a:p>
          <a:p>
            <a:pPr marL="3227387" indent="0">
              <a:buNone/>
            </a:pPr>
            <a:endParaRPr lang="en-GB" sz="1800" dirty="0"/>
          </a:p>
          <a:p>
            <a:pPr marL="3227387" indent="0">
              <a:buNone/>
            </a:pPr>
            <a:r>
              <a:rPr lang="en-GB" sz="1800" dirty="0"/>
              <a:t>Total Number Of Credit </a:t>
            </a:r>
            <a:r>
              <a:rPr lang="en-GB" sz="1800" dirty="0" smtClean="0"/>
              <a:t>Lines:</a:t>
            </a:r>
          </a:p>
          <a:p>
            <a:pPr marL="3227387" indent="0">
              <a:buNone/>
            </a:pPr>
            <a:r>
              <a:rPr lang="en-GB" sz="1800" dirty="0" smtClean="0"/>
              <a:t>Take out values above 65</a:t>
            </a:r>
            <a:endParaRPr lang="en-GB" sz="1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238" y="1615737"/>
            <a:ext cx="3109656" cy="2101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149081"/>
            <a:ext cx="3132000" cy="2151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12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p:txBody>
          <a:bodyPr>
            <a:normAutofit/>
          </a:bodyPr>
          <a:lstStyle/>
          <a:p>
            <a:pPr marL="3227387" indent="0">
              <a:buNone/>
            </a:pPr>
            <a:r>
              <a:rPr lang="en-GB" sz="1800" dirty="0"/>
              <a:t>No. Of Public Record </a:t>
            </a:r>
            <a:r>
              <a:rPr lang="en-GB" sz="1800" dirty="0" smtClean="0"/>
              <a:t>Bankruptcies:</a:t>
            </a:r>
          </a:p>
          <a:p>
            <a:pPr marL="3227387" indent="0">
              <a:buNone/>
            </a:pPr>
            <a:r>
              <a:rPr lang="en-GB" sz="1800" dirty="0" smtClean="0"/>
              <a:t>Take out values above 1</a:t>
            </a:r>
            <a:endParaRPr lang="en-GB"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15737"/>
            <a:ext cx="3206870"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12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a:xfrm>
            <a:off x="457200" y="1600200"/>
            <a:ext cx="4618856" cy="4876800"/>
          </a:xfrm>
        </p:spPr>
        <p:txBody>
          <a:bodyPr>
            <a:normAutofit/>
          </a:bodyPr>
          <a:lstStyle/>
          <a:p>
            <a:r>
              <a:rPr lang="en-GB" sz="2000" dirty="0" smtClean="0"/>
              <a:t>The dataset has been reduced to 24638 entries from 24776 observations</a:t>
            </a:r>
          </a:p>
          <a:p>
            <a:endParaRPr lang="en-GB" sz="2000" dirty="0" smtClean="0"/>
          </a:p>
          <a:p>
            <a:r>
              <a:rPr lang="en-GB" sz="2000" dirty="0" smtClean="0"/>
              <a:t>The dataset now contains 46 feature columns</a:t>
            </a:r>
            <a:endParaRPr lang="en-GB" sz="2000"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789979"/>
            <a:ext cx="3456384" cy="5944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124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 </a:t>
            </a:r>
            <a:r>
              <a:rPr lang="en-GB" dirty="0" smtClean="0"/>
              <a:t>engineering</a:t>
            </a:r>
            <a:endParaRPr lang="en-GB" dirty="0"/>
          </a:p>
        </p:txBody>
      </p:sp>
      <p:sp>
        <p:nvSpPr>
          <p:cNvPr id="3" name="Content Placeholder 2"/>
          <p:cNvSpPr>
            <a:spLocks noGrp="1"/>
          </p:cNvSpPr>
          <p:nvPr>
            <p:ph idx="1"/>
          </p:nvPr>
        </p:nvSpPr>
        <p:spPr>
          <a:xfrm>
            <a:off x="457200" y="1720552"/>
            <a:ext cx="8229600" cy="4876800"/>
          </a:xfrm>
        </p:spPr>
        <p:txBody>
          <a:bodyPr>
            <a:normAutofit fontScale="92500" lnSpcReduction="20000"/>
          </a:bodyPr>
          <a:lstStyle/>
          <a:p>
            <a:r>
              <a:rPr lang="en-GB" dirty="0" smtClean="0"/>
              <a:t>Correlation matrix</a:t>
            </a:r>
          </a:p>
          <a:p>
            <a:endParaRPr lang="en-GB" dirty="0"/>
          </a:p>
          <a:p>
            <a:endParaRPr lang="en-GB" dirty="0" smtClean="0"/>
          </a:p>
          <a:p>
            <a:endParaRPr lang="en-GB" dirty="0"/>
          </a:p>
          <a:p>
            <a:endParaRPr lang="en-GB" dirty="0" smtClean="0"/>
          </a:p>
          <a:p>
            <a:endParaRPr lang="en-GB" dirty="0" smtClean="0"/>
          </a:p>
          <a:p>
            <a:endParaRPr lang="en-GB" dirty="0"/>
          </a:p>
          <a:p>
            <a:endParaRPr lang="en-GB" dirty="0"/>
          </a:p>
          <a:p>
            <a:endParaRPr lang="en-GB" dirty="0" smtClean="0"/>
          </a:p>
          <a:p>
            <a:endParaRPr lang="en-GB" dirty="0"/>
          </a:p>
          <a:p>
            <a:endParaRPr lang="en-GB" dirty="0" smtClean="0"/>
          </a:p>
          <a:p>
            <a:endParaRPr lang="en-GB" dirty="0"/>
          </a:p>
          <a:p>
            <a:pPr marL="0" indent="0">
              <a:buNone/>
            </a:pPr>
            <a:r>
              <a:rPr lang="en-GB" sz="1700" dirty="0" smtClean="0"/>
              <a:t>The correlation matrix indicates that there are some features with minimal correlation, which has to be addressed.</a:t>
            </a:r>
            <a:endParaRPr lang="en-GB" sz="17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84784"/>
            <a:ext cx="5704498"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199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a:t>
            </a:r>
            <a:endParaRPr lang="en-GB" dirty="0"/>
          </a:p>
        </p:txBody>
      </p:sp>
      <p:sp>
        <p:nvSpPr>
          <p:cNvPr id="3" name="Content Placeholder 2"/>
          <p:cNvSpPr>
            <a:spLocks noGrp="1"/>
          </p:cNvSpPr>
          <p:nvPr>
            <p:ph idx="1"/>
          </p:nvPr>
        </p:nvSpPr>
        <p:spPr/>
        <p:txBody>
          <a:bodyPr/>
          <a:lstStyle/>
          <a:p>
            <a:r>
              <a:rPr lang="en-GB" dirty="0" smtClean="0"/>
              <a:t>Define predictor variables (X) and target variable (y)</a:t>
            </a:r>
          </a:p>
          <a:p>
            <a:pPr lvl="1"/>
            <a:r>
              <a:rPr lang="en-GB" dirty="0" smtClean="0"/>
              <a:t>y = ‘</a:t>
            </a:r>
            <a:r>
              <a:rPr lang="en-GB" dirty="0" err="1" smtClean="0"/>
              <a:t>Class_new</a:t>
            </a:r>
            <a:r>
              <a:rPr lang="en-GB" dirty="0" smtClean="0"/>
              <a:t> column containing ‘0’ for completed and ‘1’ for defaulted loan</a:t>
            </a:r>
          </a:p>
          <a:p>
            <a:pPr lvl="1"/>
            <a:r>
              <a:rPr lang="en-GB" dirty="0"/>
              <a:t>X = transformed features excluding y</a:t>
            </a:r>
          </a:p>
          <a:p>
            <a:pPr lvl="1"/>
            <a:endParaRPr lang="en-GB" dirty="0"/>
          </a:p>
          <a:p>
            <a:r>
              <a:rPr lang="en-GB" dirty="0" smtClean="0"/>
              <a:t>Implement train </a:t>
            </a:r>
            <a:r>
              <a:rPr lang="en-GB" dirty="0"/>
              <a:t>test </a:t>
            </a:r>
            <a:r>
              <a:rPr lang="en-GB" dirty="0" smtClean="0"/>
              <a:t>split on X and y</a:t>
            </a:r>
          </a:p>
          <a:p>
            <a:r>
              <a:rPr lang="en-GB" dirty="0" smtClean="0"/>
              <a:t>70% train, 30% test</a:t>
            </a:r>
            <a:endParaRPr lang="en-GB" dirty="0"/>
          </a:p>
          <a:p>
            <a:r>
              <a:rPr lang="en-GB" dirty="0"/>
              <a:t>S</a:t>
            </a:r>
            <a:r>
              <a:rPr lang="en-GB" dirty="0" smtClean="0"/>
              <a:t>tratify </a:t>
            </a:r>
            <a:r>
              <a:rPr lang="en-GB" dirty="0"/>
              <a:t>target y as </a:t>
            </a:r>
            <a:r>
              <a:rPr lang="en-GB" dirty="0" smtClean="0"/>
              <a:t>data may </a:t>
            </a:r>
            <a:r>
              <a:rPr lang="en-GB" dirty="0"/>
              <a:t>not be normally </a:t>
            </a:r>
            <a:r>
              <a:rPr lang="en-GB" dirty="0" smtClean="0"/>
              <a:t>distributed</a:t>
            </a:r>
          </a:p>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Evaluation Metric</a:t>
            </a:r>
            <a:endParaRPr lang="en-GB" dirty="0"/>
          </a:p>
        </p:txBody>
      </p:sp>
      <p:sp>
        <p:nvSpPr>
          <p:cNvPr id="4" name="Content Placeholder 2"/>
          <p:cNvSpPr>
            <a:spLocks noGrp="1"/>
          </p:cNvSpPr>
          <p:nvPr>
            <p:ph idx="1"/>
          </p:nvPr>
        </p:nvSpPr>
        <p:spPr>
          <a:xfrm>
            <a:off x="467544" y="1556792"/>
            <a:ext cx="8229600" cy="4876800"/>
          </a:xfrm>
        </p:spPr>
        <p:txBody>
          <a:bodyPr>
            <a:normAutofit/>
          </a:bodyPr>
          <a:lstStyle/>
          <a:p>
            <a:r>
              <a:rPr lang="en-GB" sz="1600" dirty="0" smtClean="0"/>
              <a:t>AUC </a:t>
            </a:r>
            <a:r>
              <a:rPr lang="en-GB" sz="1600" dirty="0" smtClean="0"/>
              <a:t>(‘area under the curve’) score</a:t>
            </a:r>
          </a:p>
          <a:p>
            <a:endParaRPr lang="en-GB" sz="1600" dirty="0"/>
          </a:p>
          <a:p>
            <a:pPr marL="171450" lvl="0" indent="-171450"/>
            <a:r>
              <a:rPr lang="en-GB" sz="1600" dirty="0" smtClean="0"/>
              <a:t>TPR </a:t>
            </a:r>
            <a:r>
              <a:rPr lang="en-GB" sz="1600" dirty="0"/>
              <a:t>(also called Recall or Sensitivity) = sum total positives/sum of condition positive = TP/(TP+FN)</a:t>
            </a:r>
          </a:p>
          <a:p>
            <a:pPr lvl="0"/>
            <a:endParaRPr lang="en-GB" sz="1600" dirty="0"/>
          </a:p>
          <a:p>
            <a:pPr marL="171450" lvl="0" indent="-171450"/>
            <a:r>
              <a:rPr lang="en-GB" sz="1600" dirty="0"/>
              <a:t>FPR (also called Fall-out) = sum of false positives/sum of condition negative = FP/(FP+TN)</a:t>
            </a:r>
          </a:p>
          <a:p>
            <a:endParaRPr lang="en-GB" sz="1600" dirty="0"/>
          </a:p>
          <a:p>
            <a:r>
              <a:rPr lang="en-GB" sz="1600" dirty="0"/>
              <a:t>To combine the FPR and the TPR into one single metric, </a:t>
            </a:r>
            <a:r>
              <a:rPr lang="en-GB" sz="1600" dirty="0" smtClean="0"/>
              <a:t>the </a:t>
            </a:r>
            <a:r>
              <a:rPr lang="en-GB" sz="1600" dirty="0"/>
              <a:t>two </a:t>
            </a:r>
            <a:r>
              <a:rPr lang="en-GB" sz="1600" dirty="0" smtClean="0"/>
              <a:t>metrics are computed with using many different thresholds </a:t>
            </a:r>
            <a:r>
              <a:rPr lang="en-GB" sz="1600" dirty="0"/>
              <a:t>(for example 0.00;0.01,0.02,…,1.00 0.00;0.01,0.02,…,1.00 ) for the logistic </a:t>
            </a:r>
            <a:r>
              <a:rPr lang="en-GB" sz="1600" dirty="0" smtClean="0"/>
              <a:t>regression.</a:t>
            </a:r>
          </a:p>
          <a:p>
            <a:endParaRPr lang="en-GB" sz="1600" dirty="0" smtClean="0"/>
          </a:p>
          <a:p>
            <a:r>
              <a:rPr lang="en-GB" sz="1600" dirty="0" smtClean="0"/>
              <a:t>The ROC curve </a:t>
            </a:r>
            <a:r>
              <a:rPr lang="en-GB" sz="1600" dirty="0"/>
              <a:t>is created by plotting the true positive rate (TPR) against the false positive rate (FPR) at various threshold settings.</a:t>
            </a:r>
          </a:p>
          <a:p>
            <a:endParaRPr lang="en-GB" sz="1600" dirty="0"/>
          </a:p>
          <a:p>
            <a:pPr marL="171450" indent="-171450"/>
            <a:endParaRPr lang="en-GB" sz="1600" dirty="0"/>
          </a:p>
          <a:p>
            <a:r>
              <a:rPr lang="en-GB" sz="1600" i="1" dirty="0"/>
              <a:t>From www.wikipedia.com</a:t>
            </a:r>
          </a:p>
          <a:p>
            <a:endParaRPr lang="en-GB" sz="1600" dirty="0" smtClean="0"/>
          </a:p>
        </p:txBody>
      </p:sp>
    </p:spTree>
    <p:extLst>
      <p:ext uri="{BB962C8B-B14F-4D97-AF65-F5344CB8AC3E}">
        <p14:creationId xmlns:p14="http://schemas.microsoft.com/office/powerpoint/2010/main" val="1566873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 </a:t>
            </a:r>
            <a:endParaRPr lang="en-GB" dirty="0"/>
          </a:p>
        </p:txBody>
      </p:sp>
      <p:sp>
        <p:nvSpPr>
          <p:cNvPr id="3" name="Content Placeholder 2"/>
          <p:cNvSpPr>
            <a:spLocks noGrp="1"/>
          </p:cNvSpPr>
          <p:nvPr>
            <p:ph idx="1"/>
          </p:nvPr>
        </p:nvSpPr>
        <p:spPr>
          <a:xfrm>
            <a:off x="457200" y="1340768"/>
            <a:ext cx="8229600" cy="4876800"/>
          </a:xfrm>
        </p:spPr>
        <p:txBody>
          <a:bodyPr/>
          <a:lstStyle/>
          <a:p>
            <a:r>
              <a:rPr lang="en-GB" dirty="0"/>
              <a:t>Build logistic regression model</a:t>
            </a:r>
          </a:p>
          <a:p>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76" y="2097256"/>
            <a:ext cx="8482261" cy="363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ine Callout 2 3"/>
          <p:cNvSpPr/>
          <p:nvPr/>
        </p:nvSpPr>
        <p:spPr>
          <a:xfrm>
            <a:off x="6386884" y="1988840"/>
            <a:ext cx="2361580" cy="936104"/>
          </a:xfrm>
          <a:prstGeom prst="borderCallout2">
            <a:avLst>
              <a:gd name="adj1" fmla="val 55198"/>
              <a:gd name="adj2" fmla="val -7177"/>
              <a:gd name="adj3" fmla="val 75609"/>
              <a:gd name="adj4" fmla="val -13200"/>
              <a:gd name="adj5" fmla="val 119269"/>
              <a:gd name="adj6" fmla="val -1473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Add class weights to account for unbalanced classes</a:t>
            </a:r>
            <a:endParaRPr lang="en-GB" b="1" dirty="0"/>
          </a:p>
        </p:txBody>
      </p:sp>
      <p:sp>
        <p:nvSpPr>
          <p:cNvPr id="8" name="Line Callout 2 7"/>
          <p:cNvSpPr/>
          <p:nvPr/>
        </p:nvSpPr>
        <p:spPr>
          <a:xfrm>
            <a:off x="6588222" y="5733256"/>
            <a:ext cx="2145557" cy="792088"/>
          </a:xfrm>
          <a:prstGeom prst="borderCallout2">
            <a:avLst>
              <a:gd name="adj1" fmla="val 18750"/>
              <a:gd name="adj2" fmla="val -8333"/>
              <a:gd name="adj3" fmla="val 18750"/>
              <a:gd name="adj4" fmla="val -16667"/>
              <a:gd name="adj5" fmla="val -7187"/>
              <a:gd name="adj6" fmla="val -2583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Initial AUC score:</a:t>
            </a:r>
          </a:p>
          <a:p>
            <a:r>
              <a:rPr lang="en-GB" b="1" dirty="0" smtClean="0"/>
              <a:t>0.6584</a:t>
            </a:r>
            <a:endParaRPr lang="en-GB" b="1" dirty="0"/>
          </a:p>
        </p:txBody>
      </p:sp>
    </p:spTree>
    <p:extLst>
      <p:ext uri="{BB962C8B-B14F-4D97-AF65-F5344CB8AC3E}">
        <p14:creationId xmlns:p14="http://schemas.microsoft.com/office/powerpoint/2010/main" val="3977697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a:t>
            </a:r>
            <a:endParaRPr lang="en-GB" dirty="0"/>
          </a:p>
        </p:txBody>
      </p:sp>
      <p:sp>
        <p:nvSpPr>
          <p:cNvPr id="3" name="Content Placeholder 2"/>
          <p:cNvSpPr>
            <a:spLocks noGrp="1"/>
          </p:cNvSpPr>
          <p:nvPr>
            <p:ph idx="1"/>
          </p:nvPr>
        </p:nvSpPr>
        <p:spPr>
          <a:xfrm>
            <a:off x="420704" y="1333216"/>
            <a:ext cx="8229600" cy="4876800"/>
          </a:xfrm>
        </p:spPr>
        <p:txBody>
          <a:bodyPr/>
          <a:lstStyle/>
          <a:p>
            <a:r>
              <a:rPr lang="en-GB" dirty="0" smtClean="0"/>
              <a:t>Optimise logistic regression model </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71474"/>
            <a:ext cx="8856000" cy="5041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Line Callout 2 6"/>
          <p:cNvSpPr/>
          <p:nvPr/>
        </p:nvSpPr>
        <p:spPr>
          <a:xfrm>
            <a:off x="6602908" y="2996952"/>
            <a:ext cx="2361580" cy="936104"/>
          </a:xfrm>
          <a:prstGeom prst="borderCallout2">
            <a:avLst>
              <a:gd name="adj1" fmla="val 55199"/>
              <a:gd name="adj2" fmla="val -5443"/>
              <a:gd name="adj3" fmla="val 71235"/>
              <a:gd name="adj4" fmla="val -17245"/>
              <a:gd name="adj5" fmla="val 126559"/>
              <a:gd name="adj6" fmla="val -8582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Use </a:t>
            </a:r>
            <a:r>
              <a:rPr lang="en-GB" b="1" dirty="0" err="1" smtClean="0"/>
              <a:t>GridSearchCV</a:t>
            </a:r>
            <a:r>
              <a:rPr lang="en-GB" b="1" dirty="0" smtClean="0"/>
              <a:t> to find best model parameters</a:t>
            </a:r>
            <a:endParaRPr lang="en-GB" b="1" dirty="0"/>
          </a:p>
        </p:txBody>
      </p:sp>
      <p:sp>
        <p:nvSpPr>
          <p:cNvPr id="8" name="Line Callout 2 7"/>
          <p:cNvSpPr/>
          <p:nvPr/>
        </p:nvSpPr>
        <p:spPr>
          <a:xfrm>
            <a:off x="6602908" y="5805264"/>
            <a:ext cx="2361580" cy="936104"/>
          </a:xfrm>
          <a:prstGeom prst="borderCallout2">
            <a:avLst>
              <a:gd name="adj1" fmla="val 84357"/>
              <a:gd name="adj2" fmla="val -2554"/>
              <a:gd name="adj3" fmla="val 84357"/>
              <a:gd name="adj4" fmla="val -17245"/>
              <a:gd name="adj5" fmla="val 93024"/>
              <a:gd name="adj6" fmla="val -4998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The optimised model generates an AUC of 0.6590</a:t>
            </a:r>
            <a:endParaRPr lang="en-GB" b="1" dirty="0"/>
          </a:p>
        </p:txBody>
      </p:sp>
    </p:spTree>
    <p:extLst>
      <p:ext uri="{BB962C8B-B14F-4D97-AF65-F5344CB8AC3E}">
        <p14:creationId xmlns:p14="http://schemas.microsoft.com/office/powerpoint/2010/main" val="3977697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Classification</a:t>
            </a:r>
            <a:endParaRPr lang="en-GB" dirty="0"/>
          </a:p>
        </p:txBody>
      </p:sp>
      <p:sp>
        <p:nvSpPr>
          <p:cNvPr id="3" name="Content Placeholder 2"/>
          <p:cNvSpPr>
            <a:spLocks noGrp="1"/>
          </p:cNvSpPr>
          <p:nvPr>
            <p:ph idx="1"/>
          </p:nvPr>
        </p:nvSpPr>
        <p:spPr>
          <a:xfrm>
            <a:off x="457200" y="1340768"/>
            <a:ext cx="8229600" cy="4876800"/>
          </a:xfrm>
        </p:spPr>
        <p:txBody>
          <a:bodyPr/>
          <a:lstStyle/>
          <a:p>
            <a:r>
              <a:rPr lang="en-GB" dirty="0" smtClean="0"/>
              <a:t>Identifying the optimal subset of features through recursive feature elimination using a backward approach</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564904"/>
            <a:ext cx="8815908" cy="2394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ine Callout 2 5"/>
          <p:cNvSpPr/>
          <p:nvPr/>
        </p:nvSpPr>
        <p:spPr>
          <a:xfrm>
            <a:off x="6876256" y="2564904"/>
            <a:ext cx="2088232" cy="936104"/>
          </a:xfrm>
          <a:prstGeom prst="borderCallout2">
            <a:avLst>
              <a:gd name="adj1" fmla="val 31871"/>
              <a:gd name="adj2" fmla="val -3132"/>
              <a:gd name="adj3" fmla="val 43535"/>
              <a:gd name="adj4" fmla="val -23602"/>
              <a:gd name="adj5" fmla="val 74070"/>
              <a:gd name="adj6" fmla="val -110091"/>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The optimal number of features is 39</a:t>
            </a:r>
            <a:endParaRPr lang="en-GB" b="1" dirty="0"/>
          </a:p>
        </p:txBody>
      </p:sp>
      <p:sp>
        <p:nvSpPr>
          <p:cNvPr id="7" name="Line Callout 2 6"/>
          <p:cNvSpPr/>
          <p:nvPr/>
        </p:nvSpPr>
        <p:spPr>
          <a:xfrm>
            <a:off x="6876256" y="5373216"/>
            <a:ext cx="2073548" cy="1296144"/>
          </a:xfrm>
          <a:prstGeom prst="borderCallout2">
            <a:avLst>
              <a:gd name="adj1" fmla="val -11867"/>
              <a:gd name="adj2" fmla="val 54080"/>
              <a:gd name="adj3" fmla="val -11866"/>
              <a:gd name="adj4" fmla="val 54994"/>
              <a:gd name="adj5" fmla="val -30334"/>
              <a:gd name="adj6" fmla="val 34386"/>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1" dirty="0" smtClean="0"/>
              <a:t>Using the model with reduced features, the score is 0.6600</a:t>
            </a:r>
            <a:endParaRPr lang="en-GB" b="1" dirty="0"/>
          </a:p>
        </p:txBody>
      </p:sp>
    </p:spTree>
    <p:extLst>
      <p:ext uri="{BB962C8B-B14F-4D97-AF65-F5344CB8AC3E}">
        <p14:creationId xmlns:p14="http://schemas.microsoft.com/office/powerpoint/2010/main" val="164632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GB" dirty="0"/>
          </a:p>
        </p:txBody>
      </p:sp>
      <p:sp>
        <p:nvSpPr>
          <p:cNvPr id="3" name="Content Placeholder 2"/>
          <p:cNvSpPr>
            <a:spLocks noGrp="1"/>
          </p:cNvSpPr>
          <p:nvPr>
            <p:ph idx="1"/>
          </p:nvPr>
        </p:nvSpPr>
        <p:spPr>
          <a:xfrm>
            <a:off x="467544" y="1556792"/>
            <a:ext cx="8229600" cy="4876800"/>
          </a:xfrm>
        </p:spPr>
        <p:txBody>
          <a:bodyPr/>
          <a:lstStyle/>
          <a:p>
            <a:r>
              <a:rPr lang="en-GB" dirty="0" smtClean="0"/>
              <a:t>The final model delivered an AUC score of 0.6600.</a:t>
            </a:r>
          </a:p>
          <a:p>
            <a:pPr marL="0" indent="0">
              <a:buNone/>
            </a:pPr>
            <a:endParaRPr lang="en-GB" dirty="0" smtClean="0"/>
          </a:p>
          <a:p>
            <a:r>
              <a:rPr lang="en-GB" dirty="0" smtClean="0"/>
              <a:t>This can be interpreted </a:t>
            </a:r>
            <a:r>
              <a:rPr lang="en-GB" dirty="0"/>
              <a:t>as the probability that a randomly chosen positive example ranks </a:t>
            </a:r>
            <a:r>
              <a:rPr lang="en-GB" dirty="0" smtClean="0"/>
              <a:t>is </a:t>
            </a:r>
            <a:r>
              <a:rPr lang="en-GB" dirty="0"/>
              <a:t>deemed to have a higher probability of being positive </a:t>
            </a:r>
            <a:r>
              <a:rPr lang="en-GB" dirty="0" smtClean="0"/>
              <a:t>than </a:t>
            </a:r>
            <a:r>
              <a:rPr lang="en-GB" dirty="0"/>
              <a:t>a randomly chosen negative example</a:t>
            </a:r>
            <a:r>
              <a:rPr lang="en-GB" dirty="0" smtClean="0"/>
              <a:t>.</a:t>
            </a:r>
          </a:p>
          <a:p>
            <a:endParaRPr lang="en-GB" dirty="0"/>
          </a:p>
          <a:p>
            <a:r>
              <a:rPr lang="en-GB" dirty="0" smtClean="0"/>
              <a:t>Parameter tuning and feature elimination improved the score.</a:t>
            </a:r>
            <a:endParaRPr lang="en-GB" dirty="0"/>
          </a:p>
          <a:p>
            <a:endParaRPr lang="en-GB" dirty="0" smtClean="0"/>
          </a:p>
        </p:txBody>
      </p:sp>
    </p:spTree>
    <p:extLst>
      <p:ext uri="{BB962C8B-B14F-4D97-AF65-F5344CB8AC3E}">
        <p14:creationId xmlns:p14="http://schemas.microsoft.com/office/powerpoint/2010/main" val="3947735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a:t>
            </a:r>
            <a:endParaRPr lang="en-GB" dirty="0"/>
          </a:p>
        </p:txBody>
      </p:sp>
      <p:sp>
        <p:nvSpPr>
          <p:cNvPr id="3" name="Content Placeholder 2"/>
          <p:cNvSpPr>
            <a:spLocks noGrp="1"/>
          </p:cNvSpPr>
          <p:nvPr>
            <p:ph idx="1"/>
          </p:nvPr>
        </p:nvSpPr>
        <p:spPr>
          <a:xfrm>
            <a:off x="457200" y="1600200"/>
            <a:ext cx="8219256" cy="4876800"/>
          </a:xfrm>
        </p:spPr>
        <p:txBody>
          <a:bodyPr>
            <a:normAutofit/>
          </a:bodyPr>
          <a:lstStyle/>
          <a:p>
            <a:pPr marL="182563" indent="-182563"/>
            <a:r>
              <a:rPr lang="en-GB" dirty="0" smtClean="0"/>
              <a:t>Predict customers’ creditworthiness </a:t>
            </a:r>
          </a:p>
          <a:p>
            <a:pPr marL="182563" indent="0">
              <a:buNone/>
            </a:pPr>
            <a:r>
              <a:rPr lang="en-GB" dirty="0" smtClean="0"/>
              <a:t>(i.e. whether they will complete or default on a loan)</a:t>
            </a:r>
          </a:p>
          <a:p>
            <a:pPr marL="176213" indent="0">
              <a:buNone/>
            </a:pPr>
            <a:endParaRPr lang="en-GB" sz="1600" dirty="0" smtClean="0"/>
          </a:p>
          <a:p>
            <a:r>
              <a:rPr lang="en-GB" dirty="0"/>
              <a:t>Build and test a logistic regression model</a:t>
            </a:r>
          </a:p>
          <a:p>
            <a:pPr marL="285750" indent="-285750"/>
            <a:endParaRPr lang="en-GB" dirty="0"/>
          </a:p>
          <a:p>
            <a:r>
              <a:rPr lang="en-GB" dirty="0"/>
              <a:t>Use 70% of the data to build the model and then test the model using the remaining 30%</a:t>
            </a:r>
          </a:p>
          <a:p>
            <a:endParaRPr lang="en-GB" dirty="0"/>
          </a:p>
        </p:txBody>
      </p:sp>
    </p:spTree>
    <p:extLst>
      <p:ext uri="{BB962C8B-B14F-4D97-AF65-F5344CB8AC3E}">
        <p14:creationId xmlns:p14="http://schemas.microsoft.com/office/powerpoint/2010/main" val="497337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Results: </a:t>
            </a:r>
            <a:r>
              <a:rPr lang="en-GB" sz="3800" dirty="0" smtClean="0"/>
              <a:t>Receiver Operating Characteristic</a:t>
            </a:r>
            <a:endParaRPr lang="en-GB" sz="3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1412775"/>
            <a:ext cx="7200801" cy="5055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769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Confusion Matrix</a:t>
            </a:r>
            <a:endParaRPr lang="en-GB" dirty="0"/>
          </a:p>
        </p:txBody>
      </p:sp>
      <p:sp>
        <p:nvSpPr>
          <p:cNvPr id="4" name="TextBox 3"/>
          <p:cNvSpPr txBox="1"/>
          <p:nvPr/>
        </p:nvSpPr>
        <p:spPr>
          <a:xfrm>
            <a:off x="4992046" y="2982345"/>
            <a:ext cx="3756417" cy="276999"/>
          </a:xfrm>
          <a:prstGeom prst="rect">
            <a:avLst/>
          </a:prstGeom>
          <a:noFill/>
        </p:spPr>
        <p:txBody>
          <a:bodyPr wrap="square" rtlCol="0">
            <a:spAutoFit/>
          </a:bodyPr>
          <a:lstStyle/>
          <a:p>
            <a:pPr marL="171450" indent="-171450">
              <a:buFont typeface="Arial" panose="020B0604020202020204" pitchFamily="34" charset="0"/>
              <a:buChar char="•"/>
            </a:pPr>
            <a:r>
              <a:rPr lang="en-GB" sz="1200" dirty="0" err="1" smtClean="0"/>
              <a:t>fsfs</a:t>
            </a:r>
            <a:endParaRPr lang="en-GB" sz="12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1"/>
            <a:ext cx="6912768" cy="4917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78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 model outperforms random guessing in predicting loan defaults.</a:t>
            </a:r>
          </a:p>
          <a:p>
            <a:pPr marL="0" indent="0">
              <a:buNone/>
            </a:pPr>
            <a:endParaRPr lang="en-GB" dirty="0" smtClean="0"/>
          </a:p>
          <a:p>
            <a:pPr marL="0" indent="0">
              <a:buNone/>
            </a:pPr>
            <a:r>
              <a:rPr lang="en-GB" dirty="0" smtClean="0"/>
              <a:t>How </a:t>
            </a:r>
            <a:r>
              <a:rPr lang="en-GB" dirty="0" smtClean="0"/>
              <a:t>does this add value for the client</a:t>
            </a:r>
            <a:r>
              <a:rPr lang="en-GB" dirty="0" smtClean="0"/>
              <a:t>?</a:t>
            </a:r>
          </a:p>
          <a:p>
            <a:r>
              <a:rPr lang="en-GB" dirty="0" smtClean="0"/>
              <a:t>Being able to predict loan defaults can help to adapt lending practices, minimise losses and thus, improve profitability.</a:t>
            </a:r>
            <a:endParaRPr lang="en-GB" dirty="0" smtClean="0"/>
          </a:p>
          <a:p>
            <a:endParaRPr lang="en-GB" dirty="0"/>
          </a:p>
          <a:p>
            <a:endParaRPr lang="en-GB" dirty="0"/>
          </a:p>
          <a:p>
            <a:endParaRPr lang="en-GB" dirty="0"/>
          </a:p>
        </p:txBody>
      </p:sp>
    </p:spTree>
    <p:extLst>
      <p:ext uri="{BB962C8B-B14F-4D97-AF65-F5344CB8AC3E}">
        <p14:creationId xmlns:p14="http://schemas.microsoft.com/office/powerpoint/2010/main" val="1350769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Limitations</a:t>
            </a:r>
          </a:p>
          <a:p>
            <a:r>
              <a:rPr lang="en-GB" dirty="0" smtClean="0"/>
              <a:t>Relationships between predictor variables and target are not necessarily linear, which may impact performance</a:t>
            </a:r>
          </a:p>
          <a:p>
            <a:r>
              <a:rPr lang="en-GB" dirty="0" smtClean="0"/>
              <a:t>The amount of features and observations was not very large</a:t>
            </a:r>
            <a:endParaRPr lang="en-GB" dirty="0" smtClean="0"/>
          </a:p>
          <a:p>
            <a:pPr marL="0" indent="0">
              <a:buNone/>
            </a:pPr>
            <a:endParaRPr lang="en-GB" dirty="0"/>
          </a:p>
          <a:p>
            <a:pPr marL="0" indent="0">
              <a:buNone/>
            </a:pPr>
            <a:r>
              <a:rPr lang="en-GB" dirty="0" smtClean="0"/>
              <a:t>Recommendations</a:t>
            </a:r>
          </a:p>
          <a:p>
            <a:r>
              <a:rPr lang="en-GB" dirty="0" smtClean="0"/>
              <a:t>Get more data</a:t>
            </a:r>
          </a:p>
          <a:p>
            <a:r>
              <a:rPr lang="en-GB" dirty="0" smtClean="0"/>
              <a:t>Build model using XG Boost, as this algorithm tends to perform well with non-linear data</a:t>
            </a:r>
            <a:endParaRPr lang="en-GB" dirty="0"/>
          </a:p>
          <a:p>
            <a:endParaRPr lang="en-GB" dirty="0"/>
          </a:p>
        </p:txBody>
      </p:sp>
    </p:spTree>
    <p:extLst>
      <p:ext uri="{BB962C8B-B14F-4D97-AF65-F5344CB8AC3E}">
        <p14:creationId xmlns:p14="http://schemas.microsoft.com/office/powerpoint/2010/main" val="3256216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Appendix: Coefficient Odds </a:t>
            </a:r>
            <a:r>
              <a:rPr lang="en-GB" dirty="0"/>
              <a:t>R</a:t>
            </a:r>
            <a:r>
              <a:rPr lang="en-GB" dirty="0" smtClean="0"/>
              <a:t>atios</a:t>
            </a:r>
            <a:endParaRPr lang="en-GB" dirty="0"/>
          </a:p>
        </p:txBody>
      </p:sp>
      <p:sp>
        <p:nvSpPr>
          <p:cNvPr id="3" name="Content Placeholder 2"/>
          <p:cNvSpPr>
            <a:spLocks noGrp="1"/>
          </p:cNvSpPr>
          <p:nvPr>
            <p:ph idx="1"/>
          </p:nvPr>
        </p:nvSpPr>
        <p:spPr/>
        <p:txBody>
          <a:bodyPr/>
          <a:lstStyle/>
          <a:p>
            <a:r>
              <a:rPr lang="en-GB" dirty="0" smtClean="0"/>
              <a:t>Odd ratios</a:t>
            </a:r>
            <a:endParaRPr lang="en-GB" dirty="0"/>
          </a:p>
        </p:txBody>
      </p:sp>
      <p:sp>
        <p:nvSpPr>
          <p:cNvPr id="4" name="TextBox 3"/>
          <p:cNvSpPr txBox="1"/>
          <p:nvPr/>
        </p:nvSpPr>
        <p:spPr>
          <a:xfrm>
            <a:off x="5062609" y="2132856"/>
            <a:ext cx="3744416" cy="3754874"/>
          </a:xfrm>
          <a:prstGeom prst="rect">
            <a:avLst/>
          </a:prstGeom>
          <a:noFill/>
        </p:spPr>
        <p:txBody>
          <a:bodyPr wrap="square" rtlCol="0">
            <a:spAutoFit/>
          </a:bodyPr>
          <a:lstStyle/>
          <a:p>
            <a:r>
              <a:rPr lang="en-GB" sz="1400" dirty="0" smtClean="0"/>
              <a:t>How to interpret the odds ratio:</a:t>
            </a:r>
          </a:p>
          <a:p>
            <a:endParaRPr lang="en-GB" sz="1400" dirty="0" smtClean="0"/>
          </a:p>
          <a:p>
            <a:r>
              <a:rPr lang="en-GB" sz="1400" dirty="0" smtClean="0"/>
              <a:t>A </a:t>
            </a:r>
            <a:r>
              <a:rPr lang="en-GB" sz="1400" dirty="0"/>
              <a:t>score over 1 indicates a positive relationship with the target variable, a score below 1 a negative one.</a:t>
            </a:r>
          </a:p>
          <a:p>
            <a:endParaRPr lang="en-GB" sz="1400" dirty="0"/>
          </a:p>
          <a:p>
            <a:r>
              <a:rPr lang="en-GB" sz="1400" dirty="0" smtClean="0"/>
              <a:t>Odds </a:t>
            </a:r>
            <a:r>
              <a:rPr lang="en-GB" sz="1400" dirty="0"/>
              <a:t>of success = ratio of probability of success / probability of failure</a:t>
            </a:r>
          </a:p>
          <a:p>
            <a:endParaRPr lang="en-GB" sz="1400" dirty="0" smtClean="0"/>
          </a:p>
          <a:p>
            <a:r>
              <a:rPr lang="en-GB" sz="1400" dirty="0" smtClean="0"/>
              <a:t>If </a:t>
            </a:r>
            <a:r>
              <a:rPr lang="en-GB" sz="1400" dirty="0"/>
              <a:t>the probability of success is 50/50, the odds of success are 1/1 = </a:t>
            </a:r>
            <a:r>
              <a:rPr lang="en-GB" sz="1400" dirty="0" smtClean="0"/>
              <a:t>1</a:t>
            </a:r>
          </a:p>
          <a:p>
            <a:endParaRPr lang="en-GB" sz="1400" dirty="0"/>
          </a:p>
          <a:p>
            <a:r>
              <a:rPr lang="en-GB" sz="1400" dirty="0"/>
              <a:t>For example, FICO Credit </a:t>
            </a:r>
            <a:r>
              <a:rPr lang="en-GB" sz="1400" dirty="0" err="1"/>
              <a:t>Score_Good</a:t>
            </a:r>
            <a:r>
              <a:rPr lang="en-GB" sz="1400" dirty="0"/>
              <a:t> has an odd ratio of </a:t>
            </a:r>
            <a:r>
              <a:rPr lang="en-GB" sz="1400" dirty="0" smtClean="0"/>
              <a:t>3.948234. </a:t>
            </a:r>
            <a:r>
              <a:rPr lang="en-GB" sz="1400" dirty="0"/>
              <a:t>This means than the odds for a defaulted loan are </a:t>
            </a:r>
            <a:r>
              <a:rPr lang="en-GB" sz="1400" dirty="0" smtClean="0"/>
              <a:t>295% </a:t>
            </a:r>
            <a:r>
              <a:rPr lang="en-GB" sz="1400" dirty="0"/>
              <a:t>higher than the odds for completed one.</a:t>
            </a:r>
          </a:p>
          <a:p>
            <a:endParaRPr lang="en-GB" sz="1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11820"/>
            <a:ext cx="4883097" cy="4653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76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Lending </a:t>
            </a:r>
            <a:r>
              <a:rPr lang="en-GB" dirty="0" smtClean="0"/>
              <a:t>Club dataset</a:t>
            </a:r>
            <a:endParaRPr lang="en-GB" dirty="0"/>
          </a:p>
        </p:txBody>
      </p:sp>
      <p:sp>
        <p:nvSpPr>
          <p:cNvPr id="3" name="Content Placeholder 2"/>
          <p:cNvSpPr>
            <a:spLocks noGrp="1"/>
          </p:cNvSpPr>
          <p:nvPr>
            <p:ph idx="1"/>
          </p:nvPr>
        </p:nvSpPr>
        <p:spPr>
          <a:xfrm>
            <a:off x="611560" y="1484784"/>
            <a:ext cx="8085584" cy="4876800"/>
          </a:xfrm>
        </p:spPr>
        <p:txBody>
          <a:bodyPr>
            <a:normAutofit/>
          </a:bodyPr>
          <a:lstStyle/>
          <a:p>
            <a:pPr marL="5291138" indent="0">
              <a:spcBef>
                <a:spcPts val="0"/>
              </a:spcBef>
              <a:buClrTx/>
              <a:buSzTx/>
              <a:buNone/>
              <a:defRPr/>
            </a:pPr>
            <a:r>
              <a:rPr lang="en-GB" sz="1600" dirty="0" smtClean="0"/>
              <a:t>The </a:t>
            </a:r>
            <a:r>
              <a:rPr lang="en-GB" sz="1600" dirty="0"/>
              <a:t>data contains rows of customers, with each column showing the features for loan applications that have been approved, together with outcomes of the loans (in the final </a:t>
            </a:r>
            <a:r>
              <a:rPr lang="en-GB" sz="1600" dirty="0" smtClean="0"/>
              <a:t>column ‘Class’).</a:t>
            </a:r>
            <a:r>
              <a:rPr lang="en-GB" sz="1600" dirty="0"/>
              <a:t>  </a:t>
            </a:r>
            <a:endParaRPr lang="en-GB" sz="1600" dirty="0" smtClean="0"/>
          </a:p>
          <a:p>
            <a:pPr marL="5291138" indent="0">
              <a:spcBef>
                <a:spcPts val="0"/>
              </a:spcBef>
              <a:buClrTx/>
              <a:buSzTx/>
              <a:buNone/>
              <a:defRPr/>
            </a:pPr>
            <a:endParaRPr lang="en-GB" sz="1600" dirty="0"/>
          </a:p>
          <a:p>
            <a:pPr marL="5291138" indent="0">
              <a:spcBef>
                <a:spcPts val="0"/>
              </a:spcBef>
              <a:buClrTx/>
              <a:buSzTx/>
              <a:buNone/>
              <a:defRPr/>
            </a:pPr>
            <a:r>
              <a:rPr lang="en-GB" sz="1600" dirty="0" smtClean="0"/>
              <a:t>The </a:t>
            </a:r>
            <a:r>
              <a:rPr lang="en-GB" sz="1600" dirty="0"/>
              <a:t>outcomes show that each customer has either defaulted or completed their loan.  </a:t>
            </a:r>
          </a:p>
          <a:p>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556792"/>
            <a:ext cx="5345759" cy="464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10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sp>
        <p:nvSpPr>
          <p:cNvPr id="3" name="Content Placeholder 2"/>
          <p:cNvSpPr>
            <a:spLocks noGrp="1"/>
          </p:cNvSpPr>
          <p:nvPr>
            <p:ph idx="1"/>
          </p:nvPr>
        </p:nvSpPr>
        <p:spPr>
          <a:xfrm>
            <a:off x="6390134" y="1650869"/>
            <a:ext cx="2296666" cy="4826131"/>
          </a:xfrm>
        </p:spPr>
        <p:txBody>
          <a:bodyPr>
            <a:normAutofit/>
          </a:bodyPr>
          <a:lstStyle/>
          <a:p>
            <a:r>
              <a:rPr lang="en-GB" sz="1600" dirty="0"/>
              <a:t>The dataset is unbalanced, with </a:t>
            </a:r>
            <a:r>
              <a:rPr lang="en-GB" sz="1600" dirty="0" smtClean="0"/>
              <a:t>defaulted loans only </a:t>
            </a:r>
            <a:r>
              <a:rPr lang="en-GB" sz="1600" dirty="0"/>
              <a:t>accounting for 18.17%.</a:t>
            </a:r>
          </a:p>
          <a:p>
            <a:endParaRPr lang="en-GB" sz="1600" dirty="0"/>
          </a:p>
          <a:p>
            <a:r>
              <a:rPr lang="en-GB" sz="1600" dirty="0"/>
              <a:t>The unbalanced nature of the data will have to be considered when making predictions.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50869"/>
            <a:ext cx="5922590" cy="3636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06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sp>
        <p:nvSpPr>
          <p:cNvPr id="3" name="Content Placeholder 2"/>
          <p:cNvSpPr>
            <a:spLocks noGrp="1"/>
          </p:cNvSpPr>
          <p:nvPr>
            <p:ph idx="1"/>
          </p:nvPr>
        </p:nvSpPr>
        <p:spPr>
          <a:xfrm>
            <a:off x="457200" y="1720552"/>
            <a:ext cx="8229600" cy="4876800"/>
          </a:xfrm>
        </p:spPr>
        <p:txBody>
          <a:bodyPr>
            <a:normAutofit lnSpcReduction="10000"/>
          </a:bodyPr>
          <a:lstStyle/>
          <a:p>
            <a:pPr marL="6192838" indent="0">
              <a:buNone/>
            </a:pPr>
            <a:endParaRPr lang="en-GB" sz="1600" dirty="0" smtClean="0"/>
          </a:p>
          <a:p>
            <a:pPr marL="6192838" indent="0">
              <a:buNone/>
            </a:pPr>
            <a:endParaRPr lang="en-GB" sz="1600" dirty="0"/>
          </a:p>
          <a:p>
            <a:pPr marL="6192838" indent="0">
              <a:buNone/>
            </a:pPr>
            <a:endParaRPr lang="en-GB" sz="1600" dirty="0" smtClean="0"/>
          </a:p>
          <a:p>
            <a:pPr marL="6192838" indent="0">
              <a:buNone/>
            </a:pPr>
            <a:endParaRPr lang="en-GB" sz="1600" dirty="0"/>
          </a:p>
          <a:p>
            <a:pPr marL="6192838" indent="0">
              <a:buNone/>
            </a:pPr>
            <a:endParaRPr lang="en-GB" sz="1600" dirty="0" smtClean="0"/>
          </a:p>
          <a:p>
            <a:pPr marL="6192838" indent="0">
              <a:buNone/>
            </a:pPr>
            <a:endParaRPr lang="en-GB" sz="1600" dirty="0"/>
          </a:p>
          <a:p>
            <a:pPr marL="6192838" indent="0">
              <a:buNone/>
            </a:pPr>
            <a:endParaRPr lang="en-GB" sz="1600" dirty="0" smtClean="0"/>
          </a:p>
          <a:p>
            <a:pPr marL="6192838" indent="0">
              <a:buNone/>
            </a:pPr>
            <a:endParaRPr lang="en-GB" sz="1600" dirty="0"/>
          </a:p>
          <a:p>
            <a:pPr marL="6192838" indent="0">
              <a:buNone/>
            </a:pPr>
            <a:endParaRPr lang="en-GB" sz="1600" dirty="0" smtClean="0"/>
          </a:p>
          <a:p>
            <a:pPr marL="6192838" indent="0">
              <a:buNone/>
            </a:pPr>
            <a:endParaRPr lang="en-GB" sz="1600" dirty="0"/>
          </a:p>
          <a:p>
            <a:pPr marL="6192838" indent="0">
              <a:buNone/>
            </a:pPr>
            <a:endParaRPr lang="en-GB" sz="1600" dirty="0" smtClean="0"/>
          </a:p>
          <a:p>
            <a:pPr marL="6192838" indent="0">
              <a:buNone/>
            </a:pPr>
            <a:endParaRPr lang="en-GB" sz="1600" dirty="0"/>
          </a:p>
          <a:p>
            <a:pPr marL="6192838" indent="0">
              <a:buNone/>
            </a:pPr>
            <a:endParaRPr lang="en-GB" sz="1600" dirty="0" smtClean="0"/>
          </a:p>
          <a:p>
            <a:pPr marL="6192838" indent="0">
              <a:buNone/>
            </a:pPr>
            <a:endParaRPr lang="en-GB" sz="1600" dirty="0" smtClean="0"/>
          </a:p>
          <a:p>
            <a:pPr marL="6192838" indent="0">
              <a:buNone/>
            </a:pPr>
            <a:endParaRPr lang="en-GB" sz="1600" dirty="0"/>
          </a:p>
          <a:p>
            <a:pPr marL="6192838" indent="0">
              <a:buNone/>
            </a:pPr>
            <a:endParaRPr lang="en-GB" sz="1600" dirty="0" smtClean="0"/>
          </a:p>
          <a:p>
            <a:pPr marL="1588" indent="0">
              <a:buNone/>
            </a:pPr>
            <a:r>
              <a:rPr lang="en-GB" sz="1600" dirty="0" smtClean="0"/>
              <a:t>Loan purposes ‘Renewable Energy’ and ‘Small Business’ have the highest percentage of bad loans.</a:t>
            </a:r>
            <a:endParaRPr lang="en-GB"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62293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77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7123113"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5940569"/>
            <a:ext cx="8239237" cy="584775"/>
          </a:xfrm>
          <a:prstGeom prst="rect">
            <a:avLst/>
          </a:prstGeom>
          <a:noFill/>
        </p:spPr>
        <p:txBody>
          <a:bodyPr wrap="square" rtlCol="0">
            <a:spAutoFit/>
          </a:bodyPr>
          <a:lstStyle/>
          <a:p>
            <a:r>
              <a:rPr lang="en-GB" sz="1600" dirty="0"/>
              <a:t>C</a:t>
            </a:r>
            <a:r>
              <a:rPr lang="en-GB" sz="1600" dirty="0" smtClean="0"/>
              <a:t>ategory ‘None’  only contains completed loans.</a:t>
            </a:r>
          </a:p>
          <a:p>
            <a:r>
              <a:rPr lang="en-GB" sz="1600" dirty="0" smtClean="0"/>
              <a:t>Defaults in category ‘Rent’ are marginally higher than in ‘Other and ‘Own’.</a:t>
            </a:r>
          </a:p>
        </p:txBody>
      </p:sp>
    </p:spTree>
    <p:extLst>
      <p:ext uri="{BB962C8B-B14F-4D97-AF65-F5344CB8AC3E}">
        <p14:creationId xmlns:p14="http://schemas.microsoft.com/office/powerpoint/2010/main" val="149284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sp>
        <p:nvSpPr>
          <p:cNvPr id="4" name="Content Placeholder 3"/>
          <p:cNvSpPr>
            <a:spLocks noGrp="1"/>
          </p:cNvSpPr>
          <p:nvPr>
            <p:ph idx="1"/>
          </p:nvPr>
        </p:nvSpPr>
        <p:spPr/>
        <p:txBody>
          <a:bodyPr>
            <a:normAutofit lnSpcReduction="10000"/>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sz="1600" dirty="0" smtClean="0"/>
          </a:p>
          <a:p>
            <a:pPr marL="0" indent="0">
              <a:buNone/>
            </a:pPr>
            <a:endParaRPr lang="en-GB" sz="1600" dirty="0"/>
          </a:p>
          <a:p>
            <a:pPr marL="0" indent="0">
              <a:buNone/>
            </a:pPr>
            <a:r>
              <a:rPr lang="en-GB" sz="1600" dirty="0" smtClean="0"/>
              <a:t>One public record bankruptcy has the highest percentage of bad loans.</a:t>
            </a:r>
            <a:endParaRPr lang="en-GB" sz="16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28" y="1615405"/>
            <a:ext cx="7065963"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335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t>
            </a:r>
            <a:r>
              <a:rPr lang="en-GB" dirty="0" smtClean="0"/>
              <a:t>exploration</a:t>
            </a:r>
            <a:endParaRPr lang="en-GB"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56531"/>
            <a:ext cx="7104063"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57200" y="1792560"/>
            <a:ext cx="8229600" cy="4876800"/>
          </a:xfrm>
        </p:spPr>
        <p:txBody>
          <a:bodyPr>
            <a:normAutofit lnSpcReduction="10000"/>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pPr marL="0" indent="0">
              <a:buNone/>
            </a:pPr>
            <a:r>
              <a:rPr lang="en-GB" sz="1600" dirty="0" smtClean="0"/>
              <a:t>The lowest and the highest FICO scores do not contain bad loans, otherwise bad loans decrease with increase in score. </a:t>
            </a:r>
          </a:p>
          <a:p>
            <a:pPr marL="0" indent="0">
              <a:buNone/>
            </a:pPr>
            <a:endParaRPr lang="en-GB" sz="1600" dirty="0" smtClean="0"/>
          </a:p>
          <a:p>
            <a:pPr marL="0" indent="0">
              <a:buNone/>
            </a:pPr>
            <a:endParaRPr lang="en-GB" sz="1600" dirty="0"/>
          </a:p>
        </p:txBody>
      </p:sp>
    </p:spTree>
    <p:extLst>
      <p:ext uri="{BB962C8B-B14F-4D97-AF65-F5344CB8AC3E}">
        <p14:creationId xmlns:p14="http://schemas.microsoft.com/office/powerpoint/2010/main" val="2693352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1029</TotalTime>
  <Words>1317</Words>
  <Application>Microsoft Office PowerPoint</Application>
  <PresentationFormat>On-screen Show (4:3)</PresentationFormat>
  <Paragraphs>274</Paragraphs>
  <Slides>34</Slides>
  <Notes>8</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Clarity</vt:lpstr>
      <vt:lpstr>Predicting  Loan defaults using logistic regression</vt:lpstr>
      <vt:lpstr>Approach and method</vt:lpstr>
      <vt:lpstr>Project</vt:lpstr>
      <vt:lpstr>Lending Club dataset</vt:lpstr>
      <vt:lpstr>Data exploration</vt:lpstr>
      <vt:lpstr>Data exploration</vt:lpstr>
      <vt:lpstr>Data exploration</vt:lpstr>
      <vt:lpstr>Data exploration</vt:lpstr>
      <vt:lpstr>Data exploration</vt:lpstr>
      <vt:lpstr>Data exploration</vt:lpstr>
      <vt:lpstr>Data exploration</vt:lpstr>
      <vt:lpstr>Data exploration: initial insights</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Feature engineering</vt:lpstr>
      <vt:lpstr>Classification</vt:lpstr>
      <vt:lpstr>Classification: Evaluation Metric</vt:lpstr>
      <vt:lpstr>Classification </vt:lpstr>
      <vt:lpstr>Classification</vt:lpstr>
      <vt:lpstr>Classification</vt:lpstr>
      <vt:lpstr>Results</vt:lpstr>
      <vt:lpstr>Results: Receiver Operating Characteristic</vt:lpstr>
      <vt:lpstr>Results: Confusion Matrix</vt:lpstr>
      <vt:lpstr>Conclusion</vt:lpstr>
      <vt:lpstr>Conclusion</vt:lpstr>
      <vt:lpstr>Appendix: Coefficient Odds Ratios</vt:lpstr>
    </vt:vector>
  </TitlesOfParts>
  <Company>Aberdeen Asset Management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sonja tilly</dc:creator>
  <cp:lastModifiedBy>sonja tilly</cp:lastModifiedBy>
  <cp:revision>224</cp:revision>
  <dcterms:created xsi:type="dcterms:W3CDTF">2017-11-01T08:27:49Z</dcterms:created>
  <dcterms:modified xsi:type="dcterms:W3CDTF">2017-11-03T16:34:01Z</dcterms:modified>
</cp:coreProperties>
</file>