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3"/>
  </p:notesMasterIdLst>
  <p:sldIdLst>
    <p:sldId id="256" r:id="rId2"/>
    <p:sldId id="258" r:id="rId3"/>
    <p:sldId id="265" r:id="rId4"/>
    <p:sldId id="257" r:id="rId5"/>
    <p:sldId id="259" r:id="rId6"/>
    <p:sldId id="266" r:id="rId7"/>
    <p:sldId id="269" r:id="rId8"/>
    <p:sldId id="271" r:id="rId9"/>
    <p:sldId id="272" r:id="rId10"/>
    <p:sldId id="273" r:id="rId11"/>
    <p:sldId id="270" r:id="rId12"/>
    <p:sldId id="289" r:id="rId13"/>
    <p:sldId id="260" r:id="rId14"/>
    <p:sldId id="274" r:id="rId15"/>
    <p:sldId id="275" r:id="rId16"/>
    <p:sldId id="276" r:id="rId17"/>
    <p:sldId id="277" r:id="rId18"/>
    <p:sldId id="261" r:id="rId19"/>
    <p:sldId id="290" r:id="rId20"/>
    <p:sldId id="284" r:id="rId21"/>
    <p:sldId id="285" r:id="rId22"/>
    <p:sldId id="288" r:id="rId23"/>
    <p:sldId id="263" r:id="rId24"/>
    <p:sldId id="286" r:id="rId25"/>
    <p:sldId id="262" r:id="rId26"/>
    <p:sldId id="264" r:id="rId27"/>
    <p:sldId id="291" r:id="rId28"/>
    <p:sldId id="292" r:id="rId29"/>
    <p:sldId id="293" r:id="rId30"/>
    <p:sldId id="294" r:id="rId31"/>
    <p:sldId id="295" r:id="rId3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93" autoAdjust="0"/>
  </p:normalViewPr>
  <p:slideViewPr>
    <p:cSldViewPr>
      <p:cViewPr>
        <p:scale>
          <a:sx n="100" d="100"/>
          <a:sy n="100" d="100"/>
        </p:scale>
        <p:origin x="-216"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778FFA8-9D70-436C-9F20-174F839EDCF6}" type="datetimeFigureOut">
              <a:rPr lang="en-GB" smtClean="0"/>
              <a:t>03/11/2017</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909DF50-1DBA-4A2C-A904-287F3A0D22EA}" type="slidenum">
              <a:rPr lang="en-GB" smtClean="0"/>
              <a:t>‹#›</a:t>
            </a:fld>
            <a:endParaRPr lang="en-GB" dirty="0"/>
          </a:p>
        </p:txBody>
      </p:sp>
    </p:spTree>
    <p:extLst>
      <p:ext uri="{BB962C8B-B14F-4D97-AF65-F5344CB8AC3E}">
        <p14:creationId xmlns:p14="http://schemas.microsoft.com/office/powerpoint/2010/main" val="80684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1</a:t>
            </a:fld>
            <a:endParaRPr lang="en-GB" dirty="0"/>
          </a:p>
        </p:txBody>
      </p:sp>
    </p:spTree>
    <p:extLst>
      <p:ext uri="{BB962C8B-B14F-4D97-AF65-F5344CB8AC3E}">
        <p14:creationId xmlns:p14="http://schemas.microsoft.com/office/powerpoint/2010/main" val="418808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GB" sz="1300" dirty="0"/>
              <a:t>The data contains rows of customers, with each column showing the features for loan applications that have been approved, together with outcomes of the loans (in the final column).  The outcomes show that each customer has either defaulted or completed their loan.  </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4</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19</a:t>
            </a:fld>
            <a:endParaRPr lang="en-GB" dirty="0"/>
          </a:p>
        </p:txBody>
      </p:sp>
    </p:spTree>
    <p:extLst>
      <p:ext uri="{BB962C8B-B14F-4D97-AF65-F5344CB8AC3E}">
        <p14:creationId xmlns:p14="http://schemas.microsoft.com/office/powerpoint/2010/main" val="23387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22</a:t>
            </a:fld>
            <a:endParaRPr lang="en-GB" dirty="0"/>
          </a:p>
        </p:txBody>
      </p:sp>
    </p:spTree>
    <p:extLst>
      <p:ext uri="{BB962C8B-B14F-4D97-AF65-F5344CB8AC3E}">
        <p14:creationId xmlns:p14="http://schemas.microsoft.com/office/powerpoint/2010/main" val="233876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a:t>The dataset is unbalanced, with bad loans accounting for only a small portion of the total number of loans. Due to this class imbalance, model accuracy will be assessed the Area Under the Curve (AUC).</a:t>
            </a:r>
          </a:p>
          <a:p>
            <a:endParaRPr lang="en-GB" sz="1300" dirty="0"/>
          </a:p>
          <a:p>
            <a:r>
              <a:rPr lang="en-GB" sz="1300" dirty="0"/>
              <a:t>A receiver operating characteristic curve or ROC curve is a graph plotting the true positive rate against the false positive rate at different thresholds. It indicates how well a classifier can discriminate positive and negative instances and identify the best threshold for discriminating them. The curve is created by plotting the true positive rate (TPR) against the false positive rate (FPR) at various threshold settings.</a:t>
            </a:r>
          </a:p>
          <a:p>
            <a:r>
              <a:rPr lang="en-GB" sz="1300" dirty="0"/>
              <a:t> </a:t>
            </a:r>
          </a:p>
          <a:p>
            <a:pPr lvl="0"/>
            <a:r>
              <a:rPr lang="en-GB" sz="1300" dirty="0"/>
              <a:t>TPR (also called Recall or Sensitivity) = sum total positives/sum of condition positive</a:t>
            </a:r>
          </a:p>
          <a:p>
            <a:pPr lvl="0"/>
            <a:r>
              <a:rPr lang="en-GB" sz="1300" dirty="0"/>
              <a:t>FPR (also called Fall-out) = sum of false positives/sum of condition negative</a:t>
            </a:r>
          </a:p>
          <a:p>
            <a:r>
              <a:rPr lang="en-GB" sz="1300" dirty="0"/>
              <a:t> </a:t>
            </a:r>
          </a:p>
          <a:p>
            <a:r>
              <a:rPr lang="en-GB" sz="1300" dirty="0"/>
              <a:t>The area under the curve (AUC) is equal to the probability that a classifier will rank a randomly chosen positive instance higher than a randomly chosen negative one.</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23</a:t>
            </a:fld>
            <a:endParaRPr lang="en-GB" dirty="0"/>
          </a:p>
        </p:txBody>
      </p:sp>
    </p:spTree>
    <p:extLst>
      <p:ext uri="{BB962C8B-B14F-4D97-AF65-F5344CB8AC3E}">
        <p14:creationId xmlns:p14="http://schemas.microsoft.com/office/powerpoint/2010/main" val="23387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a:t>What is a confusion matrix?</a:t>
            </a:r>
          </a:p>
          <a:p>
            <a:pPr marL="185715" indent="-185715">
              <a:buFont typeface="Arial" panose="020B0604020202020204" pitchFamily="34" charset="0"/>
              <a:buChar char="•"/>
            </a:pPr>
            <a:endParaRPr lang="en-GB" sz="1300" dirty="0"/>
          </a:p>
          <a:p>
            <a:pPr marL="185715" indent="-185715">
              <a:buFont typeface="Arial" panose="020B0604020202020204" pitchFamily="34" charset="0"/>
              <a:buChar char="•"/>
            </a:pPr>
            <a:r>
              <a:rPr lang="en-GB" sz="1300" dirty="0"/>
              <a:t>Visualization of the performance of an algorithm</a:t>
            </a:r>
          </a:p>
          <a:p>
            <a:pPr marL="185715" indent="-185715">
              <a:buFont typeface="Arial" panose="020B0604020202020204" pitchFamily="34" charset="0"/>
              <a:buChar char="•"/>
            </a:pPr>
            <a:endParaRPr lang="en-GB" sz="1300" dirty="0"/>
          </a:p>
          <a:p>
            <a:pPr marL="185715" indent="-185715">
              <a:buFont typeface="Arial" panose="020B0604020202020204" pitchFamily="34" charset="0"/>
              <a:buChar char="•"/>
            </a:pPr>
            <a:r>
              <a:rPr lang="en-GB" sz="1300" dirty="0"/>
              <a:t>Each row of the matrix represents the instances in a actual class while each column represents the instances in an predicted class</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24</a:t>
            </a:fld>
            <a:endParaRPr lang="en-GB" dirty="0"/>
          </a:p>
        </p:txBody>
      </p:sp>
    </p:spTree>
    <p:extLst>
      <p:ext uri="{BB962C8B-B14F-4D97-AF65-F5344CB8AC3E}">
        <p14:creationId xmlns:p14="http://schemas.microsoft.com/office/powerpoint/2010/main" val="851640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25</a:t>
            </a:fld>
            <a:endParaRPr lang="en-GB" dirty="0"/>
          </a:p>
        </p:txBody>
      </p:sp>
    </p:spTree>
    <p:extLst>
      <p:ext uri="{BB962C8B-B14F-4D97-AF65-F5344CB8AC3E}">
        <p14:creationId xmlns:p14="http://schemas.microsoft.com/office/powerpoint/2010/main" val="426013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DD209D1-1A67-41ED-9987-4447C459BBD5}"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03/11/2017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66B98E0-C345-4B94-BDD0-D671FFE88784}" type="datetimeFigureOut">
              <a:rPr lang="en-GB" smtClean="0"/>
              <a:t>03/11/2017</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D209D1-1A67-41ED-9987-4447C459BBD5}"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smtClean="0"/>
              <a:t>Predicting </a:t>
            </a:r>
            <a:br>
              <a:rPr lang="en-GB" sz="4000" dirty="0" smtClean="0"/>
            </a:br>
            <a:r>
              <a:rPr lang="en-GB" sz="4000" dirty="0" smtClean="0"/>
              <a:t>Loan defaults</a:t>
            </a:r>
            <a:br>
              <a:rPr lang="en-GB" sz="4000" dirty="0" smtClean="0"/>
            </a:br>
            <a:r>
              <a:rPr lang="en-GB" sz="4000" dirty="0" smtClean="0"/>
              <a:t>using logistic regression</a:t>
            </a:r>
            <a:endParaRPr lang="en-GB" sz="4000" dirty="0"/>
          </a:p>
        </p:txBody>
      </p:sp>
      <p:sp>
        <p:nvSpPr>
          <p:cNvPr id="3" name="Subtitle 2"/>
          <p:cNvSpPr>
            <a:spLocks noGrp="1"/>
          </p:cNvSpPr>
          <p:nvPr>
            <p:ph type="subTitle" idx="1"/>
          </p:nvPr>
        </p:nvSpPr>
        <p:spPr/>
        <p:txBody>
          <a:bodyPr/>
          <a:lstStyle/>
          <a:p>
            <a:r>
              <a:rPr lang="en-GB" dirty="0" smtClean="0"/>
              <a:t>Sonja Tilly</a:t>
            </a:r>
          </a:p>
          <a:p>
            <a:fld id="{74F9B21F-9FEE-4F62-8DB3-D9020DA66FC4}" type="datetime6">
              <a:rPr lang="en-GB" sz="1600" smtClean="0"/>
              <a:t>November 17</a:t>
            </a:fld>
            <a:endParaRPr lang="en-GB" sz="1600" dirty="0"/>
          </a:p>
        </p:txBody>
      </p:sp>
    </p:spTree>
    <p:extLst>
      <p:ext uri="{BB962C8B-B14F-4D97-AF65-F5344CB8AC3E}">
        <p14:creationId xmlns:p14="http://schemas.microsoft.com/office/powerpoint/2010/main" val="225198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30263"/>
            <a:ext cx="7113587"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67544" y="2060848"/>
            <a:ext cx="8229600" cy="4876800"/>
          </a:xfrm>
        </p:spPr>
        <p:txBody>
          <a:bodyPr>
            <a:normAutofit lnSpcReduction="10000"/>
          </a:bodyPr>
          <a:lstStyle/>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pPr marL="0" indent="0">
              <a:buNone/>
            </a:pPr>
            <a:r>
              <a:rPr lang="en-GB" sz="1600" dirty="0" smtClean="0">
                <a:solidFill>
                  <a:schemeClr val="tx2"/>
                </a:solidFill>
              </a:rPr>
              <a:t>One adverse public record has the highest percentage of bad loans, while three only contain good loans.</a:t>
            </a:r>
            <a:endParaRPr lang="en-GB" sz="1600" dirty="0">
              <a:solidFill>
                <a:schemeClr val="tx2"/>
              </a:solidFill>
            </a:endParaRPr>
          </a:p>
        </p:txBody>
      </p:sp>
    </p:spTree>
    <p:extLst>
      <p:ext uri="{BB962C8B-B14F-4D97-AF65-F5344CB8AC3E}">
        <p14:creationId xmlns:p14="http://schemas.microsoft.com/office/powerpoint/2010/main" val="269335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sp>
        <p:nvSpPr>
          <p:cNvPr id="3" name="Content Placeholder 2"/>
          <p:cNvSpPr>
            <a:spLocks noGrp="1"/>
          </p:cNvSpPr>
          <p:nvPr>
            <p:ph idx="1"/>
          </p:nvPr>
        </p:nvSpPr>
        <p:spPr>
          <a:xfrm>
            <a:off x="467544" y="5589240"/>
            <a:ext cx="8219256" cy="1008112"/>
          </a:xfrm>
        </p:spPr>
        <p:txBody>
          <a:bodyPr>
            <a:normAutofit/>
          </a:bodyPr>
          <a:lstStyle/>
          <a:p>
            <a:r>
              <a:rPr lang="en-GB" sz="1600" dirty="0" smtClean="0">
                <a:solidFill>
                  <a:schemeClr val="tx2"/>
                </a:solidFill>
              </a:rPr>
              <a:t>NE stands out as having 60% of bad loans, or 5 bad loans in absolute numbers.</a:t>
            </a:r>
          </a:p>
          <a:p>
            <a:r>
              <a:rPr lang="en-GB" sz="1600" dirty="0" smtClean="0">
                <a:solidFill>
                  <a:schemeClr val="tx2"/>
                </a:solidFill>
              </a:rPr>
              <a:t>NV has 28.43% of bad loans, or 306 bad loans in absolute numbers.</a:t>
            </a:r>
            <a:endParaRPr lang="en-GB" sz="1600" dirty="0">
              <a:solidFill>
                <a:schemeClr val="tx2"/>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286" b="13073"/>
          <a:stretch/>
        </p:blipFill>
        <p:spPr>
          <a:xfrm>
            <a:off x="467544" y="1412777"/>
            <a:ext cx="6859591" cy="3707864"/>
          </a:xfrm>
          <a:prstGeom prst="rect">
            <a:avLst/>
          </a:prstGeom>
        </p:spPr>
      </p:pic>
    </p:spTree>
    <p:extLst>
      <p:ext uri="{BB962C8B-B14F-4D97-AF65-F5344CB8AC3E}">
        <p14:creationId xmlns:p14="http://schemas.microsoft.com/office/powerpoint/2010/main" val="149284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 </a:t>
            </a:r>
            <a:r>
              <a:rPr lang="en-GB" dirty="0" smtClean="0"/>
              <a:t>Initial </a:t>
            </a:r>
            <a:r>
              <a:rPr lang="en-GB" dirty="0" smtClean="0"/>
              <a:t>insights</a:t>
            </a:r>
            <a:endParaRPr lang="en-GB" dirty="0"/>
          </a:p>
        </p:txBody>
      </p:sp>
      <p:sp>
        <p:nvSpPr>
          <p:cNvPr id="3" name="Content Placeholder 2"/>
          <p:cNvSpPr>
            <a:spLocks noGrp="1"/>
          </p:cNvSpPr>
          <p:nvPr>
            <p:ph idx="1"/>
          </p:nvPr>
        </p:nvSpPr>
        <p:spPr>
          <a:xfrm>
            <a:off x="395536" y="1628800"/>
            <a:ext cx="8219256" cy="1944216"/>
          </a:xfrm>
        </p:spPr>
        <p:txBody>
          <a:bodyPr>
            <a:noAutofit/>
          </a:bodyPr>
          <a:lstStyle/>
          <a:p>
            <a:r>
              <a:rPr lang="en-GB" sz="2000" dirty="0" smtClean="0">
                <a:solidFill>
                  <a:schemeClr val="tx2"/>
                </a:solidFill>
              </a:rPr>
              <a:t>Relationships between predictor and target variable are not always linear.</a:t>
            </a:r>
          </a:p>
          <a:p>
            <a:endParaRPr lang="en-GB" sz="2000" dirty="0" smtClean="0">
              <a:solidFill>
                <a:schemeClr val="tx2"/>
              </a:solidFill>
            </a:endParaRPr>
          </a:p>
          <a:p>
            <a:r>
              <a:rPr lang="en-GB" sz="2000" dirty="0" smtClean="0">
                <a:solidFill>
                  <a:schemeClr val="tx2"/>
                </a:solidFill>
              </a:rPr>
              <a:t>Observations of features ‘FICO Credit Score’ and ‘Address State’ can be grouped in order to increase predictive power.</a:t>
            </a:r>
            <a:endParaRPr lang="en-GB" sz="2000" dirty="0">
              <a:solidFill>
                <a:schemeClr val="tx2"/>
              </a:solidFill>
            </a:endParaRPr>
          </a:p>
        </p:txBody>
      </p:sp>
    </p:spTree>
    <p:extLst>
      <p:ext uri="{BB962C8B-B14F-4D97-AF65-F5344CB8AC3E}">
        <p14:creationId xmlns:p14="http://schemas.microsoft.com/office/powerpoint/2010/main" val="67260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r>
              <a:rPr lang="en-GB" dirty="0">
                <a:solidFill>
                  <a:schemeClr val="tx2"/>
                </a:solidFill>
              </a:rPr>
              <a:t>convert 'Class' feature (=target) into numerical </a:t>
            </a:r>
            <a:r>
              <a:rPr lang="en-GB" dirty="0" smtClean="0">
                <a:solidFill>
                  <a:schemeClr val="tx2"/>
                </a:solidFill>
              </a:rPr>
              <a:t>values</a:t>
            </a:r>
          </a:p>
          <a:p>
            <a:pPr lvl="1"/>
            <a:r>
              <a:rPr lang="en-GB" dirty="0" smtClean="0">
                <a:solidFill>
                  <a:schemeClr val="tx2"/>
                </a:solidFill>
              </a:rPr>
              <a:t>Assign ‘0’ to ‘creditworthy’</a:t>
            </a:r>
          </a:p>
          <a:p>
            <a:pPr lvl="1"/>
            <a:r>
              <a:rPr lang="en-GB" dirty="0" smtClean="0">
                <a:solidFill>
                  <a:schemeClr val="tx2"/>
                </a:solidFill>
              </a:rPr>
              <a:t>Assign ‘1’ to ‘</a:t>
            </a:r>
            <a:r>
              <a:rPr lang="en-GB" dirty="0" smtClean="0">
                <a:solidFill>
                  <a:schemeClr val="tx2"/>
                </a:solidFill>
              </a:rPr>
              <a:t>uncreditworthy</a:t>
            </a:r>
            <a:r>
              <a:rPr lang="en-GB" dirty="0" smtClean="0">
                <a:solidFill>
                  <a:schemeClr val="tx2"/>
                </a:solidFill>
              </a:rPr>
              <a:t>’</a:t>
            </a:r>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r>
              <a:rPr lang="en-GB" dirty="0">
                <a:solidFill>
                  <a:schemeClr val="tx2"/>
                </a:solidFill>
              </a:rPr>
              <a:t>summarise address states into geographic </a:t>
            </a:r>
            <a:r>
              <a:rPr lang="en-GB" dirty="0" smtClean="0">
                <a:solidFill>
                  <a:schemeClr val="tx2"/>
                </a:solidFill>
              </a:rPr>
              <a:t>regions:</a:t>
            </a:r>
          </a:p>
          <a:p>
            <a:pPr lvl="1"/>
            <a:r>
              <a:rPr lang="en-GB" dirty="0" smtClean="0">
                <a:solidFill>
                  <a:schemeClr val="tx2"/>
                </a:solidFill>
              </a:rPr>
              <a:t>East_Coast</a:t>
            </a:r>
            <a:r>
              <a:rPr lang="en-GB" dirty="0" smtClean="0">
                <a:solidFill>
                  <a:schemeClr val="tx2"/>
                </a:solidFill>
              </a:rPr>
              <a:t>: </a:t>
            </a:r>
            <a:r>
              <a:rPr lang="en-GB" dirty="0">
                <a:solidFill>
                  <a:schemeClr val="tx2"/>
                </a:solidFill>
              </a:rPr>
              <a:t>7731 </a:t>
            </a:r>
            <a:r>
              <a:rPr lang="en-GB" dirty="0" smtClean="0">
                <a:solidFill>
                  <a:schemeClr val="tx2"/>
                </a:solidFill>
              </a:rPr>
              <a:t>observations</a:t>
            </a:r>
            <a:endParaRPr lang="en-GB" dirty="0" smtClean="0">
              <a:solidFill>
                <a:schemeClr val="tx2"/>
              </a:solidFill>
            </a:endParaRPr>
          </a:p>
          <a:p>
            <a:pPr lvl="1"/>
            <a:r>
              <a:rPr lang="en-GB" dirty="0" smtClean="0">
                <a:solidFill>
                  <a:schemeClr val="tx2"/>
                </a:solidFill>
              </a:rPr>
              <a:t>South: </a:t>
            </a:r>
            <a:r>
              <a:rPr lang="en-GB" dirty="0">
                <a:solidFill>
                  <a:schemeClr val="tx2"/>
                </a:solidFill>
              </a:rPr>
              <a:t>6885 </a:t>
            </a:r>
            <a:r>
              <a:rPr lang="en-GB" dirty="0" smtClean="0">
                <a:solidFill>
                  <a:schemeClr val="tx2"/>
                </a:solidFill>
              </a:rPr>
              <a:t>observations</a:t>
            </a:r>
            <a:endParaRPr lang="en-GB" dirty="0" smtClean="0">
              <a:solidFill>
                <a:schemeClr val="tx2"/>
              </a:solidFill>
            </a:endParaRPr>
          </a:p>
          <a:p>
            <a:pPr lvl="1"/>
            <a:r>
              <a:rPr lang="en-GB" dirty="0" smtClean="0">
                <a:solidFill>
                  <a:schemeClr val="tx2"/>
                </a:solidFill>
              </a:rPr>
              <a:t>West_Coast</a:t>
            </a:r>
            <a:r>
              <a:rPr lang="en-GB" dirty="0" smtClean="0">
                <a:solidFill>
                  <a:schemeClr val="tx2"/>
                </a:solidFill>
              </a:rPr>
              <a:t>: </a:t>
            </a:r>
            <a:r>
              <a:rPr lang="en-GB" dirty="0">
                <a:solidFill>
                  <a:schemeClr val="tx2"/>
                </a:solidFill>
              </a:rPr>
              <a:t>4485 </a:t>
            </a:r>
            <a:r>
              <a:rPr lang="en-GB" dirty="0" smtClean="0">
                <a:solidFill>
                  <a:schemeClr val="tx2"/>
                </a:solidFill>
              </a:rPr>
              <a:t>observations </a:t>
            </a:r>
            <a:endParaRPr lang="en-GB" dirty="0" smtClean="0">
              <a:solidFill>
                <a:schemeClr val="tx2"/>
              </a:solidFill>
            </a:endParaRPr>
          </a:p>
          <a:p>
            <a:pPr lvl="1"/>
            <a:r>
              <a:rPr lang="en-GB" dirty="0" smtClean="0">
                <a:solidFill>
                  <a:schemeClr val="tx2"/>
                </a:solidFill>
              </a:rPr>
              <a:t>Middle: </a:t>
            </a:r>
            <a:r>
              <a:rPr lang="en-GB" dirty="0">
                <a:solidFill>
                  <a:schemeClr val="tx2"/>
                </a:solidFill>
              </a:rPr>
              <a:t>3461 </a:t>
            </a:r>
            <a:r>
              <a:rPr lang="en-GB" dirty="0" smtClean="0">
                <a:solidFill>
                  <a:schemeClr val="tx2"/>
                </a:solidFill>
              </a:rPr>
              <a:t>observations</a:t>
            </a:r>
            <a:endParaRPr lang="en-GB" dirty="0" smtClean="0">
              <a:solidFill>
                <a:schemeClr val="tx2"/>
              </a:solidFill>
            </a:endParaRPr>
          </a:p>
          <a:p>
            <a:pPr lvl="1"/>
            <a:r>
              <a:rPr lang="en-GB" dirty="0" smtClean="0">
                <a:solidFill>
                  <a:schemeClr val="tx2"/>
                </a:solidFill>
              </a:rPr>
              <a:t>North: </a:t>
            </a:r>
            <a:r>
              <a:rPr lang="en-GB" dirty="0">
                <a:solidFill>
                  <a:schemeClr val="tx2"/>
                </a:solidFill>
              </a:rPr>
              <a:t>2213 </a:t>
            </a:r>
            <a:r>
              <a:rPr lang="en-GB" dirty="0" smtClean="0">
                <a:solidFill>
                  <a:schemeClr val="tx2"/>
                </a:solidFill>
              </a:rPr>
              <a:t>observations</a:t>
            </a:r>
          </a:p>
          <a:p>
            <a:pPr marL="274320" lvl="1" indent="0">
              <a:buNone/>
            </a:pPr>
            <a:endParaRPr lang="en-GB" dirty="0" smtClean="0">
              <a:solidFill>
                <a:schemeClr val="tx2"/>
              </a:solidFill>
            </a:endParaRPr>
          </a:p>
          <a:p>
            <a:r>
              <a:rPr lang="en-GB" dirty="0">
                <a:solidFill>
                  <a:schemeClr val="tx2"/>
                </a:solidFill>
              </a:rPr>
              <a:t>summarise FICO scores into </a:t>
            </a:r>
            <a:r>
              <a:rPr lang="en-GB" dirty="0" smtClean="0">
                <a:solidFill>
                  <a:schemeClr val="tx2"/>
                </a:solidFill>
              </a:rPr>
              <a:t>categories</a:t>
            </a:r>
          </a:p>
          <a:p>
            <a:pPr lvl="1"/>
            <a:r>
              <a:rPr lang="en-GB" dirty="0">
                <a:solidFill>
                  <a:schemeClr val="tx2"/>
                </a:solidFill>
              </a:rPr>
              <a:t>Very </a:t>
            </a:r>
            <a:r>
              <a:rPr lang="en-GB" dirty="0" smtClean="0">
                <a:solidFill>
                  <a:schemeClr val="tx2"/>
                </a:solidFill>
              </a:rPr>
              <a:t>Good: </a:t>
            </a:r>
            <a:r>
              <a:rPr lang="en-GB" dirty="0">
                <a:solidFill>
                  <a:schemeClr val="tx2"/>
                </a:solidFill>
              </a:rPr>
              <a:t>15950 </a:t>
            </a:r>
            <a:r>
              <a:rPr lang="en-GB" dirty="0" smtClean="0">
                <a:solidFill>
                  <a:schemeClr val="tx2"/>
                </a:solidFill>
              </a:rPr>
              <a:t>observations</a:t>
            </a:r>
            <a:endParaRPr lang="en-GB" dirty="0" smtClean="0">
              <a:solidFill>
                <a:schemeClr val="tx2"/>
              </a:solidFill>
            </a:endParaRPr>
          </a:p>
          <a:p>
            <a:pPr lvl="1"/>
            <a:r>
              <a:rPr lang="en-GB" dirty="0" smtClean="0">
                <a:solidFill>
                  <a:schemeClr val="tx2"/>
                </a:solidFill>
              </a:rPr>
              <a:t>Exceptional: </a:t>
            </a:r>
            <a:r>
              <a:rPr lang="en-GB" dirty="0">
                <a:solidFill>
                  <a:schemeClr val="tx2"/>
                </a:solidFill>
              </a:rPr>
              <a:t>5208 </a:t>
            </a:r>
            <a:r>
              <a:rPr lang="en-GB" dirty="0" smtClean="0">
                <a:solidFill>
                  <a:schemeClr val="tx2"/>
                </a:solidFill>
              </a:rPr>
              <a:t>observations</a:t>
            </a:r>
            <a:endParaRPr lang="en-GB" dirty="0" smtClean="0">
              <a:solidFill>
                <a:schemeClr val="tx2"/>
              </a:solidFill>
            </a:endParaRPr>
          </a:p>
          <a:p>
            <a:pPr lvl="1"/>
            <a:r>
              <a:rPr lang="en-GB" dirty="0" smtClean="0">
                <a:solidFill>
                  <a:schemeClr val="tx2"/>
                </a:solidFill>
              </a:rPr>
              <a:t>Good: </a:t>
            </a:r>
            <a:r>
              <a:rPr lang="en-GB" dirty="0">
                <a:solidFill>
                  <a:schemeClr val="tx2"/>
                </a:solidFill>
              </a:rPr>
              <a:t>3337 </a:t>
            </a:r>
            <a:r>
              <a:rPr lang="en-GB" dirty="0" smtClean="0">
                <a:solidFill>
                  <a:schemeClr val="tx2"/>
                </a:solidFill>
              </a:rPr>
              <a:t>observations</a:t>
            </a:r>
            <a:endParaRPr lang="en-GB" dirty="0">
              <a:solidFill>
                <a:schemeClr val="tx2"/>
              </a:solidFill>
            </a:endParaRPr>
          </a:p>
        </p:txBody>
      </p:sp>
    </p:spTree>
    <p:extLst>
      <p:ext uri="{BB962C8B-B14F-4D97-AF65-F5344CB8AC3E}">
        <p14:creationId xmlns:p14="http://schemas.microsoft.com/office/powerpoint/2010/main" val="329539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r>
              <a:rPr lang="en-GB" dirty="0">
                <a:solidFill>
                  <a:schemeClr val="tx2"/>
                </a:solidFill>
              </a:rPr>
              <a:t>create dummy variables for categorical </a:t>
            </a:r>
            <a:r>
              <a:rPr lang="en-GB" dirty="0" smtClean="0">
                <a:solidFill>
                  <a:schemeClr val="tx2"/>
                </a:solidFill>
              </a:rPr>
              <a:t>features</a:t>
            </a:r>
          </a:p>
          <a:p>
            <a:pPr lvl="1"/>
            <a:r>
              <a:rPr lang="en-GB" dirty="0">
                <a:solidFill>
                  <a:schemeClr val="tx2"/>
                </a:solidFill>
              </a:rPr>
              <a:t>'Loan Term</a:t>
            </a:r>
            <a:r>
              <a:rPr lang="en-GB" dirty="0" smtClean="0">
                <a:solidFill>
                  <a:schemeClr val="tx2"/>
                </a:solidFill>
              </a:rPr>
              <a:t>',</a:t>
            </a:r>
          </a:p>
          <a:p>
            <a:pPr lvl="1"/>
            <a:r>
              <a:rPr lang="en-GB" dirty="0" smtClean="0">
                <a:solidFill>
                  <a:schemeClr val="tx2"/>
                </a:solidFill>
              </a:rPr>
              <a:t>'Home </a:t>
            </a:r>
            <a:r>
              <a:rPr lang="en-GB" dirty="0">
                <a:solidFill>
                  <a:schemeClr val="tx2"/>
                </a:solidFill>
              </a:rPr>
              <a:t>Ownership</a:t>
            </a:r>
            <a:r>
              <a:rPr lang="en-GB" dirty="0" smtClean="0">
                <a:solidFill>
                  <a:schemeClr val="tx2"/>
                </a:solidFill>
              </a:rPr>
              <a:t>',</a:t>
            </a:r>
          </a:p>
          <a:p>
            <a:pPr lvl="1"/>
            <a:r>
              <a:rPr lang="en-GB" dirty="0" smtClean="0">
                <a:solidFill>
                  <a:schemeClr val="tx2"/>
                </a:solidFill>
              </a:rPr>
              <a:t>'Loan </a:t>
            </a:r>
            <a:r>
              <a:rPr lang="en-GB" dirty="0">
                <a:solidFill>
                  <a:schemeClr val="tx2"/>
                </a:solidFill>
              </a:rPr>
              <a:t>Purpose', </a:t>
            </a:r>
            <a:endParaRPr lang="en-GB" dirty="0" smtClean="0">
              <a:solidFill>
                <a:schemeClr val="tx2"/>
              </a:solidFill>
            </a:endParaRPr>
          </a:p>
          <a:p>
            <a:pPr lvl="1"/>
            <a:r>
              <a:rPr lang="en-GB" dirty="0" smtClean="0">
                <a:solidFill>
                  <a:schemeClr val="tx2"/>
                </a:solidFill>
              </a:rPr>
              <a:t>'FICO </a:t>
            </a:r>
            <a:r>
              <a:rPr lang="en-GB" dirty="0">
                <a:solidFill>
                  <a:schemeClr val="tx2"/>
                </a:solidFill>
              </a:rPr>
              <a:t>Credit Score</a:t>
            </a:r>
            <a:r>
              <a:rPr lang="en-GB" dirty="0" smtClean="0">
                <a:solidFill>
                  <a:schemeClr val="tx2"/>
                </a:solidFill>
              </a:rPr>
              <a:t>',</a:t>
            </a:r>
          </a:p>
          <a:p>
            <a:pPr lvl="1"/>
            <a:r>
              <a:rPr lang="en-GB" dirty="0" smtClean="0">
                <a:solidFill>
                  <a:schemeClr val="tx2"/>
                </a:solidFill>
              </a:rPr>
              <a:t>'Address </a:t>
            </a:r>
            <a:r>
              <a:rPr lang="en-GB" dirty="0">
                <a:solidFill>
                  <a:schemeClr val="tx2"/>
                </a:solidFill>
              </a:rPr>
              <a:t>State'</a:t>
            </a:r>
          </a:p>
        </p:txBody>
      </p:sp>
    </p:spTree>
    <p:extLst>
      <p:ext uri="{BB962C8B-B14F-4D97-AF65-F5344CB8AC3E}">
        <p14:creationId xmlns:p14="http://schemas.microsoft.com/office/powerpoint/2010/main" val="329539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r>
              <a:rPr lang="en-GB" dirty="0">
                <a:solidFill>
                  <a:schemeClr val="tx2"/>
                </a:solidFill>
              </a:rPr>
              <a:t>encode remaining columns containing object data </a:t>
            </a:r>
            <a:r>
              <a:rPr lang="en-GB" dirty="0" smtClean="0">
                <a:solidFill>
                  <a:schemeClr val="tx2"/>
                </a:solidFill>
              </a:rPr>
              <a:t>types</a:t>
            </a:r>
          </a:p>
          <a:p>
            <a:pPr lvl="1"/>
            <a:r>
              <a:rPr lang="en-GB" dirty="0">
                <a:solidFill>
                  <a:schemeClr val="tx2"/>
                </a:solidFill>
              </a:rPr>
              <a:t>'No. Delinquencies In Last 2 </a:t>
            </a:r>
            <a:r>
              <a:rPr lang="en-GB" dirty="0" smtClean="0">
                <a:solidFill>
                  <a:schemeClr val="tx2"/>
                </a:solidFill>
              </a:rPr>
              <a:t>Years‘</a:t>
            </a:r>
          </a:p>
          <a:p>
            <a:pPr lvl="1"/>
            <a:r>
              <a:rPr lang="en-GB" dirty="0" smtClean="0">
                <a:solidFill>
                  <a:schemeClr val="tx2"/>
                </a:solidFill>
              </a:rPr>
              <a:t>'No</a:t>
            </a:r>
            <a:r>
              <a:rPr lang="en-GB" dirty="0">
                <a:solidFill>
                  <a:schemeClr val="tx2"/>
                </a:solidFill>
              </a:rPr>
              <a:t>. Adverse Public </a:t>
            </a:r>
            <a:r>
              <a:rPr lang="en-GB" dirty="0" smtClean="0">
                <a:solidFill>
                  <a:schemeClr val="tx2"/>
                </a:solidFill>
              </a:rPr>
              <a:t>Records‘</a:t>
            </a:r>
          </a:p>
          <a:p>
            <a:pPr lvl="1"/>
            <a:r>
              <a:rPr lang="en-GB" dirty="0" smtClean="0">
                <a:solidFill>
                  <a:schemeClr val="tx2"/>
                </a:solidFill>
              </a:rPr>
              <a:t>'No</a:t>
            </a:r>
            <a:r>
              <a:rPr lang="en-GB" dirty="0">
                <a:solidFill>
                  <a:schemeClr val="tx2"/>
                </a:solidFill>
              </a:rPr>
              <a:t>. Of Public </a:t>
            </a:r>
            <a:r>
              <a:rPr lang="en-GB" dirty="0" smtClean="0">
                <a:solidFill>
                  <a:schemeClr val="tx2"/>
                </a:solidFill>
              </a:rPr>
              <a:t>Records</a:t>
            </a:r>
          </a:p>
          <a:p>
            <a:pPr lvl="1"/>
            <a:endParaRPr lang="en-GB" dirty="0">
              <a:solidFill>
                <a:schemeClr val="tx2"/>
              </a:solidFill>
            </a:endParaRPr>
          </a:p>
          <a:p>
            <a:pPr lvl="1"/>
            <a:r>
              <a:rPr lang="en-GB" dirty="0" smtClean="0">
                <a:solidFill>
                  <a:schemeClr val="tx2"/>
                </a:solidFill>
              </a:rPr>
              <a:t>The above columns contain strings (e.g. one, two, three, …) describing numbers from 0 to 9</a:t>
            </a:r>
          </a:p>
          <a:p>
            <a:pPr lvl="1"/>
            <a:r>
              <a:rPr lang="en-GB" dirty="0" smtClean="0">
                <a:solidFill>
                  <a:schemeClr val="tx2"/>
                </a:solidFill>
              </a:rPr>
              <a:t>Change strings into numerical format (e.g. 1, 2, 3, …)</a:t>
            </a:r>
            <a:endParaRPr lang="en-GB" dirty="0">
              <a:solidFill>
                <a:schemeClr val="tx2"/>
              </a:solidFill>
            </a:endParaRPr>
          </a:p>
        </p:txBody>
      </p:sp>
    </p:spTree>
    <p:extLst>
      <p:ext uri="{BB962C8B-B14F-4D97-AF65-F5344CB8AC3E}">
        <p14:creationId xmlns:p14="http://schemas.microsoft.com/office/powerpoint/2010/main" val="28144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a:xfrm>
            <a:off x="457200" y="1628800"/>
            <a:ext cx="8229600" cy="4876800"/>
          </a:xfrm>
        </p:spPr>
        <p:txBody>
          <a:bodyPr/>
          <a:lstStyle/>
          <a:p>
            <a:r>
              <a:rPr lang="en-GB" dirty="0">
                <a:solidFill>
                  <a:schemeClr val="tx2"/>
                </a:solidFill>
              </a:rPr>
              <a:t>drop redundant </a:t>
            </a:r>
            <a:r>
              <a:rPr lang="en-GB" dirty="0" smtClean="0">
                <a:solidFill>
                  <a:schemeClr val="tx2"/>
                </a:solidFill>
              </a:rPr>
              <a:t>feature</a:t>
            </a:r>
          </a:p>
          <a:p>
            <a:pPr lvl="1"/>
            <a:r>
              <a:rPr lang="en-GB" dirty="0" smtClean="0">
                <a:solidFill>
                  <a:schemeClr val="tx2"/>
                </a:solidFill>
              </a:rPr>
              <a:t>Drop ‘Class’ feature</a:t>
            </a:r>
          </a:p>
          <a:p>
            <a:pPr lvl="1"/>
            <a:endParaRPr lang="en-GB" dirty="0">
              <a:solidFill>
                <a:schemeClr val="tx2"/>
              </a:solidFill>
            </a:endParaRPr>
          </a:p>
          <a:p>
            <a:r>
              <a:rPr lang="en-GB" dirty="0">
                <a:solidFill>
                  <a:schemeClr val="tx2"/>
                </a:solidFill>
              </a:rPr>
              <a:t>deal with nan </a:t>
            </a:r>
            <a:r>
              <a:rPr lang="en-GB" dirty="0" smtClean="0">
                <a:solidFill>
                  <a:schemeClr val="tx2"/>
                </a:solidFill>
              </a:rPr>
              <a:t>values</a:t>
            </a:r>
          </a:p>
          <a:p>
            <a:pPr lvl="1"/>
            <a:r>
              <a:rPr lang="en-GB" dirty="0" smtClean="0">
                <a:solidFill>
                  <a:schemeClr val="tx2"/>
                </a:solidFill>
              </a:rPr>
              <a:t>Replace ‘nan’ with median values for each </a:t>
            </a:r>
            <a:r>
              <a:rPr lang="en-GB" dirty="0" smtClean="0">
                <a:solidFill>
                  <a:schemeClr val="tx2"/>
                </a:solidFill>
              </a:rPr>
              <a:t>feature</a:t>
            </a:r>
          </a:p>
          <a:p>
            <a:pPr lvl="1"/>
            <a:endParaRPr lang="en-GB" dirty="0">
              <a:solidFill>
                <a:schemeClr val="tx2"/>
              </a:solidFill>
            </a:endParaRPr>
          </a:p>
          <a:p>
            <a:r>
              <a:rPr lang="en-GB" dirty="0">
                <a:solidFill>
                  <a:schemeClr val="tx2"/>
                </a:solidFill>
              </a:rPr>
              <a:t>r</a:t>
            </a:r>
            <a:r>
              <a:rPr lang="en-GB" dirty="0" smtClean="0">
                <a:solidFill>
                  <a:schemeClr val="tx2"/>
                </a:solidFill>
              </a:rPr>
              <a:t>emove outliers</a:t>
            </a:r>
          </a:p>
          <a:p>
            <a:pPr lvl="1"/>
            <a:r>
              <a:rPr lang="en-GB" dirty="0" smtClean="0">
                <a:solidFill>
                  <a:schemeClr val="tx2"/>
                </a:solidFill>
              </a:rPr>
              <a:t>See appendix</a:t>
            </a:r>
            <a:endParaRPr lang="en-GB" dirty="0">
              <a:solidFill>
                <a:schemeClr val="tx2"/>
              </a:solidFill>
            </a:endParaRPr>
          </a:p>
        </p:txBody>
      </p:sp>
    </p:spTree>
    <p:extLst>
      <p:ext uri="{BB962C8B-B14F-4D97-AF65-F5344CB8AC3E}">
        <p14:creationId xmlns:p14="http://schemas.microsoft.com/office/powerpoint/2010/main" val="261819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a:t>
            </a:r>
            <a:endParaRPr lang="en-GB" dirty="0"/>
          </a:p>
        </p:txBody>
      </p:sp>
      <p:sp>
        <p:nvSpPr>
          <p:cNvPr id="3" name="Content Placeholder 2"/>
          <p:cNvSpPr>
            <a:spLocks noGrp="1"/>
          </p:cNvSpPr>
          <p:nvPr>
            <p:ph idx="1"/>
          </p:nvPr>
        </p:nvSpPr>
        <p:spPr/>
        <p:txBody>
          <a:bodyPr/>
          <a:lstStyle/>
          <a:p>
            <a:r>
              <a:rPr lang="en-GB" dirty="0" smtClean="0">
                <a:solidFill>
                  <a:schemeClr val="tx2"/>
                </a:solidFill>
              </a:rPr>
              <a:t>Define predictor variables (X) and target variable (y)</a:t>
            </a:r>
          </a:p>
          <a:p>
            <a:pPr lvl="1"/>
            <a:r>
              <a:rPr lang="en-GB" dirty="0" smtClean="0">
                <a:solidFill>
                  <a:schemeClr val="tx2"/>
                </a:solidFill>
              </a:rPr>
              <a:t>y = ‘</a:t>
            </a:r>
            <a:r>
              <a:rPr lang="en-GB" dirty="0" smtClean="0">
                <a:solidFill>
                  <a:schemeClr val="tx2"/>
                </a:solidFill>
              </a:rPr>
              <a:t>Class_new</a:t>
            </a:r>
            <a:r>
              <a:rPr lang="en-GB" dirty="0" smtClean="0">
                <a:solidFill>
                  <a:schemeClr val="tx2"/>
                </a:solidFill>
              </a:rPr>
              <a:t>’ </a:t>
            </a:r>
            <a:r>
              <a:rPr lang="en-GB" dirty="0" smtClean="0">
                <a:solidFill>
                  <a:schemeClr val="tx2"/>
                </a:solidFill>
              </a:rPr>
              <a:t>column containing ‘0’ for completed and ‘1’ for defaulted loan</a:t>
            </a:r>
          </a:p>
          <a:p>
            <a:pPr lvl="1"/>
            <a:r>
              <a:rPr lang="en-GB" dirty="0">
                <a:solidFill>
                  <a:schemeClr val="tx2"/>
                </a:solidFill>
              </a:rPr>
              <a:t>X = transformed features excluding y</a:t>
            </a:r>
          </a:p>
          <a:p>
            <a:pPr lvl="1"/>
            <a:endParaRPr lang="en-GB" dirty="0">
              <a:solidFill>
                <a:schemeClr val="tx2"/>
              </a:solidFill>
            </a:endParaRPr>
          </a:p>
          <a:p>
            <a:r>
              <a:rPr lang="en-GB" dirty="0" smtClean="0">
                <a:solidFill>
                  <a:schemeClr val="tx2"/>
                </a:solidFill>
              </a:rPr>
              <a:t>Implement train </a:t>
            </a:r>
            <a:r>
              <a:rPr lang="en-GB" dirty="0">
                <a:solidFill>
                  <a:schemeClr val="tx2"/>
                </a:solidFill>
              </a:rPr>
              <a:t>test </a:t>
            </a:r>
            <a:r>
              <a:rPr lang="en-GB" dirty="0" smtClean="0">
                <a:solidFill>
                  <a:schemeClr val="tx2"/>
                </a:solidFill>
              </a:rPr>
              <a:t>split on X and y</a:t>
            </a:r>
          </a:p>
          <a:p>
            <a:r>
              <a:rPr lang="en-GB" dirty="0" smtClean="0">
                <a:solidFill>
                  <a:schemeClr val="tx2"/>
                </a:solidFill>
              </a:rPr>
              <a:t>70% train, 30% test</a:t>
            </a:r>
            <a:endParaRPr lang="en-GB" dirty="0">
              <a:solidFill>
                <a:schemeClr val="tx2"/>
              </a:solidFill>
            </a:endParaRPr>
          </a:p>
          <a:p>
            <a:r>
              <a:rPr lang="en-GB" dirty="0">
                <a:solidFill>
                  <a:schemeClr val="tx2"/>
                </a:solidFill>
              </a:rPr>
              <a:t>S</a:t>
            </a:r>
            <a:r>
              <a:rPr lang="en-GB" dirty="0" smtClean="0">
                <a:solidFill>
                  <a:schemeClr val="tx2"/>
                </a:solidFill>
              </a:rPr>
              <a:t>tratify </a:t>
            </a:r>
            <a:r>
              <a:rPr lang="en-GB" dirty="0">
                <a:solidFill>
                  <a:schemeClr val="tx2"/>
                </a:solidFill>
              </a:rPr>
              <a:t>target y as </a:t>
            </a:r>
            <a:r>
              <a:rPr lang="en-GB" dirty="0" smtClean="0">
                <a:solidFill>
                  <a:schemeClr val="tx2"/>
                </a:solidFill>
              </a:rPr>
              <a:t>data may </a:t>
            </a:r>
            <a:r>
              <a:rPr lang="en-GB" dirty="0">
                <a:solidFill>
                  <a:schemeClr val="tx2"/>
                </a:solidFill>
              </a:rPr>
              <a:t>not be normally </a:t>
            </a:r>
            <a:r>
              <a:rPr lang="en-GB" dirty="0" smtClean="0">
                <a:solidFill>
                  <a:schemeClr val="tx2"/>
                </a:solidFill>
              </a:rPr>
              <a:t>distributed</a:t>
            </a:r>
          </a:p>
          <a:p>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Classification: Evaluation metric</a:t>
            </a:r>
            <a:endParaRPr lang="en-GB" dirty="0"/>
          </a:p>
        </p:txBody>
      </p:sp>
      <p:sp>
        <p:nvSpPr>
          <p:cNvPr id="4" name="Content Placeholder 2"/>
          <p:cNvSpPr>
            <a:spLocks noGrp="1"/>
          </p:cNvSpPr>
          <p:nvPr>
            <p:ph idx="1"/>
          </p:nvPr>
        </p:nvSpPr>
        <p:spPr>
          <a:xfrm>
            <a:off x="467544" y="1556792"/>
            <a:ext cx="8229600" cy="4876800"/>
          </a:xfrm>
        </p:spPr>
        <p:txBody>
          <a:bodyPr>
            <a:normAutofit/>
          </a:bodyPr>
          <a:lstStyle/>
          <a:p>
            <a:r>
              <a:rPr lang="en-GB" sz="1600" dirty="0" smtClean="0">
                <a:solidFill>
                  <a:schemeClr val="tx2"/>
                </a:solidFill>
              </a:rPr>
              <a:t>AUC </a:t>
            </a:r>
            <a:r>
              <a:rPr lang="en-GB" sz="1600" dirty="0" smtClean="0">
                <a:solidFill>
                  <a:schemeClr val="tx2"/>
                </a:solidFill>
              </a:rPr>
              <a:t>(‘area under the curve’) </a:t>
            </a:r>
            <a:r>
              <a:rPr lang="en-GB" sz="1600" dirty="0" smtClean="0">
                <a:solidFill>
                  <a:schemeClr val="tx2"/>
                </a:solidFill>
              </a:rPr>
              <a:t>score</a:t>
            </a:r>
          </a:p>
          <a:p>
            <a:pPr lvl="1"/>
            <a:r>
              <a:rPr lang="en-GB" sz="1200" dirty="0">
                <a:solidFill>
                  <a:schemeClr val="tx2"/>
                </a:solidFill>
              </a:rPr>
              <a:t>The AUC score equals the probability that a randomly chosen positive example ranks above (is deemed to have a higher probability of being positive than) a randomly chosen negative example.</a:t>
            </a:r>
          </a:p>
          <a:p>
            <a:pPr lvl="1"/>
            <a:endParaRPr lang="en-GB" sz="1200" dirty="0" smtClean="0">
              <a:solidFill>
                <a:schemeClr val="tx2"/>
              </a:solidFill>
            </a:endParaRPr>
          </a:p>
          <a:p>
            <a:pPr marL="171450" lvl="0" indent="-171450"/>
            <a:r>
              <a:rPr lang="en-GB" sz="1600" dirty="0" smtClean="0">
                <a:solidFill>
                  <a:schemeClr val="tx2"/>
                </a:solidFill>
              </a:rPr>
              <a:t>TPR </a:t>
            </a:r>
            <a:r>
              <a:rPr lang="en-GB" sz="1600" dirty="0">
                <a:solidFill>
                  <a:schemeClr val="tx2"/>
                </a:solidFill>
              </a:rPr>
              <a:t>(also called Recall or Sensitivity) = sum total positives/sum of condition positive = TP/(TP+FN)</a:t>
            </a:r>
          </a:p>
          <a:p>
            <a:pPr lvl="0"/>
            <a:endParaRPr lang="en-GB" sz="1600" dirty="0">
              <a:solidFill>
                <a:schemeClr val="tx2"/>
              </a:solidFill>
            </a:endParaRPr>
          </a:p>
          <a:p>
            <a:pPr marL="171450" lvl="0" indent="-171450"/>
            <a:r>
              <a:rPr lang="en-GB" sz="1600" dirty="0">
                <a:solidFill>
                  <a:schemeClr val="tx2"/>
                </a:solidFill>
              </a:rPr>
              <a:t>FPR (also called Fall-out) = sum of false positives/sum of condition negative = FP/(FP+TN)</a:t>
            </a:r>
          </a:p>
          <a:p>
            <a:endParaRPr lang="en-GB" sz="1600" dirty="0">
              <a:solidFill>
                <a:schemeClr val="tx2"/>
              </a:solidFill>
            </a:endParaRPr>
          </a:p>
          <a:p>
            <a:r>
              <a:rPr lang="en-GB" sz="1600" dirty="0" smtClean="0">
                <a:solidFill>
                  <a:schemeClr val="tx2"/>
                </a:solidFill>
              </a:rPr>
              <a:t>The </a:t>
            </a:r>
            <a:r>
              <a:rPr lang="en-GB" sz="1600" dirty="0" smtClean="0">
                <a:solidFill>
                  <a:schemeClr val="tx2"/>
                </a:solidFill>
              </a:rPr>
              <a:t>ROC curve </a:t>
            </a:r>
            <a:r>
              <a:rPr lang="en-GB" sz="1600" dirty="0">
                <a:solidFill>
                  <a:schemeClr val="tx2"/>
                </a:solidFill>
              </a:rPr>
              <a:t>is created by plotting the true positive rate (TPR) against the false positive rate (FPR) at various threshold settings.</a:t>
            </a:r>
          </a:p>
          <a:p>
            <a:endParaRPr lang="en-GB" sz="1600" dirty="0">
              <a:solidFill>
                <a:schemeClr val="tx2"/>
              </a:solidFill>
            </a:endParaRPr>
          </a:p>
          <a:p>
            <a:pPr marL="171450" indent="-171450"/>
            <a:endParaRPr lang="en-GB" sz="1600" dirty="0">
              <a:solidFill>
                <a:schemeClr val="tx2"/>
              </a:solidFill>
            </a:endParaRPr>
          </a:p>
          <a:p>
            <a:pPr marL="0" indent="0">
              <a:buNone/>
            </a:pPr>
            <a:r>
              <a:rPr lang="en-GB" sz="1200" i="1" dirty="0" smtClean="0">
                <a:solidFill>
                  <a:schemeClr val="tx2"/>
                </a:solidFill>
              </a:rPr>
              <a:t>Source: </a:t>
            </a:r>
            <a:r>
              <a:rPr lang="en-GB" sz="1200" i="1" dirty="0">
                <a:solidFill>
                  <a:schemeClr val="tx2"/>
                </a:solidFill>
              </a:rPr>
              <a:t>www.wikipedia.com</a:t>
            </a:r>
          </a:p>
          <a:p>
            <a:endParaRPr lang="en-GB" sz="1600" dirty="0" smtClean="0">
              <a:solidFill>
                <a:schemeClr val="tx2"/>
              </a:solidFill>
            </a:endParaRPr>
          </a:p>
        </p:txBody>
      </p:sp>
    </p:spTree>
    <p:extLst>
      <p:ext uri="{BB962C8B-B14F-4D97-AF65-F5344CB8AC3E}">
        <p14:creationId xmlns:p14="http://schemas.microsoft.com/office/powerpoint/2010/main" val="156687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 and method</a:t>
            </a:r>
            <a:endParaRPr lang="en-GB" dirty="0"/>
          </a:p>
        </p:txBody>
      </p:sp>
      <p:sp>
        <p:nvSpPr>
          <p:cNvPr id="3" name="Content Placeholder 2"/>
          <p:cNvSpPr>
            <a:spLocks noGrp="1"/>
          </p:cNvSpPr>
          <p:nvPr>
            <p:ph idx="1"/>
          </p:nvPr>
        </p:nvSpPr>
        <p:spPr/>
        <p:txBody>
          <a:bodyPr/>
          <a:lstStyle/>
          <a:p>
            <a:r>
              <a:rPr lang="en-GB" dirty="0" smtClean="0">
                <a:solidFill>
                  <a:schemeClr val="tx2"/>
                </a:solidFill>
              </a:rPr>
              <a:t>Project</a:t>
            </a:r>
          </a:p>
          <a:p>
            <a:r>
              <a:rPr lang="en-GB" dirty="0" smtClean="0">
                <a:solidFill>
                  <a:schemeClr val="tx2"/>
                </a:solidFill>
              </a:rPr>
              <a:t>Dataset</a:t>
            </a:r>
          </a:p>
          <a:p>
            <a:r>
              <a:rPr lang="en-GB" dirty="0" smtClean="0">
                <a:solidFill>
                  <a:schemeClr val="tx2"/>
                </a:solidFill>
              </a:rPr>
              <a:t>Data exploration</a:t>
            </a:r>
          </a:p>
          <a:p>
            <a:r>
              <a:rPr lang="en-GB" dirty="0" smtClean="0">
                <a:solidFill>
                  <a:schemeClr val="tx2"/>
                </a:solidFill>
              </a:rPr>
              <a:t>Feature engineering</a:t>
            </a:r>
          </a:p>
          <a:p>
            <a:r>
              <a:rPr lang="en-GB" dirty="0" smtClean="0">
                <a:solidFill>
                  <a:schemeClr val="tx2"/>
                </a:solidFill>
              </a:rPr>
              <a:t>Classification</a:t>
            </a:r>
          </a:p>
          <a:p>
            <a:pPr lvl="1"/>
            <a:r>
              <a:rPr lang="en-GB" dirty="0" smtClean="0">
                <a:solidFill>
                  <a:schemeClr val="tx2"/>
                </a:solidFill>
              </a:rPr>
              <a:t>Building basic logistic regression model</a:t>
            </a:r>
          </a:p>
          <a:p>
            <a:pPr lvl="1"/>
            <a:r>
              <a:rPr lang="en-GB" dirty="0" smtClean="0">
                <a:solidFill>
                  <a:schemeClr val="tx2"/>
                </a:solidFill>
              </a:rPr>
              <a:t>Optimising model parameters</a:t>
            </a:r>
          </a:p>
          <a:p>
            <a:r>
              <a:rPr lang="en-GB" dirty="0" smtClean="0">
                <a:solidFill>
                  <a:schemeClr val="tx2"/>
                </a:solidFill>
              </a:rPr>
              <a:t>Results</a:t>
            </a:r>
            <a:endParaRPr lang="en-GB" dirty="0" smtClean="0">
              <a:solidFill>
                <a:schemeClr val="tx2"/>
              </a:solidFill>
            </a:endParaRPr>
          </a:p>
          <a:p>
            <a:r>
              <a:rPr lang="en-GB" dirty="0" smtClean="0">
                <a:solidFill>
                  <a:schemeClr val="tx2"/>
                </a:solidFill>
              </a:rPr>
              <a:t>Conclusion</a:t>
            </a:r>
          </a:p>
          <a:p>
            <a:r>
              <a:rPr lang="en-GB" dirty="0" smtClean="0">
                <a:solidFill>
                  <a:schemeClr val="tx2"/>
                </a:solidFill>
              </a:rPr>
              <a:t>Appendix</a:t>
            </a:r>
            <a:endParaRPr lang="en-GB" dirty="0">
              <a:solidFill>
                <a:schemeClr val="tx2"/>
              </a:solidFill>
            </a:endParaRPr>
          </a:p>
        </p:txBody>
      </p:sp>
    </p:spTree>
    <p:extLst>
      <p:ext uri="{BB962C8B-B14F-4D97-AF65-F5344CB8AC3E}">
        <p14:creationId xmlns:p14="http://schemas.microsoft.com/office/powerpoint/2010/main" val="1574793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Build model </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2"/>
            <a:ext cx="8710506" cy="36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Line Callout 2 7"/>
          <p:cNvSpPr/>
          <p:nvPr/>
        </p:nvSpPr>
        <p:spPr>
          <a:xfrm>
            <a:off x="6588222" y="5733256"/>
            <a:ext cx="2145557" cy="792088"/>
          </a:xfrm>
          <a:prstGeom prst="borderCallout2">
            <a:avLst>
              <a:gd name="adj1" fmla="val 18750"/>
              <a:gd name="adj2" fmla="val -8333"/>
              <a:gd name="adj3" fmla="val 18750"/>
              <a:gd name="adj4" fmla="val -16667"/>
              <a:gd name="adj5" fmla="val -7187"/>
              <a:gd name="adj6" fmla="val -2583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Initial AUC score:</a:t>
            </a:r>
          </a:p>
          <a:p>
            <a:r>
              <a:rPr lang="en-GB" b="1" dirty="0" smtClean="0"/>
              <a:t>0.6584</a:t>
            </a:r>
            <a:endParaRPr lang="en-GB" b="1" dirty="0"/>
          </a:p>
        </p:txBody>
      </p:sp>
      <p:sp>
        <p:nvSpPr>
          <p:cNvPr id="4" name="Line Callout 2 3"/>
          <p:cNvSpPr/>
          <p:nvPr/>
        </p:nvSpPr>
        <p:spPr>
          <a:xfrm>
            <a:off x="6386884" y="1988840"/>
            <a:ext cx="2361580" cy="936104"/>
          </a:xfrm>
          <a:prstGeom prst="borderCallout2">
            <a:avLst>
              <a:gd name="adj1" fmla="val 55198"/>
              <a:gd name="adj2" fmla="val -7177"/>
              <a:gd name="adj3" fmla="val 75609"/>
              <a:gd name="adj4" fmla="val -13200"/>
              <a:gd name="adj5" fmla="val 119269"/>
              <a:gd name="adj6" fmla="val -1473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Add class weights to account for unbalanced classes</a:t>
            </a:r>
            <a:endParaRPr lang="en-GB" b="1" dirty="0"/>
          </a:p>
        </p:txBody>
      </p:sp>
    </p:spTree>
    <p:extLst>
      <p:ext uri="{BB962C8B-B14F-4D97-AF65-F5344CB8AC3E}">
        <p14:creationId xmlns:p14="http://schemas.microsoft.com/office/powerpoint/2010/main" val="3977697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Optimise model</a:t>
            </a:r>
            <a:endParaRPr lang="en-GB" dirty="0"/>
          </a:p>
        </p:txBody>
      </p:sp>
      <p:sp>
        <p:nvSpPr>
          <p:cNvPr id="3" name="Content Placeholder 2"/>
          <p:cNvSpPr>
            <a:spLocks noGrp="1"/>
          </p:cNvSpPr>
          <p:nvPr>
            <p:ph idx="1"/>
          </p:nvPr>
        </p:nvSpPr>
        <p:spPr>
          <a:xfrm>
            <a:off x="420704" y="1333216"/>
            <a:ext cx="8229600" cy="4876800"/>
          </a:xfrm>
        </p:spPr>
        <p:txBody>
          <a:bodyPr/>
          <a:lstStyle/>
          <a:p>
            <a:r>
              <a:rPr lang="en-GB" dirty="0" smtClean="0"/>
              <a:t>Optimise logistic regression model </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457325"/>
            <a:ext cx="8656637"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Line Callout 2 7"/>
          <p:cNvSpPr/>
          <p:nvPr/>
        </p:nvSpPr>
        <p:spPr>
          <a:xfrm>
            <a:off x="6516216" y="5661248"/>
            <a:ext cx="2361580" cy="936104"/>
          </a:xfrm>
          <a:prstGeom prst="borderCallout2">
            <a:avLst>
              <a:gd name="adj1" fmla="val 65403"/>
              <a:gd name="adj2" fmla="val -4866"/>
              <a:gd name="adj3" fmla="val 30414"/>
              <a:gd name="adj4" fmla="val -14933"/>
              <a:gd name="adj5" fmla="val -17779"/>
              <a:gd name="adj6" fmla="val -1704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The optimised model generates an AUC of 0.6590</a:t>
            </a:r>
            <a:endParaRPr lang="en-GB" b="1" dirty="0"/>
          </a:p>
        </p:txBody>
      </p:sp>
      <p:sp>
        <p:nvSpPr>
          <p:cNvPr id="7" name="Line Callout 2 6"/>
          <p:cNvSpPr/>
          <p:nvPr/>
        </p:nvSpPr>
        <p:spPr>
          <a:xfrm>
            <a:off x="6530900" y="1916832"/>
            <a:ext cx="2361580" cy="936104"/>
          </a:xfrm>
          <a:prstGeom prst="borderCallout2">
            <a:avLst>
              <a:gd name="adj1" fmla="val 31872"/>
              <a:gd name="adj2" fmla="val -2554"/>
              <a:gd name="adj3" fmla="val 37702"/>
              <a:gd name="adj4" fmla="val -18979"/>
              <a:gd name="adj5" fmla="val 59495"/>
              <a:gd name="adj6" fmla="val -5576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Use </a:t>
            </a:r>
            <a:r>
              <a:rPr lang="en-GB" b="1" dirty="0" smtClean="0"/>
              <a:t>GridSearchCV</a:t>
            </a:r>
            <a:r>
              <a:rPr lang="en-GB" b="1" dirty="0" smtClean="0"/>
              <a:t> to find best model parameters</a:t>
            </a:r>
            <a:endParaRPr lang="en-GB" b="1" dirty="0"/>
          </a:p>
        </p:txBody>
      </p:sp>
    </p:spTree>
    <p:extLst>
      <p:ext uri="{BB962C8B-B14F-4D97-AF65-F5344CB8AC3E}">
        <p14:creationId xmlns:p14="http://schemas.microsoft.com/office/powerpoint/2010/main" val="3977697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a:xfrm>
            <a:off x="467544" y="1556792"/>
            <a:ext cx="8229600" cy="4876800"/>
          </a:xfrm>
        </p:spPr>
        <p:txBody>
          <a:bodyPr/>
          <a:lstStyle/>
          <a:p>
            <a:r>
              <a:rPr lang="en-GB" dirty="0" smtClean="0">
                <a:solidFill>
                  <a:schemeClr val="tx2"/>
                </a:solidFill>
              </a:rPr>
              <a:t>The optimised model delivered an AUC score of 0.6590.</a:t>
            </a:r>
          </a:p>
          <a:p>
            <a:pPr marL="0" indent="0">
              <a:buNone/>
            </a:pPr>
            <a:endParaRPr lang="en-GB" dirty="0" smtClean="0">
              <a:solidFill>
                <a:schemeClr val="tx2"/>
              </a:solidFill>
            </a:endParaRPr>
          </a:p>
          <a:p>
            <a:r>
              <a:rPr lang="en-GB" dirty="0" smtClean="0">
                <a:solidFill>
                  <a:schemeClr val="tx2"/>
                </a:solidFill>
              </a:rPr>
              <a:t>This can be interpreted </a:t>
            </a:r>
            <a:r>
              <a:rPr lang="en-GB" dirty="0">
                <a:solidFill>
                  <a:schemeClr val="tx2"/>
                </a:solidFill>
              </a:rPr>
              <a:t>as the probability that a randomly chosen positive example </a:t>
            </a:r>
            <a:r>
              <a:rPr lang="en-GB" dirty="0" smtClean="0">
                <a:solidFill>
                  <a:schemeClr val="tx2"/>
                </a:solidFill>
              </a:rPr>
              <a:t>is </a:t>
            </a:r>
            <a:r>
              <a:rPr lang="en-GB" dirty="0">
                <a:solidFill>
                  <a:schemeClr val="tx2"/>
                </a:solidFill>
              </a:rPr>
              <a:t>deemed to have a higher probability of being positive </a:t>
            </a:r>
            <a:r>
              <a:rPr lang="en-GB" dirty="0" smtClean="0">
                <a:solidFill>
                  <a:schemeClr val="tx2"/>
                </a:solidFill>
              </a:rPr>
              <a:t>than </a:t>
            </a:r>
            <a:r>
              <a:rPr lang="en-GB" dirty="0">
                <a:solidFill>
                  <a:schemeClr val="tx2"/>
                </a:solidFill>
              </a:rPr>
              <a:t>a randomly chosen negative example</a:t>
            </a:r>
            <a:r>
              <a:rPr lang="en-GB" dirty="0" smtClean="0">
                <a:solidFill>
                  <a:schemeClr val="tx2"/>
                </a:solidFill>
              </a:rPr>
              <a:t>.</a:t>
            </a:r>
          </a:p>
          <a:p>
            <a:endParaRPr lang="en-GB" dirty="0">
              <a:solidFill>
                <a:schemeClr val="tx2"/>
              </a:solidFill>
            </a:endParaRPr>
          </a:p>
          <a:p>
            <a:r>
              <a:rPr lang="en-GB" dirty="0" smtClean="0">
                <a:solidFill>
                  <a:schemeClr val="tx2"/>
                </a:solidFill>
              </a:rPr>
              <a:t>Parameter tuning improved the score.</a:t>
            </a:r>
            <a:endParaRPr lang="en-GB" dirty="0">
              <a:solidFill>
                <a:schemeClr val="tx2"/>
              </a:solidFill>
            </a:endParaRPr>
          </a:p>
          <a:p>
            <a:endParaRPr lang="en-GB" dirty="0" smtClean="0">
              <a:solidFill>
                <a:schemeClr val="tx2"/>
              </a:solidFill>
            </a:endParaRPr>
          </a:p>
        </p:txBody>
      </p:sp>
    </p:spTree>
    <p:extLst>
      <p:ext uri="{BB962C8B-B14F-4D97-AF65-F5344CB8AC3E}">
        <p14:creationId xmlns:p14="http://schemas.microsoft.com/office/powerpoint/2010/main" val="3947735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 </a:t>
            </a:r>
            <a:r>
              <a:rPr lang="en-GB" sz="3800" dirty="0" smtClean="0"/>
              <a:t>Receiver Operating Characteristic</a:t>
            </a:r>
            <a:endParaRPr lang="en-GB" sz="3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1412775"/>
            <a:ext cx="7200801" cy="505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76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Confusion matrix</a:t>
            </a:r>
            <a:endParaRPr lang="en-GB"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484784"/>
            <a:ext cx="6335005"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78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odd ratios for bad loans</a:t>
            </a:r>
            <a:endParaRPr lang="en-GB" dirty="0"/>
          </a:p>
        </p:txBody>
      </p:sp>
      <p:sp>
        <p:nvSpPr>
          <p:cNvPr id="4" name="TextBox 3"/>
          <p:cNvSpPr txBox="1"/>
          <p:nvPr/>
        </p:nvSpPr>
        <p:spPr>
          <a:xfrm>
            <a:off x="4976752" y="1772816"/>
            <a:ext cx="3744416" cy="4524315"/>
          </a:xfrm>
          <a:prstGeom prst="rect">
            <a:avLst/>
          </a:prstGeom>
          <a:noFill/>
        </p:spPr>
        <p:txBody>
          <a:bodyPr wrap="square" rtlCol="0">
            <a:spAutoFit/>
          </a:bodyPr>
          <a:lstStyle/>
          <a:p>
            <a:r>
              <a:rPr lang="en-GB" sz="1600" dirty="0" smtClean="0">
                <a:solidFill>
                  <a:schemeClr val="tx2"/>
                </a:solidFill>
              </a:rPr>
              <a:t>How to interpret the odds ratio:</a:t>
            </a:r>
          </a:p>
          <a:p>
            <a:endParaRPr lang="en-GB" sz="1600" dirty="0" smtClean="0">
              <a:solidFill>
                <a:schemeClr val="tx2"/>
              </a:solidFill>
            </a:endParaRPr>
          </a:p>
          <a:p>
            <a:r>
              <a:rPr lang="en-GB" sz="1600" dirty="0" smtClean="0">
                <a:solidFill>
                  <a:schemeClr val="tx2"/>
                </a:solidFill>
              </a:rPr>
              <a:t>A </a:t>
            </a:r>
            <a:r>
              <a:rPr lang="en-GB" sz="1600" dirty="0">
                <a:solidFill>
                  <a:schemeClr val="tx2"/>
                </a:solidFill>
              </a:rPr>
              <a:t>score over 1 indicates a positive relationship with the target variable, a score below 1 a negative one.</a:t>
            </a:r>
          </a:p>
          <a:p>
            <a:endParaRPr lang="en-GB" sz="1600" dirty="0">
              <a:solidFill>
                <a:schemeClr val="tx2"/>
              </a:solidFill>
            </a:endParaRPr>
          </a:p>
          <a:p>
            <a:r>
              <a:rPr lang="en-GB" sz="1600" dirty="0" smtClean="0">
                <a:solidFill>
                  <a:schemeClr val="tx2"/>
                </a:solidFill>
              </a:rPr>
              <a:t>Odds </a:t>
            </a:r>
            <a:r>
              <a:rPr lang="en-GB" sz="1600" dirty="0">
                <a:solidFill>
                  <a:schemeClr val="tx2"/>
                </a:solidFill>
              </a:rPr>
              <a:t>of success = ratio of probability of success / probability of failure</a:t>
            </a:r>
          </a:p>
          <a:p>
            <a:endParaRPr lang="en-GB" sz="1600" dirty="0" smtClean="0">
              <a:solidFill>
                <a:schemeClr val="tx2"/>
              </a:solidFill>
            </a:endParaRPr>
          </a:p>
          <a:p>
            <a:r>
              <a:rPr lang="en-GB" sz="1600" dirty="0" smtClean="0">
                <a:solidFill>
                  <a:schemeClr val="tx2"/>
                </a:solidFill>
              </a:rPr>
              <a:t>If </a:t>
            </a:r>
            <a:r>
              <a:rPr lang="en-GB" sz="1600" dirty="0">
                <a:solidFill>
                  <a:schemeClr val="tx2"/>
                </a:solidFill>
              </a:rPr>
              <a:t>the probability of success is 50/50, the odds of success are 1/1 = </a:t>
            </a:r>
            <a:r>
              <a:rPr lang="en-GB" sz="1600" dirty="0" smtClean="0">
                <a:solidFill>
                  <a:schemeClr val="tx2"/>
                </a:solidFill>
              </a:rPr>
              <a:t>1</a:t>
            </a:r>
          </a:p>
          <a:p>
            <a:endParaRPr lang="en-GB" sz="1600" dirty="0">
              <a:solidFill>
                <a:schemeClr val="tx2"/>
              </a:solidFill>
            </a:endParaRPr>
          </a:p>
          <a:p>
            <a:r>
              <a:rPr lang="en-GB" sz="1600" dirty="0">
                <a:solidFill>
                  <a:schemeClr val="tx2"/>
                </a:solidFill>
              </a:rPr>
              <a:t>For example, FICO Credit </a:t>
            </a:r>
            <a:r>
              <a:rPr lang="en-GB" sz="1600" dirty="0">
                <a:solidFill>
                  <a:schemeClr val="tx2"/>
                </a:solidFill>
              </a:rPr>
              <a:t>Score_Good</a:t>
            </a:r>
            <a:r>
              <a:rPr lang="en-GB" sz="1600" dirty="0">
                <a:solidFill>
                  <a:schemeClr val="tx2"/>
                </a:solidFill>
              </a:rPr>
              <a:t> has an odd ratio of </a:t>
            </a:r>
            <a:r>
              <a:rPr lang="en-GB" sz="1600" dirty="0" smtClean="0">
                <a:solidFill>
                  <a:schemeClr val="tx2"/>
                </a:solidFill>
              </a:rPr>
              <a:t>3.948234. </a:t>
            </a:r>
            <a:r>
              <a:rPr lang="en-GB" sz="1600" dirty="0">
                <a:solidFill>
                  <a:schemeClr val="tx2"/>
                </a:solidFill>
              </a:rPr>
              <a:t>This means than the odds for a defaulted loan are </a:t>
            </a:r>
            <a:r>
              <a:rPr lang="en-GB" sz="1600" dirty="0" smtClean="0">
                <a:solidFill>
                  <a:schemeClr val="tx2"/>
                </a:solidFill>
              </a:rPr>
              <a:t>295% </a:t>
            </a:r>
            <a:r>
              <a:rPr lang="en-GB" sz="1600" dirty="0">
                <a:solidFill>
                  <a:schemeClr val="tx2"/>
                </a:solidFill>
              </a:rPr>
              <a:t>higher than the odds for completed one.</a:t>
            </a:r>
          </a:p>
          <a:p>
            <a:endParaRPr lang="en-GB" sz="1600" dirty="0">
              <a:solidFill>
                <a:schemeClr val="tx2"/>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4536000" cy="4332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76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sz="1800" dirty="0" smtClean="0">
                <a:solidFill>
                  <a:schemeClr val="tx2"/>
                </a:solidFill>
              </a:rPr>
              <a:t>The model outperforms random guessing in predicting loan defaults.</a:t>
            </a:r>
          </a:p>
          <a:p>
            <a:pPr marL="0" indent="0">
              <a:buNone/>
            </a:pPr>
            <a:endParaRPr lang="en-GB" sz="1800" dirty="0">
              <a:solidFill>
                <a:schemeClr val="tx2"/>
              </a:solidFill>
            </a:endParaRPr>
          </a:p>
          <a:p>
            <a:pPr marL="0" indent="0">
              <a:buNone/>
            </a:pPr>
            <a:r>
              <a:rPr lang="en-GB" sz="1800" b="1" dirty="0" smtClean="0">
                <a:solidFill>
                  <a:schemeClr val="tx2"/>
                </a:solidFill>
              </a:rPr>
              <a:t>Highest odds for bad loans:</a:t>
            </a:r>
            <a:r>
              <a:rPr lang="en-GB" sz="1800" dirty="0" smtClean="0">
                <a:solidFill>
                  <a:schemeClr val="tx2"/>
                </a:solidFill>
              </a:rPr>
              <a:t>		</a:t>
            </a:r>
          </a:p>
          <a:p>
            <a:pPr lvl="1"/>
            <a:r>
              <a:rPr lang="en-GB" sz="1800" dirty="0" smtClean="0">
                <a:solidFill>
                  <a:schemeClr val="tx2"/>
                </a:solidFill>
              </a:rPr>
              <a:t>FICO Credit Score Good		</a:t>
            </a:r>
          </a:p>
          <a:p>
            <a:pPr lvl="1"/>
            <a:r>
              <a:rPr lang="en-GB" sz="1800" dirty="0" smtClean="0">
                <a:solidFill>
                  <a:schemeClr val="tx2"/>
                </a:solidFill>
              </a:rPr>
              <a:t> FICO Credit Score Very Good</a:t>
            </a:r>
          </a:p>
          <a:p>
            <a:pPr lvl="1"/>
            <a:r>
              <a:rPr lang="en-GB" sz="1800" dirty="0" smtClean="0">
                <a:solidFill>
                  <a:schemeClr val="tx2"/>
                </a:solidFill>
              </a:rPr>
              <a:t>Loan Purpose Small Business</a:t>
            </a:r>
          </a:p>
          <a:p>
            <a:pPr lvl="1"/>
            <a:r>
              <a:rPr lang="en-GB" sz="1800" dirty="0" smtClean="0">
                <a:solidFill>
                  <a:schemeClr val="tx2"/>
                </a:solidFill>
              </a:rPr>
              <a:t>Loan Term 60 Months</a:t>
            </a:r>
          </a:p>
          <a:p>
            <a:pPr lvl="1"/>
            <a:r>
              <a:rPr lang="en-GB" sz="1800" dirty="0" smtClean="0">
                <a:solidFill>
                  <a:schemeClr val="tx2"/>
                </a:solidFill>
              </a:rPr>
              <a:t>No. Adverse Public Records</a:t>
            </a:r>
          </a:p>
          <a:p>
            <a:pPr lvl="1"/>
            <a:endParaRPr lang="en-GB" sz="1800" dirty="0">
              <a:solidFill>
                <a:schemeClr val="tx2"/>
              </a:solidFill>
            </a:endParaRPr>
          </a:p>
          <a:p>
            <a:pPr marL="0" lvl="1" indent="0">
              <a:buNone/>
            </a:pPr>
            <a:r>
              <a:rPr lang="en-GB" sz="1800" b="1" dirty="0" smtClean="0">
                <a:solidFill>
                  <a:schemeClr val="tx2"/>
                </a:solidFill>
              </a:rPr>
              <a:t>Lowest odds for bad loans:</a:t>
            </a:r>
          </a:p>
          <a:p>
            <a:pPr marL="285750" lvl="1" indent="-285750"/>
            <a:r>
              <a:rPr lang="en-GB" sz="1800" dirty="0" smtClean="0">
                <a:solidFill>
                  <a:schemeClr val="tx2"/>
                </a:solidFill>
              </a:rPr>
              <a:t>Loan Purpose Credit Card</a:t>
            </a:r>
          </a:p>
          <a:p>
            <a:pPr marL="285750" lvl="1" indent="-285750"/>
            <a:r>
              <a:rPr lang="en-GB" sz="1800" dirty="0" smtClean="0">
                <a:solidFill>
                  <a:schemeClr val="tx2"/>
                </a:solidFill>
              </a:rPr>
              <a:t>Loan Purpose Car</a:t>
            </a:r>
          </a:p>
          <a:p>
            <a:pPr marL="285750" lvl="1" indent="-285750"/>
            <a:r>
              <a:rPr lang="en-GB" sz="1800" dirty="0" smtClean="0">
                <a:solidFill>
                  <a:schemeClr val="tx2"/>
                </a:solidFill>
              </a:rPr>
              <a:t>No. Of Public Record Bankruptcies</a:t>
            </a:r>
          </a:p>
          <a:p>
            <a:pPr marL="285750" lvl="1" indent="-285750"/>
            <a:r>
              <a:rPr lang="en-GB" sz="1800" dirty="0" smtClean="0">
                <a:solidFill>
                  <a:schemeClr val="tx2"/>
                </a:solidFill>
              </a:rPr>
              <a:t>Loan Purpose Wedding</a:t>
            </a:r>
          </a:p>
          <a:p>
            <a:pPr marL="285750" lvl="1" indent="-285750"/>
            <a:r>
              <a:rPr lang="en-GB" sz="1800" dirty="0" smtClean="0">
                <a:solidFill>
                  <a:schemeClr val="tx2"/>
                </a:solidFill>
              </a:rPr>
              <a:t>Loan Term 36 Months</a:t>
            </a:r>
          </a:p>
          <a:p>
            <a:pPr marL="0" indent="0">
              <a:buNone/>
            </a:pPr>
            <a:endParaRPr lang="en-GB" sz="1800" dirty="0" smtClean="0">
              <a:solidFill>
                <a:schemeClr val="tx2"/>
              </a:solidFill>
            </a:endParaRPr>
          </a:p>
          <a:p>
            <a:pPr lvl="1"/>
            <a:endParaRPr lang="en-GB" sz="1800" dirty="0" smtClean="0">
              <a:solidFill>
                <a:schemeClr val="tx2"/>
              </a:solidFill>
            </a:endParaRPr>
          </a:p>
          <a:p>
            <a:endParaRPr lang="en-GB" sz="1800" dirty="0">
              <a:solidFill>
                <a:schemeClr val="tx2"/>
              </a:solidFill>
            </a:endParaRPr>
          </a:p>
          <a:p>
            <a:endParaRPr lang="en-GB" sz="1800" dirty="0">
              <a:solidFill>
                <a:schemeClr val="tx2"/>
              </a:solidFill>
            </a:endParaRPr>
          </a:p>
          <a:p>
            <a:endParaRPr lang="en-GB" sz="1800"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solidFill>
                  <a:schemeClr val="tx2"/>
                </a:solidFill>
              </a:rPr>
              <a:t>Limitations</a:t>
            </a:r>
          </a:p>
          <a:p>
            <a:r>
              <a:rPr lang="en-GB" dirty="0" smtClean="0">
                <a:solidFill>
                  <a:schemeClr val="tx2"/>
                </a:solidFill>
              </a:rPr>
              <a:t>Relationships between predictor variables and target are not necessarily linear.</a:t>
            </a:r>
          </a:p>
          <a:p>
            <a:r>
              <a:rPr lang="en-GB" dirty="0" smtClean="0">
                <a:solidFill>
                  <a:schemeClr val="tx2"/>
                </a:solidFill>
              </a:rPr>
              <a:t>The amount of features and observations is not very large.</a:t>
            </a:r>
            <a:endParaRPr lang="en-GB" dirty="0" smtClean="0">
              <a:solidFill>
                <a:schemeClr val="tx2"/>
              </a:solidFill>
            </a:endParaRPr>
          </a:p>
          <a:p>
            <a:pPr marL="0" indent="0">
              <a:buNone/>
            </a:pPr>
            <a:endParaRPr lang="en-GB" dirty="0">
              <a:solidFill>
                <a:schemeClr val="tx2"/>
              </a:solidFill>
            </a:endParaRPr>
          </a:p>
          <a:p>
            <a:pPr marL="0" indent="0">
              <a:buNone/>
            </a:pPr>
            <a:r>
              <a:rPr lang="en-GB" dirty="0" smtClean="0">
                <a:solidFill>
                  <a:schemeClr val="tx2"/>
                </a:solidFill>
              </a:rPr>
              <a:t>Recommendations</a:t>
            </a:r>
          </a:p>
          <a:p>
            <a:r>
              <a:rPr lang="en-GB" dirty="0" smtClean="0">
                <a:solidFill>
                  <a:schemeClr val="tx2"/>
                </a:solidFill>
              </a:rPr>
              <a:t>Get more data.</a:t>
            </a:r>
          </a:p>
          <a:p>
            <a:r>
              <a:rPr lang="en-GB" dirty="0" smtClean="0">
                <a:solidFill>
                  <a:schemeClr val="tx2"/>
                </a:solidFill>
              </a:rPr>
              <a:t>Build model using XG Boost, as this algorithm tends to perform well when variables exhibit non-linear relationships.</a:t>
            </a:r>
            <a:endParaRPr lang="en-GB" dirty="0">
              <a:solidFill>
                <a:schemeClr val="tx2"/>
              </a:solidFill>
            </a:endParaRPr>
          </a:p>
          <a:p>
            <a:endParaRPr lang="en-GB" dirty="0">
              <a:solidFill>
                <a:schemeClr val="tx2"/>
              </a:solidFill>
            </a:endParaRPr>
          </a:p>
        </p:txBody>
      </p:sp>
    </p:spTree>
    <p:extLst>
      <p:ext uri="{BB962C8B-B14F-4D97-AF65-F5344CB8AC3E}">
        <p14:creationId xmlns:p14="http://schemas.microsoft.com/office/powerpoint/2010/main" val="3256216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 Dealing with outliers</a:t>
            </a:r>
            <a:endParaRPr lang="en-GB" dirty="0"/>
          </a:p>
        </p:txBody>
      </p:sp>
      <p:sp>
        <p:nvSpPr>
          <p:cNvPr id="3" name="Content Placeholder 2"/>
          <p:cNvSpPr>
            <a:spLocks noGrp="1"/>
          </p:cNvSpPr>
          <p:nvPr>
            <p:ph idx="1"/>
          </p:nvPr>
        </p:nvSpPr>
        <p:spPr/>
        <p:txBody>
          <a:bodyPr/>
          <a:lstStyle/>
          <a:p>
            <a:pPr marL="3944938" lvl="1" indent="-534988"/>
            <a:endParaRPr lang="en-GB" dirty="0" smtClean="0">
              <a:solidFill>
                <a:schemeClr val="tx2"/>
              </a:solidFill>
            </a:endParaRPr>
          </a:p>
          <a:p>
            <a:pPr marL="3409950" lvl="1" indent="0">
              <a:buNone/>
            </a:pPr>
            <a:r>
              <a:rPr lang="en-GB" dirty="0" smtClean="0">
                <a:solidFill>
                  <a:schemeClr val="tx2"/>
                </a:solidFill>
              </a:rPr>
              <a:t>No</a:t>
            </a:r>
            <a:r>
              <a:rPr lang="en-GB" dirty="0">
                <a:solidFill>
                  <a:schemeClr val="tx2"/>
                </a:solidFill>
              </a:rPr>
              <a:t>. Delinquencies In Last 2 </a:t>
            </a:r>
            <a:r>
              <a:rPr lang="en-GB" dirty="0" smtClean="0">
                <a:solidFill>
                  <a:schemeClr val="tx2"/>
                </a:solidFill>
              </a:rPr>
              <a:t>Years:</a:t>
            </a:r>
          </a:p>
          <a:p>
            <a:pPr marL="3409950" lvl="2" indent="0">
              <a:buNone/>
            </a:pPr>
            <a:r>
              <a:rPr lang="en-GB" dirty="0" smtClean="0">
                <a:solidFill>
                  <a:schemeClr val="tx2"/>
                </a:solidFill>
              </a:rPr>
              <a:t>Take out values above 4</a:t>
            </a:r>
          </a:p>
          <a:p>
            <a:pPr marL="3409950" lvl="2" indent="0">
              <a:buNone/>
            </a:pPr>
            <a:endParaRPr lang="en-GB" dirty="0" smtClean="0">
              <a:solidFill>
                <a:schemeClr val="tx2"/>
              </a:solidFill>
            </a:endParaRPr>
          </a:p>
          <a:p>
            <a:pPr marL="3409950" lvl="2" indent="0">
              <a:buNone/>
            </a:pPr>
            <a:endParaRPr lang="en-GB" dirty="0">
              <a:solidFill>
                <a:schemeClr val="tx2"/>
              </a:solidFill>
            </a:endParaRPr>
          </a:p>
          <a:p>
            <a:pPr marL="3409950" lvl="2" indent="0">
              <a:buNone/>
            </a:pPr>
            <a:endParaRPr lang="en-GB" dirty="0">
              <a:solidFill>
                <a:schemeClr val="tx2"/>
              </a:solidFill>
            </a:endParaRPr>
          </a:p>
          <a:p>
            <a:pPr marL="3409950" lvl="2" indent="0">
              <a:buNone/>
            </a:pPr>
            <a:r>
              <a:rPr lang="en-GB" dirty="0">
                <a:solidFill>
                  <a:schemeClr val="tx2"/>
                </a:solidFill>
              </a:rPr>
              <a:t>No. Inquiries In Last 6 </a:t>
            </a:r>
            <a:r>
              <a:rPr lang="en-GB" dirty="0" smtClean="0">
                <a:solidFill>
                  <a:schemeClr val="tx2"/>
                </a:solidFill>
              </a:rPr>
              <a:t>Months:</a:t>
            </a:r>
          </a:p>
          <a:p>
            <a:pPr marL="3409950" lvl="2" indent="0">
              <a:buNone/>
            </a:pPr>
            <a:r>
              <a:rPr lang="en-GB" dirty="0" smtClean="0">
                <a:solidFill>
                  <a:schemeClr val="tx2"/>
                </a:solidFill>
              </a:rPr>
              <a:t>Take out values above 7</a:t>
            </a:r>
            <a:endParaRPr lang="en-GB" dirty="0">
              <a:solidFill>
                <a:schemeClr val="tx2"/>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748" y="2204864"/>
            <a:ext cx="3071850" cy="2115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46" y="4409745"/>
            <a:ext cx="3044751" cy="2104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263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 Dealing with outliers</a:t>
            </a:r>
            <a:endParaRPr lang="en-GB" dirty="0"/>
          </a:p>
        </p:txBody>
      </p:sp>
      <p:sp>
        <p:nvSpPr>
          <p:cNvPr id="3" name="Content Placeholder 2"/>
          <p:cNvSpPr>
            <a:spLocks noGrp="1"/>
          </p:cNvSpPr>
          <p:nvPr>
            <p:ph idx="1"/>
          </p:nvPr>
        </p:nvSpPr>
        <p:spPr>
          <a:xfrm>
            <a:off x="467544" y="1628800"/>
            <a:ext cx="8229600" cy="4876800"/>
          </a:xfrm>
        </p:spPr>
        <p:txBody>
          <a:bodyPr/>
          <a:lstStyle/>
          <a:p>
            <a:pPr marL="3227387" indent="0">
              <a:buNone/>
            </a:pPr>
            <a:r>
              <a:rPr lang="en-GB" sz="1800" dirty="0"/>
              <a:t>Months Since Last </a:t>
            </a:r>
            <a:r>
              <a:rPr lang="en-GB" sz="1800" dirty="0" smtClean="0"/>
              <a:t>Delinquency:</a:t>
            </a:r>
          </a:p>
          <a:p>
            <a:pPr marL="3227387" indent="0">
              <a:buNone/>
            </a:pPr>
            <a:r>
              <a:rPr lang="en-GB" sz="1800" dirty="0" smtClean="0"/>
              <a:t>Take out values above 85</a:t>
            </a:r>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endParaRPr lang="en-GB" sz="1800" dirty="0" smtClean="0"/>
          </a:p>
          <a:p>
            <a:pPr marL="3227387" indent="0">
              <a:buNone/>
            </a:pPr>
            <a:endParaRPr lang="en-GB" sz="1800" dirty="0" smtClean="0"/>
          </a:p>
          <a:p>
            <a:pPr marL="3227387" indent="0">
              <a:buNone/>
            </a:pPr>
            <a:r>
              <a:rPr lang="en-GB" sz="1800" dirty="0"/>
              <a:t>No. Of Credit </a:t>
            </a:r>
            <a:r>
              <a:rPr lang="en-GB" sz="1800" dirty="0" smtClean="0"/>
              <a:t>Lines:</a:t>
            </a:r>
          </a:p>
          <a:p>
            <a:pPr marL="3227387" indent="0">
              <a:buNone/>
            </a:pPr>
            <a:r>
              <a:rPr lang="en-GB" sz="1800" dirty="0" smtClean="0"/>
              <a:t>Take out values above 30</a:t>
            </a:r>
          </a:p>
          <a:p>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628800"/>
            <a:ext cx="3256607" cy="21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26" y="4005064"/>
            <a:ext cx="3112592" cy="2127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9755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a:t>
            </a:r>
            <a:endParaRPr lang="en-GB" dirty="0"/>
          </a:p>
        </p:txBody>
      </p:sp>
      <p:sp>
        <p:nvSpPr>
          <p:cNvPr id="3" name="Content Placeholder 2"/>
          <p:cNvSpPr>
            <a:spLocks noGrp="1"/>
          </p:cNvSpPr>
          <p:nvPr>
            <p:ph idx="1"/>
          </p:nvPr>
        </p:nvSpPr>
        <p:spPr>
          <a:xfrm>
            <a:off x="457200" y="1600200"/>
            <a:ext cx="8219256" cy="4876800"/>
          </a:xfrm>
        </p:spPr>
        <p:txBody>
          <a:bodyPr>
            <a:normAutofit/>
          </a:bodyPr>
          <a:lstStyle/>
          <a:p>
            <a:pPr marL="182563" indent="-182563"/>
            <a:r>
              <a:rPr lang="en-GB" dirty="0" smtClean="0">
                <a:solidFill>
                  <a:schemeClr val="tx2"/>
                </a:solidFill>
              </a:rPr>
              <a:t>Predict customers’ creditworthiness </a:t>
            </a:r>
          </a:p>
          <a:p>
            <a:pPr marL="182563" indent="0">
              <a:buNone/>
            </a:pPr>
            <a:r>
              <a:rPr lang="en-GB" dirty="0" smtClean="0">
                <a:solidFill>
                  <a:schemeClr val="tx2"/>
                </a:solidFill>
              </a:rPr>
              <a:t>(i.e. whether they will complete or default on a loan)</a:t>
            </a:r>
          </a:p>
          <a:p>
            <a:pPr marL="176213" indent="0">
              <a:buNone/>
            </a:pPr>
            <a:endParaRPr lang="en-GB" sz="1600" dirty="0" smtClean="0">
              <a:solidFill>
                <a:schemeClr val="tx2"/>
              </a:solidFill>
            </a:endParaRPr>
          </a:p>
          <a:p>
            <a:r>
              <a:rPr lang="en-GB" dirty="0">
                <a:solidFill>
                  <a:schemeClr val="tx2"/>
                </a:solidFill>
              </a:rPr>
              <a:t>Build and test a logistic regression model</a:t>
            </a:r>
          </a:p>
          <a:p>
            <a:pPr marL="285750" indent="-285750"/>
            <a:endParaRPr lang="en-GB" dirty="0">
              <a:solidFill>
                <a:schemeClr val="tx2"/>
              </a:solidFill>
            </a:endParaRPr>
          </a:p>
          <a:p>
            <a:r>
              <a:rPr lang="en-GB" dirty="0">
                <a:solidFill>
                  <a:schemeClr val="tx2"/>
                </a:solidFill>
              </a:rPr>
              <a:t>Use 70% of the data to build the model and then test the model using the remaining 30%</a:t>
            </a:r>
          </a:p>
          <a:p>
            <a:endParaRPr lang="en-GB" dirty="0">
              <a:solidFill>
                <a:schemeClr val="tx2"/>
              </a:solidFill>
            </a:endParaRPr>
          </a:p>
        </p:txBody>
      </p:sp>
    </p:spTree>
    <p:extLst>
      <p:ext uri="{BB962C8B-B14F-4D97-AF65-F5344CB8AC3E}">
        <p14:creationId xmlns:p14="http://schemas.microsoft.com/office/powerpoint/2010/main" val="497337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 Dealing with outliers</a:t>
            </a:r>
            <a:endParaRPr lang="en-GB" dirty="0"/>
          </a:p>
        </p:txBody>
      </p:sp>
      <p:sp>
        <p:nvSpPr>
          <p:cNvPr id="3" name="Content Placeholder 2"/>
          <p:cNvSpPr>
            <a:spLocks noGrp="1"/>
          </p:cNvSpPr>
          <p:nvPr>
            <p:ph idx="1"/>
          </p:nvPr>
        </p:nvSpPr>
        <p:spPr/>
        <p:txBody>
          <a:bodyPr/>
          <a:lstStyle/>
          <a:p>
            <a:pPr marL="3227387" indent="0">
              <a:buNone/>
            </a:pPr>
            <a:r>
              <a:rPr lang="en-GB" sz="1800" dirty="0"/>
              <a:t>No. Adverse Public </a:t>
            </a:r>
            <a:r>
              <a:rPr lang="en-GB" sz="1800" dirty="0" smtClean="0"/>
              <a:t>Records:</a:t>
            </a:r>
          </a:p>
          <a:p>
            <a:pPr marL="3227387" indent="0">
              <a:buNone/>
            </a:pPr>
            <a:r>
              <a:rPr lang="en-GB" sz="1800" dirty="0" smtClean="0"/>
              <a:t>Take out values above 1</a:t>
            </a:r>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r>
              <a:rPr lang="en-GB" sz="1800" dirty="0"/>
              <a:t>Total Number Of Credit </a:t>
            </a:r>
            <a:r>
              <a:rPr lang="en-GB" sz="1800" dirty="0" smtClean="0"/>
              <a:t>Lines:</a:t>
            </a:r>
          </a:p>
          <a:p>
            <a:pPr marL="3227387" indent="0">
              <a:buNone/>
            </a:pPr>
            <a:r>
              <a:rPr lang="en-GB" sz="1800" dirty="0" smtClean="0"/>
              <a:t>Take out values above 65</a:t>
            </a:r>
            <a:endParaRPr lang="en-GB" sz="1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238" y="1615737"/>
            <a:ext cx="3109656" cy="210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149081"/>
            <a:ext cx="3132000" cy="2151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082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 Dealing with outliers</a:t>
            </a:r>
            <a:endParaRPr lang="en-GB" dirty="0"/>
          </a:p>
        </p:txBody>
      </p:sp>
      <p:sp>
        <p:nvSpPr>
          <p:cNvPr id="3" name="Content Placeholder 2"/>
          <p:cNvSpPr>
            <a:spLocks noGrp="1"/>
          </p:cNvSpPr>
          <p:nvPr>
            <p:ph idx="1"/>
          </p:nvPr>
        </p:nvSpPr>
        <p:spPr/>
        <p:txBody>
          <a:bodyPr>
            <a:normAutofit/>
          </a:bodyPr>
          <a:lstStyle/>
          <a:p>
            <a:pPr marL="3227387" indent="0">
              <a:buNone/>
            </a:pPr>
            <a:r>
              <a:rPr lang="en-GB" sz="1800" dirty="0"/>
              <a:t>No. Of Public Record </a:t>
            </a:r>
            <a:r>
              <a:rPr lang="en-GB" sz="1800" dirty="0" smtClean="0"/>
              <a:t>Bankruptcies:</a:t>
            </a:r>
          </a:p>
          <a:p>
            <a:pPr marL="3227387" indent="0">
              <a:buNone/>
            </a:pPr>
            <a:r>
              <a:rPr lang="en-GB" sz="1800" dirty="0" smtClean="0"/>
              <a:t>Take out values above 1</a:t>
            </a:r>
            <a:endParaRPr lang="en-GB"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15737"/>
            <a:ext cx="3206870"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03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Lending </a:t>
            </a:r>
            <a:r>
              <a:rPr lang="en-GB" dirty="0" smtClean="0"/>
              <a:t>Club dataset</a:t>
            </a:r>
            <a:endParaRPr lang="en-GB" dirty="0"/>
          </a:p>
        </p:txBody>
      </p:sp>
      <p:sp>
        <p:nvSpPr>
          <p:cNvPr id="3" name="Content Placeholder 2"/>
          <p:cNvSpPr>
            <a:spLocks noGrp="1"/>
          </p:cNvSpPr>
          <p:nvPr>
            <p:ph idx="1"/>
          </p:nvPr>
        </p:nvSpPr>
        <p:spPr>
          <a:xfrm>
            <a:off x="611560" y="1484784"/>
            <a:ext cx="8085584" cy="4876800"/>
          </a:xfrm>
        </p:spPr>
        <p:txBody>
          <a:bodyPr>
            <a:normAutofit/>
          </a:bodyPr>
          <a:lstStyle/>
          <a:p>
            <a:pPr marL="5291138" indent="0">
              <a:spcBef>
                <a:spcPts val="0"/>
              </a:spcBef>
              <a:buClrTx/>
              <a:buSzTx/>
              <a:buNone/>
              <a:defRPr/>
            </a:pPr>
            <a:r>
              <a:rPr lang="en-GB" sz="1600" dirty="0" smtClean="0">
                <a:solidFill>
                  <a:schemeClr val="tx2"/>
                </a:solidFill>
              </a:rPr>
              <a:t>The </a:t>
            </a:r>
            <a:r>
              <a:rPr lang="en-GB" sz="1600" dirty="0">
                <a:solidFill>
                  <a:schemeClr val="tx2"/>
                </a:solidFill>
              </a:rPr>
              <a:t>data contains rows of customers, with each column showing the features for loan applications that have been approved, together with outcomes of the loans (in the final </a:t>
            </a:r>
            <a:r>
              <a:rPr lang="en-GB" sz="1600" dirty="0" smtClean="0">
                <a:solidFill>
                  <a:schemeClr val="tx2"/>
                </a:solidFill>
              </a:rPr>
              <a:t>column ‘Class’).</a:t>
            </a:r>
            <a:r>
              <a:rPr lang="en-GB" sz="1600" dirty="0">
                <a:solidFill>
                  <a:schemeClr val="tx2"/>
                </a:solidFill>
              </a:rPr>
              <a:t>  </a:t>
            </a:r>
            <a:endParaRPr lang="en-GB" sz="1600" dirty="0" smtClean="0">
              <a:solidFill>
                <a:schemeClr val="tx2"/>
              </a:solidFill>
            </a:endParaRPr>
          </a:p>
          <a:p>
            <a:pPr marL="5291138" indent="0">
              <a:spcBef>
                <a:spcPts val="0"/>
              </a:spcBef>
              <a:buClrTx/>
              <a:buSzTx/>
              <a:buNone/>
              <a:defRPr/>
            </a:pPr>
            <a:endParaRPr lang="en-GB" sz="1600" dirty="0">
              <a:solidFill>
                <a:schemeClr val="tx2"/>
              </a:solidFill>
            </a:endParaRPr>
          </a:p>
          <a:p>
            <a:pPr marL="5291138" indent="0">
              <a:spcBef>
                <a:spcPts val="0"/>
              </a:spcBef>
              <a:buClrTx/>
              <a:buSzTx/>
              <a:buNone/>
              <a:defRPr/>
            </a:pPr>
            <a:r>
              <a:rPr lang="en-GB" sz="1600" dirty="0" smtClean="0">
                <a:solidFill>
                  <a:schemeClr val="tx2"/>
                </a:solidFill>
              </a:rPr>
              <a:t>The </a:t>
            </a:r>
            <a:r>
              <a:rPr lang="en-GB" sz="1600" dirty="0">
                <a:solidFill>
                  <a:schemeClr val="tx2"/>
                </a:solidFill>
              </a:rPr>
              <a:t>outcomes show that each customer has either defaulted or completed their loan.  </a:t>
            </a:r>
          </a:p>
          <a:p>
            <a:endParaRPr lang="en-GB" dirty="0">
              <a:solidFill>
                <a:schemeClr val="tx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5345759" cy="464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10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sp>
        <p:nvSpPr>
          <p:cNvPr id="3" name="Content Placeholder 2"/>
          <p:cNvSpPr>
            <a:spLocks noGrp="1"/>
          </p:cNvSpPr>
          <p:nvPr>
            <p:ph idx="1"/>
          </p:nvPr>
        </p:nvSpPr>
        <p:spPr>
          <a:xfrm>
            <a:off x="6390134" y="1556792"/>
            <a:ext cx="2296666" cy="3744416"/>
          </a:xfrm>
        </p:spPr>
        <p:txBody>
          <a:bodyPr>
            <a:noAutofit/>
          </a:bodyPr>
          <a:lstStyle/>
          <a:p>
            <a:r>
              <a:rPr lang="en-GB" sz="1800" dirty="0">
                <a:solidFill>
                  <a:schemeClr val="tx2"/>
                </a:solidFill>
              </a:rPr>
              <a:t>The dataset is unbalanced, with </a:t>
            </a:r>
            <a:r>
              <a:rPr lang="en-GB" sz="1800" dirty="0" smtClean="0">
                <a:solidFill>
                  <a:schemeClr val="tx2"/>
                </a:solidFill>
              </a:rPr>
              <a:t>defaulted loans only </a:t>
            </a:r>
            <a:r>
              <a:rPr lang="en-GB" sz="1800" dirty="0">
                <a:solidFill>
                  <a:schemeClr val="tx2"/>
                </a:solidFill>
              </a:rPr>
              <a:t>accounting for 18.17%.</a:t>
            </a:r>
          </a:p>
          <a:p>
            <a:endParaRPr lang="en-GB" sz="1800" dirty="0">
              <a:solidFill>
                <a:schemeClr val="tx2"/>
              </a:solidFill>
            </a:endParaRPr>
          </a:p>
          <a:p>
            <a:r>
              <a:rPr lang="en-GB" sz="1800" dirty="0">
                <a:solidFill>
                  <a:schemeClr val="tx2"/>
                </a:solidFill>
              </a:rPr>
              <a:t>The unbalanced nature of the data will have to be considered when making predictions.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5922590" cy="3636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06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sp>
        <p:nvSpPr>
          <p:cNvPr id="3" name="Content Placeholder 2"/>
          <p:cNvSpPr>
            <a:spLocks noGrp="1"/>
          </p:cNvSpPr>
          <p:nvPr>
            <p:ph idx="1"/>
          </p:nvPr>
        </p:nvSpPr>
        <p:spPr>
          <a:xfrm>
            <a:off x="457200" y="1720552"/>
            <a:ext cx="8229600" cy="4876800"/>
          </a:xfrm>
        </p:spPr>
        <p:txBody>
          <a:bodyPr>
            <a:normAutofit lnSpcReduction="10000"/>
          </a:bodyPr>
          <a:lstStyle/>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6192838" indent="0">
              <a:buNone/>
            </a:pPr>
            <a:endParaRPr lang="en-GB" sz="1600" dirty="0" smtClean="0">
              <a:solidFill>
                <a:schemeClr val="tx2"/>
              </a:solidFill>
            </a:endParaRPr>
          </a:p>
          <a:p>
            <a:pPr marL="6192838" indent="0">
              <a:buNone/>
            </a:pPr>
            <a:endParaRPr lang="en-GB" sz="1600" dirty="0">
              <a:solidFill>
                <a:schemeClr val="tx2"/>
              </a:solidFill>
            </a:endParaRPr>
          </a:p>
          <a:p>
            <a:pPr marL="6192838" indent="0">
              <a:buNone/>
            </a:pPr>
            <a:endParaRPr lang="en-GB" sz="1600" dirty="0" smtClean="0">
              <a:solidFill>
                <a:schemeClr val="tx2"/>
              </a:solidFill>
            </a:endParaRPr>
          </a:p>
          <a:p>
            <a:pPr marL="1588" indent="0">
              <a:buNone/>
            </a:pPr>
            <a:r>
              <a:rPr lang="en-GB" sz="1600" dirty="0" smtClean="0">
                <a:solidFill>
                  <a:schemeClr val="tx2"/>
                </a:solidFill>
              </a:rPr>
              <a:t>Loan purposes ‘Renewable Energy’ and ‘Small Business’ have the highest percentage of bad loans.</a:t>
            </a:r>
            <a:endParaRPr lang="en-GB" sz="1600" dirty="0">
              <a:solidFill>
                <a:schemeClr val="tx2"/>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622935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77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7123113"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5940569"/>
            <a:ext cx="8239237" cy="584775"/>
          </a:xfrm>
          <a:prstGeom prst="rect">
            <a:avLst/>
          </a:prstGeom>
          <a:noFill/>
        </p:spPr>
        <p:txBody>
          <a:bodyPr wrap="square" rtlCol="0">
            <a:spAutoFit/>
          </a:bodyPr>
          <a:lstStyle/>
          <a:p>
            <a:r>
              <a:rPr lang="en-GB" sz="1600" dirty="0">
                <a:solidFill>
                  <a:schemeClr val="tx2"/>
                </a:solidFill>
              </a:rPr>
              <a:t>C</a:t>
            </a:r>
            <a:r>
              <a:rPr lang="en-GB" sz="1600" dirty="0" smtClean="0">
                <a:solidFill>
                  <a:schemeClr val="tx2"/>
                </a:solidFill>
              </a:rPr>
              <a:t>ategory ‘None’  only contains completed loans.</a:t>
            </a:r>
          </a:p>
          <a:p>
            <a:r>
              <a:rPr lang="en-GB" sz="1600" dirty="0" smtClean="0">
                <a:solidFill>
                  <a:schemeClr val="tx2"/>
                </a:solidFill>
              </a:rPr>
              <a:t>Defaults in category ‘Rent’ are marginally higher than in ‘Other and ‘Own’.</a:t>
            </a:r>
          </a:p>
        </p:txBody>
      </p:sp>
    </p:spTree>
    <p:extLst>
      <p:ext uri="{BB962C8B-B14F-4D97-AF65-F5344CB8AC3E}">
        <p14:creationId xmlns:p14="http://schemas.microsoft.com/office/powerpoint/2010/main" val="149284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990600"/>
          </a:xfrm>
        </p:spPr>
        <p:txBody>
          <a:bodyPr/>
          <a:lstStyle/>
          <a:p>
            <a:r>
              <a:rPr lang="en-GB" dirty="0" smtClean="0"/>
              <a:t>Data </a:t>
            </a:r>
            <a:r>
              <a:rPr lang="en-GB" dirty="0" smtClean="0"/>
              <a:t>exploration</a:t>
            </a:r>
            <a:endParaRPr lang="en-GB" dirty="0"/>
          </a:p>
        </p:txBody>
      </p:sp>
      <p:sp>
        <p:nvSpPr>
          <p:cNvPr id="4" name="Content Placeholder 3"/>
          <p:cNvSpPr>
            <a:spLocks noGrp="1"/>
          </p:cNvSpPr>
          <p:nvPr>
            <p:ph idx="1"/>
          </p:nvPr>
        </p:nvSpPr>
        <p:spPr/>
        <p:txBody>
          <a:bodyPr>
            <a:normAutofit lnSpcReduction="10000"/>
          </a:bodyPr>
          <a:lstStyle/>
          <a:p>
            <a:pPr marL="0" indent="0">
              <a:buNone/>
            </a:pPr>
            <a:endParaRPr lang="en-GB" dirty="0" smtClean="0">
              <a:solidFill>
                <a:schemeClr val="tx2"/>
              </a:solidFill>
            </a:endParaRPr>
          </a:p>
          <a:p>
            <a:pPr marL="0" indent="0">
              <a:buNone/>
            </a:pPr>
            <a:endParaRPr lang="en-GB" dirty="0">
              <a:solidFill>
                <a:schemeClr val="tx2"/>
              </a:solidFill>
            </a:endParaRPr>
          </a:p>
          <a:p>
            <a:pPr marL="0" indent="0">
              <a:buNone/>
            </a:pPr>
            <a:endParaRPr lang="en-GB" dirty="0" smtClean="0">
              <a:solidFill>
                <a:schemeClr val="tx2"/>
              </a:solidFill>
            </a:endParaRPr>
          </a:p>
          <a:p>
            <a:pPr marL="0" indent="0">
              <a:buNone/>
            </a:pPr>
            <a:endParaRPr lang="en-GB" dirty="0">
              <a:solidFill>
                <a:schemeClr val="tx2"/>
              </a:solidFill>
            </a:endParaRPr>
          </a:p>
          <a:p>
            <a:pPr marL="0" indent="0">
              <a:buNone/>
            </a:pPr>
            <a:endParaRPr lang="en-GB" dirty="0" smtClean="0">
              <a:solidFill>
                <a:schemeClr val="tx2"/>
              </a:solidFill>
            </a:endParaRPr>
          </a:p>
          <a:p>
            <a:pPr marL="0" indent="0">
              <a:buNone/>
            </a:pPr>
            <a:endParaRPr lang="en-GB" dirty="0">
              <a:solidFill>
                <a:schemeClr val="tx2"/>
              </a:solidFill>
            </a:endParaRPr>
          </a:p>
          <a:p>
            <a:pPr marL="0" indent="0">
              <a:buNone/>
            </a:pPr>
            <a:endParaRPr lang="en-GB" dirty="0" smtClean="0">
              <a:solidFill>
                <a:schemeClr val="tx2"/>
              </a:solidFill>
            </a:endParaRPr>
          </a:p>
          <a:p>
            <a:pPr marL="0" indent="0">
              <a:buNone/>
            </a:pPr>
            <a:endParaRPr lang="en-GB" dirty="0">
              <a:solidFill>
                <a:schemeClr val="tx2"/>
              </a:solidFill>
            </a:endParaRPr>
          </a:p>
          <a:p>
            <a:pPr marL="0" indent="0">
              <a:buNone/>
            </a:pPr>
            <a:endParaRPr lang="en-GB" dirty="0" smtClean="0">
              <a:solidFill>
                <a:schemeClr val="tx2"/>
              </a:solidFill>
            </a:endParaRPr>
          </a:p>
          <a:p>
            <a:pPr marL="0" indent="0">
              <a:buNone/>
            </a:pPr>
            <a:endParaRPr lang="en-GB" dirty="0">
              <a:solidFill>
                <a:schemeClr val="tx2"/>
              </a:solidFill>
            </a:endParaRPr>
          </a:p>
          <a:p>
            <a:pPr marL="0" indent="0">
              <a:buNone/>
            </a:pPr>
            <a:endParaRPr lang="en-GB" sz="1600" dirty="0" smtClean="0">
              <a:solidFill>
                <a:schemeClr val="tx2"/>
              </a:solidFill>
            </a:endParaRPr>
          </a:p>
          <a:p>
            <a:pPr marL="0" indent="0">
              <a:buNone/>
            </a:pPr>
            <a:endParaRPr lang="en-GB" sz="1600" dirty="0">
              <a:solidFill>
                <a:schemeClr val="tx2"/>
              </a:solidFill>
            </a:endParaRPr>
          </a:p>
          <a:p>
            <a:pPr marL="0" indent="0">
              <a:buNone/>
            </a:pPr>
            <a:r>
              <a:rPr lang="en-GB" sz="1600" dirty="0" smtClean="0">
                <a:solidFill>
                  <a:schemeClr val="tx2"/>
                </a:solidFill>
              </a:rPr>
              <a:t>One public record bankruptcy has the highest percentage of bad loans.</a:t>
            </a:r>
            <a:endParaRPr lang="en-GB" sz="1600" dirty="0">
              <a:solidFill>
                <a:schemeClr val="tx2"/>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28" y="1615405"/>
            <a:ext cx="7065963"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35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56531"/>
            <a:ext cx="7104063"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792560"/>
            <a:ext cx="8229600" cy="4876800"/>
          </a:xfrm>
        </p:spPr>
        <p:txBody>
          <a:bodyPr>
            <a:normAutofit lnSpcReduction="10000"/>
          </a:bodyPr>
          <a:lstStyle/>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endParaRPr lang="en-GB" dirty="0" smtClean="0">
              <a:solidFill>
                <a:schemeClr val="tx2"/>
              </a:solidFill>
            </a:endParaRPr>
          </a:p>
          <a:p>
            <a:endParaRPr lang="en-GB" dirty="0">
              <a:solidFill>
                <a:schemeClr val="tx2"/>
              </a:solidFill>
            </a:endParaRPr>
          </a:p>
          <a:p>
            <a:pPr marL="0" indent="0">
              <a:buNone/>
            </a:pPr>
            <a:r>
              <a:rPr lang="en-GB" sz="1600" dirty="0" smtClean="0">
                <a:solidFill>
                  <a:schemeClr val="tx2"/>
                </a:solidFill>
              </a:rPr>
              <a:t>The lowest and the highest FICO scores do not contain bad loans, otherwise bad loans decrease with increase in score. </a:t>
            </a:r>
          </a:p>
          <a:p>
            <a:pPr marL="0" indent="0">
              <a:buNone/>
            </a:pPr>
            <a:endParaRPr lang="en-GB" sz="1600" dirty="0" smtClean="0">
              <a:solidFill>
                <a:schemeClr val="tx2"/>
              </a:solidFill>
            </a:endParaRPr>
          </a:p>
          <a:p>
            <a:pPr marL="0" indent="0">
              <a:buNone/>
            </a:pPr>
            <a:endParaRPr lang="en-GB" sz="1600" dirty="0">
              <a:solidFill>
                <a:schemeClr val="tx2"/>
              </a:solidFill>
            </a:endParaRPr>
          </a:p>
        </p:txBody>
      </p:sp>
    </p:spTree>
    <p:extLst>
      <p:ext uri="{BB962C8B-B14F-4D97-AF65-F5344CB8AC3E}">
        <p14:creationId xmlns:p14="http://schemas.microsoft.com/office/powerpoint/2010/main" val="2693352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1367</TotalTime>
  <Words>1230</Words>
  <Application>Microsoft Office PowerPoint</Application>
  <PresentationFormat>On-screen Show (4:3)</PresentationFormat>
  <Paragraphs>262</Paragraphs>
  <Slides>31</Slides>
  <Notes>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Predicting  Loan defaults using logistic regression</vt:lpstr>
      <vt:lpstr>Approach and method</vt:lpstr>
      <vt:lpstr>Project</vt:lpstr>
      <vt:lpstr>Lending Club dataset</vt:lpstr>
      <vt:lpstr>Data exploration</vt:lpstr>
      <vt:lpstr>Data exploration</vt:lpstr>
      <vt:lpstr>Data exploration</vt:lpstr>
      <vt:lpstr>Data exploration</vt:lpstr>
      <vt:lpstr>Data exploration</vt:lpstr>
      <vt:lpstr>Data exploration</vt:lpstr>
      <vt:lpstr>Data exploration</vt:lpstr>
      <vt:lpstr>Data exploration: Initial insights</vt:lpstr>
      <vt:lpstr>Feature engineering</vt:lpstr>
      <vt:lpstr>Feature engineering</vt:lpstr>
      <vt:lpstr>Feature engineering</vt:lpstr>
      <vt:lpstr>Feature engineering</vt:lpstr>
      <vt:lpstr>Feature engineering</vt:lpstr>
      <vt:lpstr>Classification</vt:lpstr>
      <vt:lpstr>Classification: Evaluation metric</vt:lpstr>
      <vt:lpstr>Classification: Build model </vt:lpstr>
      <vt:lpstr>Classification: Optimise model</vt:lpstr>
      <vt:lpstr>Results</vt:lpstr>
      <vt:lpstr>Results: Receiver Operating Characteristic</vt:lpstr>
      <vt:lpstr>Results: Confusion matrix</vt:lpstr>
      <vt:lpstr>Results: odd ratios for bad loans</vt:lpstr>
      <vt:lpstr>Conclusion</vt:lpstr>
      <vt:lpstr>Conclusion</vt:lpstr>
      <vt:lpstr>Appendix: Dealing with outliers</vt:lpstr>
      <vt:lpstr>Appendix: Dealing with outliers</vt:lpstr>
      <vt:lpstr>Appendix: Dealing with outliers</vt:lpstr>
      <vt:lpstr>Appendix: Dealing with outliers</vt:lpstr>
    </vt:vector>
  </TitlesOfParts>
  <Company>Aberdeen Asset Management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sonja tilly</dc:creator>
  <cp:lastModifiedBy>sonja tilly</cp:lastModifiedBy>
  <cp:revision>276</cp:revision>
  <cp:lastPrinted>2017-11-03T22:00:17Z</cp:lastPrinted>
  <dcterms:created xsi:type="dcterms:W3CDTF">2017-11-01T08:27:49Z</dcterms:created>
  <dcterms:modified xsi:type="dcterms:W3CDTF">2017-11-03T22:12:04Z</dcterms:modified>
</cp:coreProperties>
</file>