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6" r:id="rId7"/>
    <p:sldId id="277" r:id="rId8"/>
    <p:sldId id="260" r:id="rId9"/>
    <p:sldId id="262" r:id="rId10"/>
    <p:sldId id="279" r:id="rId11"/>
    <p:sldId id="263" r:id="rId12"/>
    <p:sldId id="280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CF432-8B78-4DA0-95C2-7F1EA2D5715A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BF6EB-186E-4EF1-86B7-660837EE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5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i="1" dirty="0" smtClean="0"/>
              <a:t>“The precision-recall curve shows the </a:t>
            </a:r>
            <a:r>
              <a:rPr lang="en-GB" sz="1800" i="1" dirty="0" err="1" smtClean="0"/>
              <a:t>tradeoff</a:t>
            </a:r>
            <a:r>
              <a:rPr lang="en-GB" sz="1800" i="1" dirty="0" smtClean="0"/>
              <a:t> between precision and recall for different threshold. A high area under the curve represents both high recall and high precision, where high precision relates to a low false positive rate, and high recall relates to a low false negative rate. High scores for both show that the classifier is returning accurate results (high precision), as well as returning a majority of all positive results (high recall).” source: </a:t>
            </a:r>
            <a:r>
              <a:rPr lang="en-GB" sz="1800" i="1" dirty="0" err="1" smtClean="0"/>
              <a:t>sklearn</a:t>
            </a:r>
            <a:endParaRPr lang="en-GB" sz="1800" i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F6EB-186E-4EF1-86B7-660837EE57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2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High precision relates to a low false positive rate</a:t>
            </a:r>
          </a:p>
          <a:p>
            <a:r>
              <a:rPr lang="en-GB" dirty="0" smtClean="0">
                <a:effectLst/>
              </a:rPr>
              <a:t>High recall relates to a low false negative rate</a:t>
            </a:r>
          </a:p>
          <a:p>
            <a:r>
              <a:rPr lang="en-GB" dirty="0" smtClean="0">
                <a:effectLst/>
              </a:rPr>
              <a:t>High scores for both show that the classifier is returning accurate results (high precision), as well as returning a majority of all positive results (high recall).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F6EB-186E-4EF1-86B7-660837EE57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9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High precision relates to a low false positive rate</a:t>
            </a:r>
          </a:p>
          <a:p>
            <a:r>
              <a:rPr lang="en-GB" dirty="0" smtClean="0">
                <a:effectLst/>
              </a:rPr>
              <a:t>High recall relates to a low false negative rate</a:t>
            </a:r>
          </a:p>
          <a:p>
            <a:r>
              <a:rPr lang="en-GB" dirty="0" smtClean="0">
                <a:effectLst/>
              </a:rPr>
              <a:t>High scores for both show that the classifier is returning accurate results (high precision), as well as returning a majority of all positive results (high recall).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F6EB-186E-4EF1-86B7-660837EE57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9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2192F0-CE6E-4943-815F-B8799F60138F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3A96051-7E54-41A5-9236-7F97C264670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Predicting jump risk in high yield spreads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December 2017</a:t>
            </a:r>
          </a:p>
          <a:p>
            <a:endParaRPr lang="en-GB" dirty="0"/>
          </a:p>
          <a:p>
            <a:r>
              <a:rPr lang="en-GB" dirty="0" smtClean="0"/>
              <a:t>Sonja Tilly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03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 Tuning the following parameters had positive impact:</a:t>
            </a:r>
          </a:p>
          <a:p>
            <a:pPr marL="541020" lvl="1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Account for unbalanced classes (</a:t>
            </a:r>
            <a:r>
              <a:rPr lang="en-GB" sz="2200" dirty="0" err="1" smtClean="0"/>
              <a:t>sample_weight</a:t>
            </a:r>
            <a:r>
              <a:rPr lang="en-GB" sz="2200" dirty="0" smtClean="0"/>
              <a:t>);</a:t>
            </a:r>
          </a:p>
          <a:p>
            <a:pPr marL="541020" lvl="1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Increase number of boosting stages to perform (</a:t>
            </a:r>
            <a:r>
              <a:rPr lang="en-GB" sz="2200" dirty="0" err="1" smtClean="0"/>
              <a:t>n_estimators</a:t>
            </a:r>
            <a:r>
              <a:rPr lang="en-GB" sz="2200" dirty="0" smtClean="0"/>
              <a:t>);</a:t>
            </a:r>
          </a:p>
          <a:p>
            <a:pPr marL="541020" lvl="1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Increase the number of nodes in each individual tree (</a:t>
            </a:r>
            <a:r>
              <a:rPr lang="en-GB" sz="2200" dirty="0" err="1" smtClean="0"/>
              <a:t>max_depth</a:t>
            </a:r>
            <a:r>
              <a:rPr lang="en-GB" sz="2200" dirty="0" smtClean="0"/>
              <a:t>);</a:t>
            </a:r>
          </a:p>
          <a:p>
            <a:pPr marL="541020" lvl="1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Reduce the number of features considered when looking for the best split (</a:t>
            </a:r>
            <a:r>
              <a:rPr lang="en-GB" sz="2200" dirty="0" err="1" smtClean="0"/>
              <a:t>max_features</a:t>
            </a:r>
            <a:r>
              <a:rPr lang="en-GB" sz="2200" dirty="0" smtClean="0"/>
              <a:t>).</a:t>
            </a:r>
          </a:p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Evaluate model performance with cross-validation</a:t>
            </a:r>
          </a:p>
          <a:p>
            <a:pPr marL="541020" lvl="1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6365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model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556792"/>
            <a:ext cx="3538736" cy="492020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Precision: 0.9532</a:t>
            </a:r>
          </a:p>
          <a:p>
            <a:r>
              <a:rPr lang="en-GB" dirty="0" smtClean="0"/>
              <a:t>Recall: 0.9451</a:t>
            </a:r>
          </a:p>
          <a:p>
            <a:r>
              <a:rPr lang="en-GB" dirty="0"/>
              <a:t>High precision relates to a low false positive rate</a:t>
            </a:r>
          </a:p>
          <a:p>
            <a:r>
              <a:rPr lang="en-GB" dirty="0"/>
              <a:t>High recall relates to a low false negative rate</a:t>
            </a:r>
          </a:p>
          <a:p>
            <a:r>
              <a:rPr lang="en-GB" dirty="0"/>
              <a:t>High scores for both show that the classifier is returning accurate results (high precision), as well as returning a majority of all positive results (high recall).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66192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77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feature </a:t>
            </a:r>
            <a:r>
              <a:rPr lang="en-GB" dirty="0" err="1" smtClean="0"/>
              <a:t>importances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556792"/>
            <a:ext cx="3744416" cy="4920208"/>
          </a:xfrm>
        </p:spPr>
        <p:txBody>
          <a:bodyPr>
            <a:normAutofit/>
          </a:bodyPr>
          <a:lstStyle/>
          <a:p>
            <a:pPr marL="355600" indent="-2587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000" dirty="0" smtClean="0"/>
              <a:t>Top six features:</a:t>
            </a:r>
          </a:p>
          <a:p>
            <a:pPr marL="533400" lvl="1" indent="-2587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BB US Financial Conditions Index;</a:t>
            </a:r>
          </a:p>
          <a:p>
            <a:pPr marL="533400" lvl="1" indent="-2587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Consumer Discretionary;</a:t>
            </a:r>
          </a:p>
          <a:p>
            <a:pPr marL="533400" lvl="1" indent="-2587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US OECD Lead Indicators;</a:t>
            </a:r>
          </a:p>
          <a:p>
            <a:pPr marL="533400" lvl="1" indent="-2587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Healthcare;</a:t>
            </a:r>
          </a:p>
          <a:p>
            <a:pPr marL="533400" lvl="1" indent="-2587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Financials;</a:t>
            </a:r>
          </a:p>
          <a:p>
            <a:pPr marL="533400" lvl="1" indent="-2587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Citi EM Risk Aversion index.</a:t>
            </a:r>
          </a:p>
          <a:p>
            <a:pPr marL="533400" lvl="1" indent="-2587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573038"/>
            <a:ext cx="4768429" cy="473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75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The model delivers high </a:t>
            </a:r>
            <a:r>
              <a:rPr lang="en-GB" dirty="0"/>
              <a:t>scores for both </a:t>
            </a:r>
            <a:r>
              <a:rPr lang="en-GB" dirty="0" smtClean="0"/>
              <a:t>precision and recall. 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This demonstrates that </a:t>
            </a:r>
            <a:r>
              <a:rPr lang="en-GB" dirty="0"/>
              <a:t>the classifier is returning accurate results (high precision), as well as returning a majority of all positive results (high recall).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The most important drivers of US high yield spreads are</a:t>
            </a:r>
          </a:p>
          <a:p>
            <a:pPr marL="541020" lvl="1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Financial conditions;</a:t>
            </a:r>
          </a:p>
          <a:p>
            <a:pPr marL="541020" lvl="1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Leading economic indicators;</a:t>
            </a:r>
          </a:p>
          <a:p>
            <a:pPr marL="541020" lvl="1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Specific sectors (which may include a lot of high yield issuers);</a:t>
            </a:r>
          </a:p>
          <a:p>
            <a:pPr marL="541020" lvl="1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Risk aversion.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4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and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Project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Dataset</a:t>
            </a:r>
          </a:p>
          <a:p>
            <a:r>
              <a:rPr lang="en-GB" dirty="0">
                <a:solidFill>
                  <a:schemeClr val="tx2"/>
                </a:solidFill>
              </a:rPr>
              <a:t>Feature engineering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Data </a:t>
            </a:r>
            <a:r>
              <a:rPr lang="en-GB" dirty="0">
                <a:solidFill>
                  <a:schemeClr val="tx2"/>
                </a:solidFill>
              </a:rPr>
              <a:t>exploration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Classification</a:t>
            </a:r>
            <a:endParaRPr lang="en-GB" dirty="0">
              <a:solidFill>
                <a:schemeClr val="tx2"/>
              </a:solidFill>
            </a:endParaRPr>
          </a:p>
          <a:p>
            <a:pPr lvl="1"/>
            <a:r>
              <a:rPr lang="en-GB" dirty="0">
                <a:solidFill>
                  <a:schemeClr val="tx2"/>
                </a:solidFill>
              </a:rPr>
              <a:t>Building basic logistic regression model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Optimising model parameters</a:t>
            </a:r>
          </a:p>
          <a:p>
            <a:r>
              <a:rPr lang="en-GB" dirty="0">
                <a:solidFill>
                  <a:schemeClr val="tx2"/>
                </a:solidFill>
              </a:rPr>
              <a:t>Results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Conclusion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8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000" dirty="0" smtClean="0"/>
              <a:t>Predict jump risk in high yield spreads</a:t>
            </a:r>
          </a:p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000" dirty="0" smtClean="0"/>
              <a:t>Using Bloomberg Barclays US Corporate High Yield Average OAS (LF98OAS Index)</a:t>
            </a:r>
          </a:p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000" dirty="0" smtClean="0"/>
              <a:t>“Jump” is defined as increase in OAS of more than 50bps in 30 days</a:t>
            </a:r>
          </a:p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000" dirty="0" smtClean="0"/>
              <a:t>This is a classification task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8227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23864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GB" sz="2000" dirty="0">
                <a:solidFill>
                  <a:schemeClr val="tx2"/>
                </a:solidFill>
              </a:rPr>
              <a:t>The data contains rows of </a:t>
            </a:r>
            <a:r>
              <a:rPr lang="en-GB" sz="2000" dirty="0" smtClean="0">
                <a:solidFill>
                  <a:schemeClr val="tx2"/>
                </a:solidFill>
              </a:rPr>
              <a:t>economic indices in daily observations since 1997, showing 7,574 rows and 59 columns.</a:t>
            </a:r>
          </a:p>
          <a:p>
            <a:pPr marL="271463" indent="-271463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endParaRPr lang="en-GB" sz="2000" dirty="0">
              <a:solidFill>
                <a:schemeClr val="tx2"/>
              </a:solidFill>
            </a:endParaRPr>
          </a:p>
          <a:p>
            <a:pPr marL="271463" indent="-271463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GB" sz="2000" dirty="0" smtClean="0">
                <a:solidFill>
                  <a:schemeClr val="tx2"/>
                </a:solidFill>
              </a:rPr>
              <a:t>The target column is the Bloomberg Barclays US Corporate HY </a:t>
            </a:r>
            <a:r>
              <a:rPr lang="en-GB" sz="2000" dirty="0" err="1" smtClean="0">
                <a:solidFill>
                  <a:schemeClr val="tx2"/>
                </a:solidFill>
              </a:rPr>
              <a:t>Avg</a:t>
            </a:r>
            <a:r>
              <a:rPr lang="en-GB" sz="2000" dirty="0" smtClean="0">
                <a:solidFill>
                  <a:schemeClr val="tx2"/>
                </a:solidFill>
              </a:rPr>
              <a:t> OAS Index (LF98OAS Index).</a:t>
            </a:r>
            <a:endParaRPr lang="en-GB" sz="2000" dirty="0">
              <a:solidFill>
                <a:schemeClr val="tx2"/>
              </a:solidFill>
            </a:endParaRPr>
          </a:p>
          <a:p>
            <a:pPr marL="5291138" indent="0">
              <a:spcBef>
                <a:spcPts val="0"/>
              </a:spcBef>
              <a:buClrTx/>
              <a:buSzTx/>
              <a:buNone/>
              <a:defRPr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63150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7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6800"/>
          </a:xfrm>
        </p:spPr>
        <p:txBody>
          <a:bodyPr>
            <a:normAutofit/>
          </a:bodyPr>
          <a:lstStyle/>
          <a:p>
            <a:pPr marL="271463" indent="-271463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Address time lags in indicators</a:t>
            </a:r>
          </a:p>
          <a:p>
            <a:pPr marL="271463" indent="-271463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Time windows of 30, 90 and 180 days have been defined</a:t>
            </a:r>
          </a:p>
          <a:p>
            <a:pPr marL="271463" indent="-271463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The z-score has been calculated for all features for the above defined time windows</a:t>
            </a:r>
          </a:p>
          <a:p>
            <a:pPr marL="271463" indent="-271463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Level change and percentage change have been calculated for all features for the above defined time windows</a:t>
            </a:r>
          </a:p>
          <a:p>
            <a:pPr marL="271463" indent="-271463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20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Transform target variable into binary classification:</a:t>
            </a:r>
          </a:p>
          <a:p>
            <a:pPr marL="545783" lvl="1" indent="-2714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/>
              <a:t>LF98OAS Index change in </a:t>
            </a:r>
            <a:r>
              <a:rPr lang="en-GB" dirty="0" smtClean="0"/>
              <a:t>30ds larger or equal to 0.5 = 1</a:t>
            </a:r>
          </a:p>
          <a:p>
            <a:pPr marL="545783" lvl="1" indent="-2714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Else = 0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The target variable is unbalanced, with “jumps” representing less than one sixth of the data.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GB" dirty="0" smtClean="0"/>
              <a:t>					</a:t>
            </a:r>
          </a:p>
          <a:p>
            <a:pPr marL="545783" lvl="1" indent="-2714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71463" indent="-2714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645024"/>
            <a:ext cx="4661641" cy="307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91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/>
              <a:t>Drop </a:t>
            </a:r>
            <a:r>
              <a:rPr lang="en-GB" dirty="0" smtClean="0"/>
              <a:t>the following indices as they are, or relate to the target variable and represent an information leak:</a:t>
            </a:r>
          </a:p>
          <a:p>
            <a:pPr marL="545783" lvl="1" indent="-271463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'LF98OAS </a:t>
            </a:r>
            <a:r>
              <a:rPr lang="en-GB" dirty="0"/>
              <a:t>Index', 'LF98OAS Index change in 30ds','LF98OAS Index change in 90ds</a:t>
            </a:r>
            <a:r>
              <a:rPr lang="en-GB" dirty="0" smtClean="0"/>
              <a:t>', 'LF98OAS </a:t>
            </a:r>
            <a:r>
              <a:rPr lang="en-GB" dirty="0"/>
              <a:t>Index change in 180ds', 'LF98OAS Index30zscore','LF98OAS Index90zscore</a:t>
            </a:r>
            <a:r>
              <a:rPr lang="en-GB" dirty="0" smtClean="0"/>
              <a:t>', 'LF98OAS </a:t>
            </a:r>
            <a:r>
              <a:rPr lang="en-GB" dirty="0"/>
              <a:t>Index180zscore'</a:t>
            </a:r>
            <a:r>
              <a:rPr lang="en-GB" dirty="0" smtClean="0"/>
              <a:t>	</a:t>
            </a:r>
          </a:p>
          <a:p>
            <a:pPr marL="271463" indent="-271463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dirty="0" smtClean="0"/>
              <a:t>Address infinite and nan values (replace with zero)				</a:t>
            </a:r>
          </a:p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exploration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frequency of jumps in high yield spreads has markedly increased from the global financial crisis in 2008.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45910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9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Define predictor variables and target</a:t>
            </a:r>
          </a:p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Split out training and testing sets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Training: first 6,015 observations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Testing: last 1,559 observations</a:t>
            </a:r>
          </a:p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Build Gradient Boosted Tree model</a:t>
            </a:r>
          </a:p>
          <a:p>
            <a:pPr marL="541020" lvl="1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Model evaluation metric: precision and recall metrics</a:t>
            </a:r>
          </a:p>
          <a:p>
            <a:pPr marL="541020" lvl="1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Precision = True positives/(True positives/False positives)</a:t>
            </a:r>
          </a:p>
          <a:p>
            <a:pPr marL="541020" lvl="1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2200" dirty="0" smtClean="0"/>
              <a:t>Recall = True positives/(True positives/False negatives)</a:t>
            </a:r>
          </a:p>
          <a:p>
            <a:pPr marL="274320" lvl="1" indent="0">
              <a:lnSpc>
                <a:spcPct val="150000"/>
              </a:lnSpc>
              <a:buClr>
                <a:schemeClr val="tx2"/>
              </a:buClr>
              <a:buNone/>
            </a:pPr>
            <a:r>
              <a:rPr lang="en-GB" sz="2200" dirty="0"/>
              <a:t>	</a:t>
            </a:r>
            <a:endParaRPr lang="en-GB" sz="2200" dirty="0" smtClean="0"/>
          </a:p>
          <a:p>
            <a:pPr marL="266700" indent="-2667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268445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416</TotalTime>
  <Words>734</Words>
  <Application>Microsoft Office PowerPoint</Application>
  <PresentationFormat>On-screen Show (4:3)</PresentationFormat>
  <Paragraphs>91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Predicting jump risk in high yield spreads</vt:lpstr>
      <vt:lpstr>Approach and method</vt:lpstr>
      <vt:lpstr>Project</vt:lpstr>
      <vt:lpstr>Dataset</vt:lpstr>
      <vt:lpstr>Feature engineering</vt:lpstr>
      <vt:lpstr>Feature engineering</vt:lpstr>
      <vt:lpstr>Feature engineering</vt:lpstr>
      <vt:lpstr>Data exploration</vt:lpstr>
      <vt:lpstr>Classification</vt:lpstr>
      <vt:lpstr>Classification</vt:lpstr>
      <vt:lpstr>Results: model performance</vt:lpstr>
      <vt:lpstr>Results: feature importances</vt:lpstr>
      <vt:lpstr>Conclusion</vt:lpstr>
    </vt:vector>
  </TitlesOfParts>
  <Company>Aberdeen Asset Management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jump risk in high yield spreads</dc:title>
  <dc:creator>sonja tilly</dc:creator>
  <cp:lastModifiedBy>sonja tilly</cp:lastModifiedBy>
  <cp:revision>77</cp:revision>
  <dcterms:created xsi:type="dcterms:W3CDTF">2017-12-18T09:56:18Z</dcterms:created>
  <dcterms:modified xsi:type="dcterms:W3CDTF">2017-12-19T16:36:55Z</dcterms:modified>
</cp:coreProperties>
</file>