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913" r:id="rId1"/>
  </p:sldMasterIdLst>
  <p:sldIdLst>
    <p:sldId id="256" r:id="rId2"/>
    <p:sldId id="257" r:id="rId3"/>
    <p:sldId id="275" r:id="rId4"/>
    <p:sldId id="288" r:id="rId5"/>
    <p:sldId id="356" r:id="rId6"/>
    <p:sldId id="374" r:id="rId7"/>
    <p:sldId id="378" r:id="rId8"/>
    <p:sldId id="379" r:id="rId9"/>
    <p:sldId id="380" r:id="rId10"/>
    <p:sldId id="381" r:id="rId11"/>
    <p:sldId id="360"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31" r:id="rId25"/>
    <p:sldId id="332" r:id="rId26"/>
    <p:sldId id="333" r:id="rId27"/>
    <p:sldId id="335" r:id="rId28"/>
    <p:sldId id="336"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4" r:id="rId45"/>
    <p:sldId id="27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52" autoAdjust="0"/>
  </p:normalViewPr>
  <p:slideViewPr>
    <p:cSldViewPr snapToGrid="0">
      <p:cViewPr varScale="1">
        <p:scale>
          <a:sx n="87" d="100"/>
          <a:sy n="87" d="100"/>
        </p:scale>
        <p:origin x="389" y="58"/>
      </p:cViewPr>
      <p:guideLst/>
    </p:cSldViewPr>
  </p:slideViewPr>
  <p:outlineViewPr>
    <p:cViewPr>
      <p:scale>
        <a:sx n="33" d="100"/>
        <a:sy n="33" d="100"/>
      </p:scale>
      <p:origin x="0" y="-834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924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12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4722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0188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885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844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151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264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239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18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94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455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18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53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797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024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2998221"/>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0698" y="756138"/>
            <a:ext cx="6516687" cy="1529861"/>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GB" b="1" dirty="0">
                <a:solidFill>
                  <a:schemeClr val="bg1">
                    <a:lumMod val="95000"/>
                  </a:schemeClr>
                </a:solidFill>
                <a:latin typeface="Times New Roman" panose="02020603050405020304" pitchFamily="18" charset="0"/>
                <a:cs typeface="Times New Roman" panose="02020603050405020304" pitchFamily="18" charset="0"/>
              </a:rPr>
              <a:t>DATA STRUCTURES &amp; ALGORITHMS</a:t>
            </a:r>
            <a:endParaRPr lang="en-US"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69476" y="3870244"/>
            <a:ext cx="4167554" cy="1947333"/>
          </a:xfrm>
        </p:spPr>
        <p:style>
          <a:lnRef idx="1">
            <a:schemeClr val="accent2"/>
          </a:lnRef>
          <a:fillRef idx="2">
            <a:schemeClr val="accent2"/>
          </a:fillRef>
          <a:effectRef idx="1">
            <a:schemeClr val="accent2"/>
          </a:effectRef>
          <a:fontRef idx="minor">
            <a:schemeClr val="dk1"/>
          </a:fontRef>
        </p:style>
        <p:txBody>
          <a:bodyPr/>
          <a:lstStyle/>
          <a:p>
            <a:pPr algn="just"/>
            <a:r>
              <a:rPr lang="en-US" b="1" dirty="0" smtClean="0">
                <a:solidFill>
                  <a:schemeClr val="tx1"/>
                </a:solidFill>
                <a:latin typeface="Times New Roman" panose="02020603050405020304" pitchFamily="18" charset="0"/>
                <a:cs typeface="Times New Roman" panose="02020603050405020304" pitchFamily="18" charset="0"/>
              </a:rPr>
              <a:t>Student Name: DANG NGOC SON</a:t>
            </a:r>
          </a:p>
          <a:p>
            <a:pPr algn="just"/>
            <a:r>
              <a:rPr lang="en-US" b="1" dirty="0" smtClean="0">
                <a:solidFill>
                  <a:schemeClr val="tx1"/>
                </a:solidFill>
                <a:latin typeface="Times New Roman" panose="02020603050405020304" pitchFamily="18" charset="0"/>
                <a:cs typeface="Times New Roman" panose="02020603050405020304" pitchFamily="18" charset="0"/>
              </a:rPr>
              <a:t>Student ID: BH01045</a:t>
            </a:r>
          </a:p>
          <a:p>
            <a:pPr algn="just"/>
            <a:r>
              <a:rPr lang="en-US" b="1" dirty="0" smtClean="0">
                <a:solidFill>
                  <a:schemeClr val="tx1"/>
                </a:solidFill>
                <a:latin typeface="Times New Roman" panose="02020603050405020304" pitchFamily="18" charset="0"/>
                <a:cs typeface="Times New Roman" panose="02020603050405020304" pitchFamily="18" charset="0"/>
              </a:rPr>
              <a:t>Class: SE06302</a:t>
            </a:r>
          </a:p>
          <a:p>
            <a:pPr algn="just"/>
            <a:r>
              <a:rPr lang="en-US" b="1" dirty="0" smtClean="0">
                <a:solidFill>
                  <a:schemeClr val="tx1"/>
                </a:solidFill>
                <a:latin typeface="Times New Roman" panose="02020603050405020304" pitchFamily="18" charset="0"/>
                <a:cs typeface="Times New Roman" panose="02020603050405020304" pitchFamily="18" charset="0"/>
              </a:rPr>
              <a:t>Assessor Name: DINH VAN DONG</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772989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195755"/>
            <a:ext cx="11245363" cy="546002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a:solidFill>
                  <a:schemeClr val="bg1"/>
                </a:solidFill>
                <a:latin typeface="Times New Roman" panose="02020603050405020304" pitchFamily="18" charset="0"/>
                <a:cs typeface="Times New Roman" panose="02020603050405020304" pitchFamily="18" charset="0"/>
              </a:rPr>
              <a:t>1.1.6	 </a:t>
            </a:r>
            <a:r>
              <a:rPr lang="en-US" sz="2000" b="1" dirty="0" smtClean="0">
                <a:solidFill>
                  <a:schemeClr val="bg1"/>
                </a:solidFill>
                <a:latin typeface="Times New Roman" panose="02020603050405020304" pitchFamily="18" charset="0"/>
                <a:cs typeface="Times New Roman" panose="02020603050405020304" pitchFamily="18" charset="0"/>
              </a:rPr>
              <a:t>Check </a:t>
            </a:r>
            <a:r>
              <a:rPr lang="en-US" sz="2000" b="1" dirty="0">
                <a:solidFill>
                  <a:schemeClr val="bg1"/>
                </a:solidFill>
                <a:latin typeface="Times New Roman" panose="02020603050405020304" pitchFamily="18" charset="0"/>
                <a:cs typeface="Times New Roman" panose="02020603050405020304" pitchFamily="18" charset="0"/>
              </a:rPr>
              <a:t>if the stack is empty</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921606" y="3513817"/>
            <a:ext cx="1078974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method checks if the stack is empty by returning true if the top index is -1, indicating that there are no elements in the stack. If there are elements, it returns false.</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960156" y="2454441"/>
            <a:ext cx="3296110" cy="676369"/>
          </a:xfrm>
          <a:prstGeom prst="rect">
            <a:avLst/>
          </a:prstGeom>
        </p:spPr>
      </p:pic>
      <p:pic>
        <p:nvPicPr>
          <p:cNvPr id="8" name="Picture 7"/>
          <p:cNvPicPr>
            <a:picLocks noChangeAspect="1"/>
          </p:cNvPicPr>
          <p:nvPr/>
        </p:nvPicPr>
        <p:blipFill>
          <a:blip r:embed="rId4"/>
          <a:stretch>
            <a:fillRect/>
          </a:stretch>
        </p:blipFill>
        <p:spPr>
          <a:xfrm>
            <a:off x="2728012" y="4279831"/>
            <a:ext cx="6818036" cy="254570"/>
          </a:xfrm>
          <a:prstGeom prst="rect">
            <a:avLst/>
          </a:prstGeom>
        </p:spPr>
      </p:pic>
      <p:pic>
        <p:nvPicPr>
          <p:cNvPr id="11" name="Picture 10"/>
          <p:cNvPicPr>
            <a:picLocks noChangeAspect="1"/>
          </p:cNvPicPr>
          <p:nvPr/>
        </p:nvPicPr>
        <p:blipFill>
          <a:blip r:embed="rId5"/>
          <a:stretch>
            <a:fillRect/>
          </a:stretch>
        </p:blipFill>
        <p:spPr>
          <a:xfrm>
            <a:off x="4307867" y="5125942"/>
            <a:ext cx="2600688" cy="209579"/>
          </a:xfrm>
          <a:prstGeom prst="rect">
            <a:avLst/>
          </a:prstGeom>
        </p:spPr>
      </p:pic>
      <p:sp>
        <p:nvSpPr>
          <p:cNvPr id="13" name="Title 1"/>
          <p:cNvSpPr txBox="1">
            <a:spLocks/>
          </p:cNvSpPr>
          <p:nvPr/>
        </p:nvSpPr>
        <p:spPr>
          <a:xfrm>
            <a:off x="624254" y="542925"/>
            <a:ext cx="1120500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dirty="0" smtClean="0">
                <a:solidFill>
                  <a:srgbClr val="FFC000"/>
                </a:solidFill>
                <a:latin typeface="Times New Roman" panose="02020603050405020304" pitchFamily="18" charset="0"/>
                <a:cs typeface="Times New Roman" panose="02020603050405020304" pitchFamily="18" charset="0"/>
              </a:rPr>
              <a:t>1.1 A stack ADT</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28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213338"/>
            <a:ext cx="11245363" cy="542485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1.2.1</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Introduction FIFO</a:t>
            </a:r>
            <a:endParaRPr lang="en-US" sz="2000" b="1" dirty="0">
              <a:solidFill>
                <a:schemeClr val="bg1"/>
              </a:solidFill>
              <a:latin typeface="Times New Roman" panose="02020603050405020304" pitchFamily="18" charset="0"/>
              <a:cs typeface="Times New Roman" panose="02020603050405020304" pitchFamily="18" charset="0"/>
            </a:endParaRP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711383" y="1960687"/>
            <a:ext cx="10851294" cy="984372"/>
          </a:xfrm>
          <a:prstGeom prst="rect">
            <a:avLst/>
          </a:prstGeom>
          <a:noFill/>
        </p:spPr>
        <p:txBody>
          <a:bodyPr wrap="square" rtlCol="0">
            <a:spAutoFit/>
          </a:bodyPr>
          <a:lstStyle/>
          <a:p>
            <a:pPr algn="just">
              <a:lnSpc>
                <a:spcPct val="11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FIFO (First In, First Out), the first item added is the first to be removed. This method is common in queues, where elements are processed in the order they arrive. A queue operates by adding elements at the rear and removing them from the front, ensuring that earlier entries are handled first</a:t>
            </a:r>
            <a:r>
              <a:rPr lang="en-US" dirty="0" smtClean="0">
                <a:latin typeface="Times New Roman" panose="02020603050405020304" pitchFamily="18" charset="0"/>
                <a:cs typeface="Times New Roman" panose="02020603050405020304" pitchFamily="18" charset="0"/>
              </a:rPr>
              <a:t>.</a:t>
            </a:r>
          </a:p>
        </p:txBody>
      </p:sp>
      <p:pic>
        <p:nvPicPr>
          <p:cNvPr id="7" name="Picture 6"/>
          <p:cNvPicPr/>
          <p:nvPr/>
        </p:nvPicPr>
        <p:blipFill>
          <a:blip r:embed="rId3"/>
          <a:stretch>
            <a:fillRect/>
          </a:stretch>
        </p:blipFill>
        <p:spPr>
          <a:xfrm>
            <a:off x="1160937" y="3428640"/>
            <a:ext cx="4073476" cy="2031919"/>
          </a:xfrm>
          <a:prstGeom prst="rect">
            <a:avLst/>
          </a:prstGeom>
        </p:spPr>
      </p:pic>
      <p:pic>
        <p:nvPicPr>
          <p:cNvPr id="8" name="Picture 7"/>
          <p:cNvPicPr/>
          <p:nvPr/>
        </p:nvPicPr>
        <p:blipFill>
          <a:blip r:embed="rId4"/>
          <a:stretch>
            <a:fillRect/>
          </a:stretch>
        </p:blipFill>
        <p:spPr>
          <a:xfrm>
            <a:off x="6743614" y="3871435"/>
            <a:ext cx="4819063" cy="1589124"/>
          </a:xfrm>
          <a:prstGeom prst="rect">
            <a:avLst/>
          </a:prstGeom>
        </p:spPr>
      </p:pic>
      <p:sp>
        <p:nvSpPr>
          <p:cNvPr id="9" name="TextBox 8"/>
          <p:cNvSpPr txBox="1"/>
          <p:nvPr/>
        </p:nvSpPr>
        <p:spPr>
          <a:xfrm>
            <a:off x="1873555" y="5541858"/>
            <a:ext cx="3534507"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FIFO queue in real life</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028170" y="5541858"/>
            <a:ext cx="3534507"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FIFO queue in Program</a:t>
            </a:r>
            <a:endParaRPr lang="en-US" b="1" dirty="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624254" y="542925"/>
            <a:ext cx="1120500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dirty="0" smtClean="0">
                <a:solidFill>
                  <a:srgbClr val="FFC000"/>
                </a:solidFill>
                <a:latin typeface="Times New Roman" panose="02020603050405020304" pitchFamily="18" charset="0"/>
                <a:cs typeface="Times New Roman" panose="02020603050405020304" pitchFamily="18" charset="0"/>
              </a:rPr>
              <a:t>1.1 A stack ADT</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678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254" y="1169377"/>
            <a:ext cx="11135457" cy="546002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1.2.2</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Definition</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780929" y="2058048"/>
            <a:ext cx="10569940" cy="2308324"/>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A queue can be defined as a linear data structure that maintains a collection of elements in a specific order. The primary characteristics include:</a:t>
            </a:r>
          </a:p>
          <a:p>
            <a:pPr marL="742950" lvl="1" indent="-285750" algn="just">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Enqueue</a:t>
            </a:r>
            <a:r>
              <a:rPr lang="en-US" sz="1600" dirty="0">
                <a:latin typeface="Times New Roman" panose="02020603050405020304" pitchFamily="18" charset="0"/>
                <a:cs typeface="Times New Roman" panose="02020603050405020304" pitchFamily="18" charset="0"/>
              </a:rPr>
              <a:t> Operation: Inserts an element at the back of the queue.</a:t>
            </a:r>
          </a:p>
          <a:p>
            <a:pPr marL="742950" lvl="1" indent="-285750" algn="just">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Dequeue</a:t>
            </a:r>
            <a:r>
              <a:rPr lang="en-US" sz="1600" dirty="0">
                <a:latin typeface="Times New Roman" panose="02020603050405020304" pitchFamily="18" charset="0"/>
                <a:cs typeface="Times New Roman" panose="02020603050405020304" pitchFamily="18" charset="0"/>
              </a:rPr>
              <a:t> Operation: Removes an element from the front of the queue.</a:t>
            </a:r>
          </a:p>
          <a:p>
            <a:pPr marL="742950" lvl="1"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Peek/Front Operation: Returns the front element without removing it.</a:t>
            </a:r>
          </a:p>
          <a:p>
            <a:pPr marL="742950" lvl="1" indent="-285750" algn="just">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IsEmpty</a:t>
            </a:r>
            <a:r>
              <a:rPr lang="en-US" sz="1600" dirty="0">
                <a:latin typeface="Times New Roman" panose="02020603050405020304" pitchFamily="18" charset="0"/>
                <a:cs typeface="Times New Roman" panose="02020603050405020304" pitchFamily="18" charset="0"/>
              </a:rPr>
              <a:t> Operation: Checks whether the queue is empty.</a:t>
            </a:r>
          </a:p>
        </p:txBody>
      </p:sp>
      <p:sp>
        <p:nvSpPr>
          <p:cNvPr id="10" name="Title 1"/>
          <p:cNvSpPr txBox="1">
            <a:spLocks/>
          </p:cNvSpPr>
          <p:nvPr/>
        </p:nvSpPr>
        <p:spPr>
          <a:xfrm>
            <a:off x="624254" y="542925"/>
            <a:ext cx="1120500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2400" b="1" dirty="0">
                <a:solidFill>
                  <a:srgbClr val="FFC000"/>
                </a:solidFill>
                <a:latin typeface="Times New Roman" panose="02020603050405020304" pitchFamily="18" charset="0"/>
                <a:cs typeface="Times New Roman" panose="02020603050405020304" pitchFamily="18" charset="0"/>
              </a:rPr>
              <a:t>1.2 A concrete data structure for a First In First out (FIFO)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3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3916" y="1195754"/>
            <a:ext cx="11205796" cy="543364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1.2.3	Array-Based Implementation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923049" y="5492837"/>
            <a:ext cx="10786862"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ArrayBasedQueue</a:t>
            </a:r>
            <a:r>
              <a:rPr lang="en-US" sz="1600" dirty="0">
                <a:latin typeface="Times New Roman" panose="02020603050405020304" pitchFamily="18" charset="0"/>
                <a:cs typeface="Times New Roman" panose="02020603050405020304" pitchFamily="18" charset="0"/>
              </a:rPr>
              <a:t> class implements a queue using an array. It initializes the queue with a maximum size (</a:t>
            </a:r>
            <a:r>
              <a:rPr lang="en-US" sz="1600" dirty="0" err="1">
                <a:latin typeface="Times New Roman" panose="02020603050405020304" pitchFamily="18" charset="0"/>
                <a:cs typeface="Times New Roman" panose="02020603050405020304" pitchFamily="18" charset="0"/>
              </a:rPr>
              <a:t>maxSize</a:t>
            </a:r>
            <a:r>
              <a:rPr lang="en-US" sz="1600" dirty="0">
                <a:latin typeface="Times New Roman" panose="02020603050405020304" pitchFamily="18" charset="0"/>
                <a:cs typeface="Times New Roman" panose="02020603050405020304" pitchFamily="18" charset="0"/>
              </a:rPr>
              <a:t>), creates an array (</a:t>
            </a:r>
            <a:r>
              <a:rPr lang="en-US" sz="1600" dirty="0" err="1">
                <a:latin typeface="Times New Roman" panose="02020603050405020304" pitchFamily="18" charset="0"/>
                <a:cs typeface="Times New Roman" panose="02020603050405020304" pitchFamily="18" charset="0"/>
              </a:rPr>
              <a:t>queueArray</a:t>
            </a:r>
            <a:r>
              <a:rPr lang="en-US" sz="1600" dirty="0">
                <a:latin typeface="Times New Roman" panose="02020603050405020304" pitchFamily="18" charset="0"/>
                <a:cs typeface="Times New Roman" panose="02020603050405020304" pitchFamily="18" charset="0"/>
              </a:rPr>
              <a:t>), sets front to 0 for the first element, and initializes rear to -1, indicating that the queue is empty</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2728449" y="1967480"/>
            <a:ext cx="6658904" cy="3124636"/>
          </a:xfrm>
          <a:prstGeom prst="rect">
            <a:avLst/>
          </a:prstGeom>
        </p:spPr>
      </p:pic>
      <p:sp>
        <p:nvSpPr>
          <p:cNvPr id="10" name="Title 1"/>
          <p:cNvSpPr txBox="1">
            <a:spLocks/>
          </p:cNvSpPr>
          <p:nvPr/>
        </p:nvSpPr>
        <p:spPr>
          <a:xfrm>
            <a:off x="553916" y="542925"/>
            <a:ext cx="11275341"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2400" b="1" dirty="0">
                <a:solidFill>
                  <a:srgbClr val="FFC000"/>
                </a:solidFill>
                <a:latin typeface="Times New Roman" panose="02020603050405020304" pitchFamily="18" charset="0"/>
                <a:cs typeface="Times New Roman" panose="02020603050405020304" pitchFamily="18" charset="0"/>
              </a:rPr>
              <a:t>1.2 A concrete data structure for a First In First out (FIFO)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19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2708" y="1248508"/>
            <a:ext cx="11197003" cy="5380891"/>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1.2.3	Array-Based Implementation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9" name="Picture 8"/>
          <p:cNvPicPr>
            <a:picLocks noChangeAspect="1"/>
          </p:cNvPicPr>
          <p:nvPr/>
        </p:nvPicPr>
        <p:blipFill>
          <a:blip r:embed="rId3"/>
          <a:stretch>
            <a:fillRect/>
          </a:stretch>
        </p:blipFill>
        <p:spPr>
          <a:xfrm>
            <a:off x="3286259" y="2462448"/>
            <a:ext cx="5448300" cy="1790700"/>
          </a:xfrm>
          <a:prstGeom prst="rect">
            <a:avLst/>
          </a:prstGeom>
        </p:spPr>
      </p:pic>
      <p:sp>
        <p:nvSpPr>
          <p:cNvPr id="10" name="TextBox 9"/>
          <p:cNvSpPr txBox="1"/>
          <p:nvPr/>
        </p:nvSpPr>
        <p:spPr>
          <a:xfrm>
            <a:off x="839521" y="4755126"/>
            <a:ext cx="10786862"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enqueue</a:t>
            </a:r>
            <a:r>
              <a:rPr lang="en-US" sz="1600" dirty="0">
                <a:latin typeface="Times New Roman" panose="02020603050405020304" pitchFamily="18" charset="0"/>
                <a:cs typeface="Times New Roman" panose="02020603050405020304" pitchFamily="18" charset="0"/>
              </a:rPr>
              <a:t> method adds an integer to the end of the queue. It checks if the queue is full by comparing the rear index with </a:t>
            </a:r>
            <a:r>
              <a:rPr lang="en-US" sz="1600" dirty="0" err="1">
                <a:latin typeface="Times New Roman" panose="02020603050405020304" pitchFamily="18" charset="0"/>
                <a:cs typeface="Times New Roman" panose="02020603050405020304" pitchFamily="18" charset="0"/>
              </a:rPr>
              <a:t>maxSize</a:t>
            </a:r>
            <a:r>
              <a:rPr lang="en-US" sz="1600" dirty="0">
                <a:latin typeface="Times New Roman" panose="02020603050405020304" pitchFamily="18" charset="0"/>
                <a:cs typeface="Times New Roman" panose="02020603050405020304" pitchFamily="18" charset="0"/>
              </a:rPr>
              <a:t> - 1. If full, it prints "Queue is full!" and exits. If there’s space, it increments the rear index and adds the value to </a:t>
            </a:r>
            <a:r>
              <a:rPr lang="en-US" sz="1600" dirty="0" err="1">
                <a:latin typeface="Times New Roman" panose="02020603050405020304" pitchFamily="18" charset="0"/>
                <a:cs typeface="Times New Roman" panose="02020603050405020304" pitchFamily="18" charset="0"/>
              </a:rPr>
              <a:t>queueArray</a:t>
            </a:r>
            <a:r>
              <a:rPr lang="en-US" sz="1600" dirty="0">
                <a:latin typeface="Times New Roman" panose="02020603050405020304" pitchFamily="18" charset="0"/>
                <a:cs typeface="Times New Roman" panose="02020603050405020304" pitchFamily="18" charset="0"/>
              </a:rPr>
              <a:t>[rear</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562708" y="542925"/>
            <a:ext cx="11266549"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2400" b="1" dirty="0">
                <a:solidFill>
                  <a:srgbClr val="FFC000"/>
                </a:solidFill>
                <a:latin typeface="Times New Roman" panose="02020603050405020304" pitchFamily="18" charset="0"/>
                <a:cs typeface="Times New Roman" panose="02020603050405020304" pitchFamily="18" charset="0"/>
              </a:rPr>
              <a:t>1.2 A concrete data structure for a First In First out (FIFO)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960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542926"/>
            <a:ext cx="9708294" cy="503360"/>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1.2 A concrete data structure for a First In First out (FIFO) queue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1.2.3	Array-Based Implementation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8" name="TextBox 7"/>
          <p:cNvSpPr txBox="1"/>
          <p:nvPr/>
        </p:nvSpPr>
        <p:spPr>
          <a:xfrm>
            <a:off x="839521" y="4664627"/>
            <a:ext cx="10786862"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dequeue</a:t>
            </a:r>
            <a:r>
              <a:rPr lang="en-US" sz="1600" dirty="0">
                <a:latin typeface="Times New Roman" panose="02020603050405020304" pitchFamily="18" charset="0"/>
                <a:cs typeface="Times New Roman" panose="02020603050405020304" pitchFamily="18" charset="0"/>
              </a:rPr>
              <a:t> method removes and returns the integer value at the front of the queue. It first checks if the queue is empty using the </a:t>
            </a:r>
            <a:r>
              <a:rPr lang="en-US" sz="1600" dirty="0" err="1">
                <a:latin typeface="Times New Roman" panose="02020603050405020304" pitchFamily="18" charset="0"/>
                <a:cs typeface="Times New Roman" panose="02020603050405020304" pitchFamily="18" charset="0"/>
              </a:rPr>
              <a:t>isEmpty</a:t>
            </a:r>
            <a:r>
              <a:rPr lang="en-US" sz="1600" dirty="0">
                <a:latin typeface="Times New Roman" panose="02020603050405020304" pitchFamily="18" charset="0"/>
                <a:cs typeface="Times New Roman" panose="02020603050405020304" pitchFamily="18" charset="0"/>
              </a:rPr>
              <a:t> method. If the queue is empty, it prints "Queue is empty!" and returns -1. If there are elements in the queue, it retrieves the value at </a:t>
            </a:r>
            <a:r>
              <a:rPr lang="en-US" sz="1600" dirty="0" err="1">
                <a:latin typeface="Times New Roman" panose="02020603050405020304" pitchFamily="18" charset="0"/>
                <a:cs typeface="Times New Roman" panose="02020603050405020304" pitchFamily="18" charset="0"/>
              </a:rPr>
              <a:t>queueArray</a:t>
            </a:r>
            <a:r>
              <a:rPr lang="en-US" sz="1600" dirty="0">
                <a:latin typeface="Times New Roman" panose="02020603050405020304" pitchFamily="18" charset="0"/>
                <a:cs typeface="Times New Roman" panose="02020603050405020304" pitchFamily="18" charset="0"/>
              </a:rPr>
              <a:t>[front] and then increments the front index, effectively removing the value from the queue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079737" y="2162328"/>
            <a:ext cx="6306430" cy="1552792"/>
          </a:xfrm>
          <a:prstGeom prst="rect">
            <a:avLst/>
          </a:prstGeom>
        </p:spPr>
      </p:pic>
    </p:spTree>
    <p:extLst>
      <p:ext uri="{BB962C8B-B14F-4D97-AF65-F5344CB8AC3E}">
        <p14:creationId xmlns:p14="http://schemas.microsoft.com/office/powerpoint/2010/main" val="2185672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1.2 A concrete data structure for a First In First out (FIFO) queue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1.2.3	Array-Based Implementation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8" name="TextBox 7"/>
          <p:cNvSpPr txBox="1"/>
          <p:nvPr/>
        </p:nvSpPr>
        <p:spPr>
          <a:xfrm>
            <a:off x="836569" y="1922086"/>
            <a:ext cx="10786862"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peek method retrieves the value at the front of the queue without removing it. It checks if the queue is empty; if so, it returns -1 and prints a message. Otherwise, it returns the front element from </a:t>
            </a:r>
            <a:r>
              <a:rPr lang="en-US" sz="1600" dirty="0" err="1">
                <a:latin typeface="Times New Roman" panose="02020603050405020304" pitchFamily="18" charset="0"/>
                <a:cs typeface="Times New Roman" panose="02020603050405020304" pitchFamily="18" charset="0"/>
              </a:rPr>
              <a:t>queueArray</a:t>
            </a:r>
            <a:r>
              <a:rPr lang="en-US" sz="1600" dirty="0">
                <a:latin typeface="Times New Roman" panose="02020603050405020304" pitchFamily="18" charset="0"/>
                <a:cs typeface="Times New Roman" panose="02020603050405020304" pitchFamily="18" charset="0"/>
              </a:rPr>
              <a:t>[front].(Figure 4.3-4).</a:t>
            </a:r>
          </a:p>
        </p:txBody>
      </p:sp>
      <p:pic>
        <p:nvPicPr>
          <p:cNvPr id="6" name="Picture 5"/>
          <p:cNvPicPr>
            <a:picLocks noChangeAspect="1"/>
          </p:cNvPicPr>
          <p:nvPr/>
        </p:nvPicPr>
        <p:blipFill>
          <a:blip r:embed="rId3"/>
          <a:stretch>
            <a:fillRect/>
          </a:stretch>
        </p:blipFill>
        <p:spPr>
          <a:xfrm>
            <a:off x="1095128" y="2727085"/>
            <a:ext cx="5930824" cy="1491638"/>
          </a:xfrm>
          <a:prstGeom prst="rect">
            <a:avLst/>
          </a:prstGeom>
        </p:spPr>
      </p:pic>
      <p:pic>
        <p:nvPicPr>
          <p:cNvPr id="10" name="Picture 9"/>
          <p:cNvPicPr>
            <a:picLocks noChangeAspect="1"/>
          </p:cNvPicPr>
          <p:nvPr/>
        </p:nvPicPr>
        <p:blipFill>
          <a:blip r:embed="rId4"/>
          <a:stretch>
            <a:fillRect/>
          </a:stretch>
        </p:blipFill>
        <p:spPr>
          <a:xfrm>
            <a:off x="7431846" y="3586851"/>
            <a:ext cx="4191585" cy="647790"/>
          </a:xfrm>
          <a:prstGeom prst="rect">
            <a:avLst/>
          </a:prstGeom>
        </p:spPr>
      </p:pic>
      <p:sp>
        <p:nvSpPr>
          <p:cNvPr id="15" name="TextBox 14"/>
          <p:cNvSpPr txBox="1"/>
          <p:nvPr/>
        </p:nvSpPr>
        <p:spPr>
          <a:xfrm>
            <a:off x="915700" y="4908999"/>
            <a:ext cx="10786862"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isEmpty</a:t>
            </a:r>
            <a:r>
              <a:rPr lang="en-US" sz="1600" dirty="0">
                <a:latin typeface="Times New Roman" panose="02020603050405020304" pitchFamily="18" charset="0"/>
                <a:cs typeface="Times New Roman" panose="02020603050405020304" pitchFamily="18" charset="0"/>
              </a:rPr>
              <a:t> method checks if the queue is empty by verifying if front is greater than rear. If true, it means there are no elements in the queue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972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1.2 A concrete data structure for a First In First out (FIFO) queue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1.2.3</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Array-Based </a:t>
            </a:r>
            <a:r>
              <a:rPr lang="en-US" sz="2000" b="1" dirty="0">
                <a:solidFill>
                  <a:schemeClr val="bg1"/>
                </a:solidFill>
                <a:latin typeface="Times New Roman" panose="02020603050405020304" pitchFamily="18" charset="0"/>
                <a:cs typeface="Times New Roman" panose="02020603050405020304" pitchFamily="18" charset="0"/>
              </a:rPr>
              <a:t>Implementation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964152" y="1813144"/>
            <a:ext cx="6385499" cy="3517013"/>
          </a:xfrm>
          <a:prstGeom prst="rect">
            <a:avLst/>
          </a:prstGeom>
        </p:spPr>
      </p:pic>
      <p:pic>
        <p:nvPicPr>
          <p:cNvPr id="9" name="Picture 8"/>
          <p:cNvPicPr>
            <a:picLocks noChangeAspect="1"/>
          </p:cNvPicPr>
          <p:nvPr/>
        </p:nvPicPr>
        <p:blipFill>
          <a:blip r:embed="rId4"/>
          <a:stretch>
            <a:fillRect/>
          </a:stretch>
        </p:blipFill>
        <p:spPr>
          <a:xfrm>
            <a:off x="7956141" y="3348680"/>
            <a:ext cx="3562847" cy="1981477"/>
          </a:xfrm>
          <a:prstGeom prst="rect">
            <a:avLst/>
          </a:prstGeom>
        </p:spPr>
      </p:pic>
      <p:sp>
        <p:nvSpPr>
          <p:cNvPr id="6" name="TextBox 5"/>
          <p:cNvSpPr txBox="1"/>
          <p:nvPr/>
        </p:nvSpPr>
        <p:spPr>
          <a:xfrm>
            <a:off x="964152" y="5579868"/>
            <a:ext cx="10691446"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Main class demonstrates using the </a:t>
            </a:r>
            <a:r>
              <a:rPr lang="en-US" dirty="0" err="1">
                <a:latin typeface="Times New Roman" panose="02020603050405020304" pitchFamily="18" charset="0"/>
                <a:cs typeface="Times New Roman" panose="02020603050405020304" pitchFamily="18" charset="0"/>
              </a:rPr>
              <a:t>ArrayBasedQueue</a:t>
            </a:r>
            <a:r>
              <a:rPr lang="en-US" dirty="0">
                <a:latin typeface="Times New Roman" panose="02020603050405020304" pitchFamily="18" charset="0"/>
                <a:cs typeface="Times New Roman" panose="02020603050405020304" pitchFamily="18" charset="0"/>
              </a:rPr>
              <a:t>. It initializes a queue with a capacity of 5, </a:t>
            </a:r>
            <a:r>
              <a:rPr lang="en-US" dirty="0" err="1">
                <a:latin typeface="Times New Roman" panose="02020603050405020304" pitchFamily="18" charset="0"/>
                <a:cs typeface="Times New Roman" panose="02020603050405020304" pitchFamily="18" charset="0"/>
              </a:rPr>
              <a:t>enqueues</a:t>
            </a:r>
            <a:r>
              <a:rPr lang="en-US" dirty="0">
                <a:latin typeface="Times New Roman" panose="02020603050405020304" pitchFamily="18" charset="0"/>
                <a:cs typeface="Times New Roman" panose="02020603050405020304" pitchFamily="18" charset="0"/>
              </a:rPr>
              <a:t> three elements, and displays the queue. It then peeks at the front element, </a:t>
            </a:r>
            <a:r>
              <a:rPr lang="en-US" dirty="0" err="1">
                <a:latin typeface="Times New Roman" panose="02020603050405020304" pitchFamily="18" charset="0"/>
                <a:cs typeface="Times New Roman" panose="02020603050405020304" pitchFamily="18" charset="0"/>
              </a:rPr>
              <a:t>dequeues</a:t>
            </a:r>
            <a:r>
              <a:rPr lang="en-US" dirty="0">
                <a:latin typeface="Times New Roman" panose="02020603050405020304" pitchFamily="18" charset="0"/>
                <a:cs typeface="Times New Roman" panose="02020603050405020304" pitchFamily="18" charset="0"/>
              </a:rPr>
              <a:t> one element, displays the queue again, and finally checks if the queue is empty.</a:t>
            </a:r>
          </a:p>
        </p:txBody>
      </p:sp>
    </p:spTree>
    <p:extLst>
      <p:ext uri="{BB962C8B-B14F-4D97-AF65-F5344CB8AC3E}">
        <p14:creationId xmlns:p14="http://schemas.microsoft.com/office/powerpoint/2010/main" val="2098768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1.2 A concrete data structure for a First In First out (FIFO) queue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1.2.4	Linked List-Based 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Node class:</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920724" y="4134392"/>
            <a:ext cx="10786862"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This Node class represents a single element in a linked list-based queue. It holds integer data (data) and a reference (next) to the next Node in the list. The constructor initializes the data with a given value and sets next to null</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736395" y="1854805"/>
            <a:ext cx="4801270" cy="2010056"/>
          </a:xfrm>
          <a:prstGeom prst="rect">
            <a:avLst/>
          </a:prstGeom>
        </p:spPr>
      </p:pic>
    </p:spTree>
    <p:extLst>
      <p:ext uri="{BB962C8B-B14F-4D97-AF65-F5344CB8AC3E}">
        <p14:creationId xmlns:p14="http://schemas.microsoft.com/office/powerpoint/2010/main" val="1497906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1.2 A concrete data structure for a First In First out (FIFO) queue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1.2.4	Linked List-Based 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 List-Based Queue class:</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rotWithShape="1">
          <a:blip r:embed="rId3"/>
          <a:srcRect r="9404"/>
          <a:stretch/>
        </p:blipFill>
        <p:spPr>
          <a:xfrm>
            <a:off x="852639" y="2342491"/>
            <a:ext cx="4185755" cy="1819529"/>
          </a:xfrm>
          <a:prstGeom prst="rect">
            <a:avLst/>
          </a:prstGeom>
        </p:spPr>
      </p:pic>
      <p:pic>
        <p:nvPicPr>
          <p:cNvPr id="6" name="Picture 5"/>
          <p:cNvPicPr>
            <a:picLocks noChangeAspect="1"/>
          </p:cNvPicPr>
          <p:nvPr/>
        </p:nvPicPr>
        <p:blipFill>
          <a:blip r:embed="rId4"/>
          <a:stretch>
            <a:fillRect/>
          </a:stretch>
        </p:blipFill>
        <p:spPr>
          <a:xfrm>
            <a:off x="5198451" y="2342491"/>
            <a:ext cx="6401693" cy="2467319"/>
          </a:xfrm>
          <a:prstGeom prst="rect">
            <a:avLst/>
          </a:prstGeom>
        </p:spPr>
      </p:pic>
      <p:sp>
        <p:nvSpPr>
          <p:cNvPr id="13" name="TextBox 12"/>
          <p:cNvSpPr txBox="1"/>
          <p:nvPr/>
        </p:nvSpPr>
        <p:spPr>
          <a:xfrm>
            <a:off x="955675" y="5444226"/>
            <a:ext cx="10582923"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a:t>
            </a:r>
            <a:r>
              <a:rPr lang="en-US" dirty="0" err="1">
                <a:latin typeface="Times New Roman" panose="02020603050405020304" pitchFamily="18" charset="0"/>
                <a:cs typeface="Times New Roman" panose="02020603050405020304" pitchFamily="18" charset="0"/>
              </a:rPr>
              <a:t>enqueue</a:t>
            </a:r>
            <a:r>
              <a:rPr lang="en-US" dirty="0">
                <a:latin typeface="Times New Roman" panose="02020603050405020304" pitchFamily="18" charset="0"/>
                <a:cs typeface="Times New Roman" panose="02020603050405020304" pitchFamily="18" charset="0"/>
              </a:rPr>
              <a:t> method adds a new node with the given value to the end of a linked list-based queue. If the queue is empty (rear is null), the new node becomes both the front and rear of the queue. Otherwise, it links the new node to the current rear and updates rear to point to this new node, then confirms the value was </a:t>
            </a:r>
            <a:r>
              <a:rPr lang="en-US" dirty="0" err="1">
                <a:latin typeface="Times New Roman" panose="02020603050405020304" pitchFamily="18" charset="0"/>
                <a:cs typeface="Times New Roman" panose="02020603050405020304" pitchFamily="18" charset="0"/>
              </a:rPr>
              <a:t>enqueued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39476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552" y="720969"/>
            <a:ext cx="3588848" cy="89461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GB" b="1" dirty="0" smtClean="0">
                <a:latin typeface="Times New Roman" panose="02020603050405020304" pitchFamily="18" charset="0"/>
                <a:cs typeface="Times New Roman" panose="02020603050405020304" pitchFamily="18" charset="0"/>
              </a:rPr>
              <a:t>Contents: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93632" y="1925514"/>
            <a:ext cx="9803422" cy="423789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1890347" y="2004646"/>
            <a:ext cx="9609992" cy="1992661"/>
          </a:xfrm>
          <a:prstGeom prst="rect">
            <a:avLst/>
          </a:prstGeom>
          <a:noFill/>
        </p:spPr>
        <p:txBody>
          <a:bodyPr wrap="square" rtlCol="0">
            <a:spAutoFit/>
          </a:bodyPr>
          <a:lstStyle/>
          <a:p>
            <a:pPr algn="just">
              <a:lnSpc>
                <a:spcPct val="110000"/>
              </a:lnSpc>
            </a:pPr>
            <a:endParaRPr lang="en-US" dirty="0">
              <a:latin typeface="Times New Roman" panose="02020603050405020304" pitchFamily="18" charset="0"/>
              <a:cs typeface="Times New Roman" panose="02020603050405020304" pitchFamily="18" charset="0"/>
            </a:endParaRPr>
          </a:p>
          <a:p>
            <a:pPr marL="457200" indent="-457200" algn="just">
              <a:lnSpc>
                <a:spcPct val="110000"/>
              </a:lnSpc>
              <a:buAutoNum type="arabicPeriod"/>
            </a:pPr>
            <a:r>
              <a:rPr lang="en-US" sz="2400" dirty="0">
                <a:latin typeface="Times New Roman" panose="02020603050405020304" pitchFamily="18" charset="0"/>
                <a:cs typeface="Times New Roman" panose="02020603050405020304" pitchFamily="18" charset="0"/>
              </a:rPr>
              <a:t>A stack ADT, a concrete data structure for a First In First out (FIFO) </a:t>
            </a:r>
            <a:r>
              <a:rPr lang="en-US" sz="2400" dirty="0" smtClean="0">
                <a:latin typeface="Times New Roman" panose="02020603050405020304" pitchFamily="18" charset="0"/>
                <a:cs typeface="Times New Roman" panose="02020603050405020304" pitchFamily="18" charset="0"/>
              </a:rPr>
              <a:t>queue</a:t>
            </a:r>
          </a:p>
          <a:p>
            <a:pPr marL="457200" indent="-457200" algn="just">
              <a:lnSpc>
                <a:spcPct val="110000"/>
              </a:lnSpc>
              <a:buAutoNum type="arabicPeriod"/>
            </a:pPr>
            <a:r>
              <a:rPr lang="en-US" sz="2400" dirty="0">
                <a:latin typeface="Times New Roman" panose="02020603050405020304" pitchFamily="18" charset="0"/>
                <a:cs typeface="Times New Roman" panose="02020603050405020304" pitchFamily="18" charset="0"/>
              </a:rPr>
              <a:t>Two sorting </a:t>
            </a:r>
            <a:r>
              <a:rPr lang="en-US" sz="2400" dirty="0" smtClean="0">
                <a:latin typeface="Times New Roman" panose="02020603050405020304" pitchFamily="18" charset="0"/>
                <a:cs typeface="Times New Roman" panose="02020603050405020304" pitchFamily="18" charset="0"/>
              </a:rPr>
              <a:t>algorithms</a:t>
            </a:r>
            <a:endParaRPr lang="en-US" sz="2400" dirty="0">
              <a:latin typeface="Times New Roman" panose="02020603050405020304" pitchFamily="18" charset="0"/>
              <a:cs typeface="Times New Roman" panose="02020603050405020304" pitchFamily="18" charset="0"/>
            </a:endParaRPr>
          </a:p>
          <a:p>
            <a:pPr marL="457200" indent="-457200" algn="just">
              <a:lnSpc>
                <a:spcPct val="110000"/>
              </a:lnSpc>
              <a:buAutoNum type="arabicPeriod"/>
            </a:pPr>
            <a:r>
              <a:rPr lang="en-US" sz="2400" dirty="0" smtClean="0">
                <a:latin typeface="Times New Roman" panose="02020603050405020304" pitchFamily="18" charset="0"/>
                <a:cs typeface="Times New Roman" panose="02020603050405020304" pitchFamily="18" charset="0"/>
              </a:rPr>
              <a:t>Two </a:t>
            </a:r>
            <a:r>
              <a:rPr lang="en-US" sz="2400" dirty="0">
                <a:latin typeface="Times New Roman" panose="02020603050405020304" pitchFamily="18" charset="0"/>
                <a:cs typeface="Times New Roman" panose="02020603050405020304" pitchFamily="18" charset="0"/>
              </a:rPr>
              <a:t>network shortest path </a:t>
            </a:r>
            <a:r>
              <a:rPr lang="en-US" sz="2400" dirty="0" smtClean="0">
                <a:latin typeface="Times New Roman" panose="02020603050405020304" pitchFamily="18" charset="0"/>
                <a:cs typeface="Times New Roman" panose="02020603050405020304" pitchFamily="18" charset="0"/>
              </a:rPr>
              <a:t>algorithms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89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1.2 A concrete data structure for a First In First out (FIFO) queue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1.2.4	Linked List-Based 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 </a:t>
            </a:r>
            <a:r>
              <a:rPr lang="en-US" sz="2000" b="1" dirty="0">
                <a:solidFill>
                  <a:schemeClr val="tx1"/>
                </a:solidFill>
                <a:latin typeface="Times New Roman" panose="02020603050405020304" pitchFamily="18" charset="0"/>
                <a:cs typeface="Times New Roman" panose="02020603050405020304" pitchFamily="18" charset="0"/>
              </a:rPr>
              <a:t>List-Based Queue class: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8" name="Picture 7"/>
          <p:cNvPicPr>
            <a:picLocks noChangeAspect="1"/>
          </p:cNvPicPr>
          <p:nvPr/>
        </p:nvPicPr>
        <p:blipFill rotWithShape="1">
          <a:blip r:embed="rId3"/>
          <a:srcRect r="32146"/>
          <a:stretch/>
        </p:blipFill>
        <p:spPr>
          <a:xfrm>
            <a:off x="3640738" y="2537577"/>
            <a:ext cx="5449152" cy="2686425"/>
          </a:xfrm>
          <a:prstGeom prst="rect">
            <a:avLst/>
          </a:prstGeom>
        </p:spPr>
      </p:pic>
      <p:sp>
        <p:nvSpPr>
          <p:cNvPr id="12" name="TextBox 11"/>
          <p:cNvSpPr txBox="1"/>
          <p:nvPr/>
        </p:nvSpPr>
        <p:spPr>
          <a:xfrm>
            <a:off x="955675" y="5444226"/>
            <a:ext cx="10582923"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a:t>
            </a:r>
            <a:r>
              <a:rPr lang="en-US" dirty="0" err="1">
                <a:latin typeface="Times New Roman" panose="02020603050405020304" pitchFamily="18" charset="0"/>
                <a:cs typeface="Times New Roman" panose="02020603050405020304" pitchFamily="18" charset="0"/>
              </a:rPr>
              <a:t>dequeue</a:t>
            </a:r>
            <a:r>
              <a:rPr lang="en-US" dirty="0">
                <a:latin typeface="Times New Roman" panose="02020603050405020304" pitchFamily="18" charset="0"/>
                <a:cs typeface="Times New Roman" panose="02020603050405020304" pitchFamily="18" charset="0"/>
              </a:rPr>
              <a:t> method removes and returns the front element from a linked list-based queue. If the queue is empty, it prints "Queue is empty!" and returns -1. Otherwise, it retrieves the value at the front, updates the front pointer to the next node, and if the queue is now empty, sets rear to null.</a:t>
            </a:r>
          </a:p>
        </p:txBody>
      </p:sp>
    </p:spTree>
    <p:extLst>
      <p:ext uri="{BB962C8B-B14F-4D97-AF65-F5344CB8AC3E}">
        <p14:creationId xmlns:p14="http://schemas.microsoft.com/office/powerpoint/2010/main" val="4151018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1.2 A concrete data structure for a First In First out (FIFO) queue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4213"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1.2.4	Linked List-Based 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 List-Based Queue class:</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9" name="Picture 8"/>
          <p:cNvPicPr>
            <a:picLocks noChangeAspect="1"/>
          </p:cNvPicPr>
          <p:nvPr/>
        </p:nvPicPr>
        <p:blipFill>
          <a:blip r:embed="rId3"/>
          <a:stretch>
            <a:fillRect/>
          </a:stretch>
        </p:blipFill>
        <p:spPr>
          <a:xfrm>
            <a:off x="1178336" y="2555543"/>
            <a:ext cx="4686954" cy="1581371"/>
          </a:xfrm>
          <a:prstGeom prst="rect">
            <a:avLst/>
          </a:prstGeom>
        </p:spPr>
      </p:pic>
      <p:pic>
        <p:nvPicPr>
          <p:cNvPr id="5" name="Picture 4"/>
          <p:cNvPicPr>
            <a:picLocks noChangeAspect="1"/>
          </p:cNvPicPr>
          <p:nvPr/>
        </p:nvPicPr>
        <p:blipFill>
          <a:blip r:embed="rId4"/>
          <a:stretch>
            <a:fillRect/>
          </a:stretch>
        </p:blipFill>
        <p:spPr>
          <a:xfrm>
            <a:off x="7421571" y="3502345"/>
            <a:ext cx="2970936" cy="634569"/>
          </a:xfrm>
          <a:prstGeom prst="rect">
            <a:avLst/>
          </a:prstGeom>
        </p:spPr>
      </p:pic>
      <p:sp>
        <p:nvSpPr>
          <p:cNvPr id="6" name="TextBox 5"/>
          <p:cNvSpPr txBox="1"/>
          <p:nvPr/>
        </p:nvSpPr>
        <p:spPr>
          <a:xfrm>
            <a:off x="1178336" y="4897315"/>
            <a:ext cx="10260456"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peek method checks if the queue is empty. If it is, it prints "Queue is empty!" and returns -1. Otherwise, it returns the data of the front element without removing it from the queue. This </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method checks if the queue is empty by verifying if the front pointer is null. If front is null, it returns true, indicating that the queue has no elements; otherwise, it returns false.</a:t>
            </a:r>
          </a:p>
        </p:txBody>
      </p:sp>
    </p:spTree>
    <p:extLst>
      <p:ext uri="{BB962C8B-B14F-4D97-AF65-F5344CB8AC3E}">
        <p14:creationId xmlns:p14="http://schemas.microsoft.com/office/powerpoint/2010/main" val="38637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1.2 A concrete data structure for a First In First out (FIFO) queue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4213"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1.2.4	Linked List-Based </a:t>
            </a:r>
            <a:r>
              <a:rPr lang="en-US" sz="2000" b="1" dirty="0" smtClean="0">
                <a:solidFill>
                  <a:schemeClr val="bg1"/>
                </a:solidFill>
                <a:latin typeface="Times New Roman" panose="02020603050405020304" pitchFamily="18" charset="0"/>
                <a:cs typeface="Times New Roman" panose="02020603050405020304" pitchFamily="18" charset="0"/>
              </a:rPr>
              <a:t>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Main class</a:t>
            </a:r>
            <a:r>
              <a:rPr lang="en-US" sz="2000" b="1" dirty="0">
                <a:solidFill>
                  <a:schemeClr val="tx1"/>
                </a:solidFill>
                <a:latin typeface="Times New Roman" panose="02020603050405020304" pitchFamily="18" charset="0"/>
                <a:cs typeface="Times New Roman" panose="02020603050405020304" pitchFamily="18" charset="0"/>
              </a:rPr>
              <a: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rotWithShape="1">
          <a:blip r:embed="rId3"/>
          <a:srcRect r="10269"/>
          <a:stretch/>
        </p:blipFill>
        <p:spPr>
          <a:xfrm>
            <a:off x="1161846" y="2263466"/>
            <a:ext cx="6462340" cy="3772426"/>
          </a:xfrm>
          <a:prstGeom prst="rect">
            <a:avLst/>
          </a:prstGeom>
        </p:spPr>
      </p:pic>
      <p:pic>
        <p:nvPicPr>
          <p:cNvPr id="7" name="Picture 6"/>
          <p:cNvPicPr>
            <a:picLocks noChangeAspect="1"/>
          </p:cNvPicPr>
          <p:nvPr/>
        </p:nvPicPr>
        <p:blipFill>
          <a:blip r:embed="rId4"/>
          <a:stretch>
            <a:fillRect/>
          </a:stretch>
        </p:blipFill>
        <p:spPr>
          <a:xfrm>
            <a:off x="8146035" y="4263995"/>
            <a:ext cx="3524742" cy="1771897"/>
          </a:xfrm>
          <a:prstGeom prst="rect">
            <a:avLst/>
          </a:prstGeom>
        </p:spPr>
      </p:pic>
    </p:spTree>
    <p:extLst>
      <p:ext uri="{BB962C8B-B14F-4D97-AF65-F5344CB8AC3E}">
        <p14:creationId xmlns:p14="http://schemas.microsoft.com/office/powerpoint/2010/main" val="1770967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1.2 A concrete data structure for a First In First out (FIFO) queue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1.2.5</a:t>
            </a:r>
            <a:r>
              <a:rPr lang="en-US" sz="2000" b="1" dirty="0">
                <a:solidFill>
                  <a:schemeClr val="bg1"/>
                </a:solidFill>
                <a:latin typeface="Times New Roman" panose="02020603050405020304" pitchFamily="18" charset="0"/>
                <a:cs typeface="Times New Roman" panose="02020603050405020304" pitchFamily="18" charset="0"/>
              </a:rPr>
              <a:t>	Provide a concrete example to illustrate how the FIFO queue works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9" name="Picture 8" descr="C:\Users\Admin\Downloads\StackandQueueDemo.drawio (1).png"/>
          <p:cNvPicPr/>
          <p:nvPr/>
        </p:nvPicPr>
        <p:blipFill>
          <a:blip r:embed="rId3">
            <a:extLst>
              <a:ext uri="{28A0092B-C50C-407E-A947-70E740481C1C}">
                <a14:useLocalDpi xmlns:a14="http://schemas.microsoft.com/office/drawing/2010/main" val="0"/>
              </a:ext>
            </a:extLst>
          </a:blip>
          <a:srcRect/>
          <a:stretch>
            <a:fillRect/>
          </a:stretch>
        </p:blipFill>
        <p:spPr bwMode="auto">
          <a:xfrm>
            <a:off x="2379869" y="1828272"/>
            <a:ext cx="8012638" cy="4663807"/>
          </a:xfrm>
          <a:prstGeom prst="rect">
            <a:avLst/>
          </a:prstGeom>
          <a:noFill/>
          <a:ln>
            <a:noFill/>
          </a:ln>
        </p:spPr>
      </p:pic>
    </p:spTree>
    <p:extLst>
      <p:ext uri="{BB962C8B-B14F-4D97-AF65-F5344CB8AC3E}">
        <p14:creationId xmlns:p14="http://schemas.microsoft.com/office/powerpoint/2010/main" val="2439903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1514" y="1776046"/>
            <a:ext cx="9963271" cy="3516923"/>
          </a:xfrm>
        </p:spPr>
        <p:style>
          <a:lnRef idx="0">
            <a:schemeClr val="accent3"/>
          </a:lnRef>
          <a:fillRef idx="3">
            <a:schemeClr val="accent3"/>
          </a:fillRef>
          <a:effectRef idx="3">
            <a:schemeClr val="accent3"/>
          </a:effectRef>
          <a:fontRef idx="minor">
            <a:schemeClr val="lt1"/>
          </a:fontRef>
        </p:style>
        <p:txBody>
          <a:bodyPr>
            <a:noAutofit/>
          </a:bodyPr>
          <a:lstStyle/>
          <a:p>
            <a:r>
              <a:rPr lang="en-US" sz="2400" b="1" dirty="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a:t>
            </a:r>
            <a:r>
              <a:rPr lang="en-US" sz="2400" b="1" dirty="0" smtClean="0">
                <a:latin typeface="Times New Roman" panose="02020603050405020304" pitchFamily="18" charset="0"/>
                <a:cs typeface="Times New Roman" panose="02020603050405020304" pitchFamily="18" charset="0"/>
              </a:rPr>
              <a:t>wo sorting algorithms</a:t>
            </a:r>
            <a:br>
              <a:rPr lang="en-US" sz="2400" b="1" dirty="0" smtClean="0">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2.1 </a:t>
            </a:r>
            <a:r>
              <a:rPr lang="en-US" sz="2400" b="1" dirty="0">
                <a:solidFill>
                  <a:srgbClr val="FFC000"/>
                </a:solidFill>
                <a:latin typeface="Times New Roman" panose="02020603050405020304" pitchFamily="18" charset="0"/>
                <a:cs typeface="Times New Roman" panose="02020603050405020304" pitchFamily="18" charset="0"/>
              </a:rPr>
              <a:t>Introduction the two sorting algorithms will be comparing</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2.2 </a:t>
            </a:r>
            <a:r>
              <a:rPr lang="en-US" sz="2400" b="1" dirty="0">
                <a:solidFill>
                  <a:srgbClr val="FFC000"/>
                </a:solidFill>
                <a:latin typeface="Times New Roman" panose="02020603050405020304" pitchFamily="18" charset="0"/>
                <a:cs typeface="Times New Roman" panose="02020603050405020304" pitchFamily="18" charset="0"/>
              </a:rPr>
              <a:t>Time Complexity Analysis</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2.3 </a:t>
            </a:r>
            <a:r>
              <a:rPr lang="en-US" sz="2400" b="1" dirty="0">
                <a:solidFill>
                  <a:srgbClr val="FFC000"/>
                </a:solidFill>
                <a:latin typeface="Times New Roman" panose="02020603050405020304" pitchFamily="18" charset="0"/>
                <a:cs typeface="Times New Roman" panose="02020603050405020304" pitchFamily="18" charset="0"/>
              </a:rPr>
              <a:t>Space Complexity Analysis</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2.4 </a:t>
            </a:r>
            <a:r>
              <a:rPr lang="en-US" sz="2400" b="1" dirty="0">
                <a:solidFill>
                  <a:srgbClr val="FFC000"/>
                </a:solidFill>
                <a:latin typeface="Times New Roman" panose="02020603050405020304" pitchFamily="18" charset="0"/>
                <a:cs typeface="Times New Roman" panose="02020603050405020304" pitchFamily="18" charset="0"/>
              </a:rPr>
              <a:t>Stability</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2.5 </a:t>
            </a:r>
            <a:r>
              <a:rPr lang="en-US" sz="2400" b="1" dirty="0">
                <a:solidFill>
                  <a:srgbClr val="FFC000"/>
                </a:solidFill>
                <a:latin typeface="Times New Roman" panose="02020603050405020304" pitchFamily="18" charset="0"/>
                <a:cs typeface="Times New Roman" panose="02020603050405020304" pitchFamily="18" charset="0"/>
              </a:rPr>
              <a:t>Comparison Table</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     2.6 Performance </a:t>
            </a:r>
            <a:r>
              <a:rPr lang="en-US" sz="2400" b="1" dirty="0">
                <a:solidFill>
                  <a:srgbClr val="FFC000"/>
                </a:solidFill>
                <a:latin typeface="Times New Roman" panose="02020603050405020304" pitchFamily="18" charset="0"/>
                <a:cs typeface="Times New Roman" panose="02020603050405020304" pitchFamily="18" charset="0"/>
              </a:rPr>
              <a:t>Comparison</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2</a:t>
            </a:r>
            <a:r>
              <a:rPr lang="en-US" sz="2400" b="1" dirty="0" smtClean="0">
                <a:solidFill>
                  <a:srgbClr val="FFC000"/>
                </a:solidFill>
                <a:latin typeface="Times New Roman" panose="02020603050405020304" pitchFamily="18" charset="0"/>
                <a:cs typeface="Times New Roman" panose="02020603050405020304" pitchFamily="18" charset="0"/>
              </a:rPr>
              <a:t>.7 </a:t>
            </a:r>
            <a:r>
              <a:rPr lang="en-US" sz="2400" b="1" dirty="0">
                <a:solidFill>
                  <a:srgbClr val="FFC000"/>
                </a:solidFill>
                <a:latin typeface="Times New Roman" panose="02020603050405020304" pitchFamily="18" charset="0"/>
                <a:cs typeface="Times New Roman" panose="02020603050405020304" pitchFamily="18" charset="0"/>
              </a:rPr>
              <a:t>Provide 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473681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.1</a:t>
            </a:r>
            <a:r>
              <a:rPr lang="en-US" sz="2400" b="1" dirty="0">
                <a:solidFill>
                  <a:srgbClr val="FFC000"/>
                </a:solidFill>
                <a:latin typeface="Times New Roman" panose="02020603050405020304" pitchFamily="18" charset="0"/>
                <a:cs typeface="Times New Roman" panose="02020603050405020304" pitchFamily="18" charset="0"/>
              </a:rPr>
              <a:t>	Introducing the two sorting algorithms </a:t>
            </a:r>
            <a:r>
              <a:rPr lang="en-US" sz="2400" b="1" dirty="0" smtClean="0">
                <a:solidFill>
                  <a:srgbClr val="FFC000"/>
                </a:solidFill>
                <a:latin typeface="Times New Roman" panose="02020603050405020304" pitchFamily="18" charset="0"/>
                <a:cs typeface="Times New Roman" panose="02020603050405020304" pitchFamily="18" charset="0"/>
              </a:rPr>
              <a:t>will </a:t>
            </a:r>
            <a:r>
              <a:rPr lang="en-US" sz="2400" b="1" dirty="0">
                <a:solidFill>
                  <a:srgbClr val="FFC000"/>
                </a:solidFill>
                <a:latin typeface="Times New Roman" panose="02020603050405020304" pitchFamily="18" charset="0"/>
                <a:cs typeface="Times New Roman" panose="02020603050405020304" pitchFamily="18" charset="0"/>
              </a:rPr>
              <a:t>be comparing</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.1.1</a:t>
            </a:r>
            <a:r>
              <a:rPr lang="en-US" sz="2000" b="1" dirty="0">
                <a:solidFill>
                  <a:schemeClr val="bg1"/>
                </a:solidFill>
                <a:latin typeface="Times New Roman" panose="02020603050405020304" pitchFamily="18" charset="0"/>
                <a:cs typeface="Times New Roman" panose="02020603050405020304" pitchFamily="18" charset="0"/>
              </a:rPr>
              <a:t>	Selection </a:t>
            </a:r>
            <a:r>
              <a:rPr lang="en-US" sz="2000" b="1" dirty="0" err="1" smtClean="0">
                <a:solidFill>
                  <a:schemeClr val="bg1"/>
                </a:solidFill>
                <a:latin typeface="Times New Roman" panose="02020603050405020304" pitchFamily="18" charset="0"/>
                <a:cs typeface="Times New Roman" panose="02020603050405020304" pitchFamily="18" charset="0"/>
              </a:rPr>
              <a:t>Sor</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918246"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Selection Sort is a sorting algorithm that works by comparing elements. It repeatedly finds the smallest (or largest) element from the unsorted section of an array and swaps it with the first unsorted element. This process is repeated until the entire array is sorted.</a:t>
            </a:r>
          </a:p>
        </p:txBody>
      </p:sp>
      <p:pic>
        <p:nvPicPr>
          <p:cNvPr id="11" name="Picture 10"/>
          <p:cNvPicPr/>
          <p:nvPr/>
        </p:nvPicPr>
        <p:blipFill>
          <a:blip r:embed="rId3"/>
          <a:stretch>
            <a:fillRect/>
          </a:stretch>
        </p:blipFill>
        <p:spPr>
          <a:xfrm>
            <a:off x="940095" y="2853593"/>
            <a:ext cx="2884854" cy="1296278"/>
          </a:xfrm>
          <a:prstGeom prst="rect">
            <a:avLst/>
          </a:prstGeom>
        </p:spPr>
      </p:pic>
      <p:sp>
        <p:nvSpPr>
          <p:cNvPr id="7" name="TextBox 6"/>
          <p:cNvSpPr txBox="1"/>
          <p:nvPr/>
        </p:nvSpPr>
        <p:spPr>
          <a:xfrm>
            <a:off x="940095" y="5035891"/>
            <a:ext cx="10635090"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process starts by finding the smallest element and swapping it with the first element, placing it in its correct position. Next, the second smallest element is found and swapped to its correct spot. This continues until all elements are in their proper </a:t>
            </a:r>
            <a:r>
              <a:rPr lang="en-US" sz="1600" dirty="0" smtClean="0">
                <a:latin typeface="Times New Roman" panose="02020603050405020304" pitchFamily="18" charset="0"/>
                <a:cs typeface="Times New Roman" panose="02020603050405020304" pitchFamily="18" charset="0"/>
              </a:rPr>
              <a:t>positions.</a:t>
            </a:r>
            <a:endParaRPr lang="en-US" sz="16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4302725" y="2849661"/>
            <a:ext cx="3093591" cy="1300210"/>
          </a:xfrm>
          <a:prstGeom prst="rect">
            <a:avLst/>
          </a:prstGeom>
        </p:spPr>
      </p:pic>
      <p:pic>
        <p:nvPicPr>
          <p:cNvPr id="13" name="Picture 12"/>
          <p:cNvPicPr>
            <a:picLocks noChangeAspect="1"/>
          </p:cNvPicPr>
          <p:nvPr/>
        </p:nvPicPr>
        <p:blipFill>
          <a:blip r:embed="rId5"/>
          <a:stretch>
            <a:fillRect/>
          </a:stretch>
        </p:blipFill>
        <p:spPr>
          <a:xfrm>
            <a:off x="7947395" y="2878626"/>
            <a:ext cx="3485263" cy="1271245"/>
          </a:xfrm>
          <a:prstGeom prst="rect">
            <a:avLst/>
          </a:prstGeom>
        </p:spPr>
      </p:pic>
    </p:spTree>
    <p:extLst>
      <p:ext uri="{BB962C8B-B14F-4D97-AF65-F5344CB8AC3E}">
        <p14:creationId xmlns:p14="http://schemas.microsoft.com/office/powerpoint/2010/main" val="1901385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.1</a:t>
            </a:r>
            <a:r>
              <a:rPr lang="en-US" sz="2400" b="1" dirty="0">
                <a:solidFill>
                  <a:srgbClr val="FFC000"/>
                </a:solidFill>
                <a:latin typeface="Times New Roman" panose="02020603050405020304" pitchFamily="18" charset="0"/>
                <a:cs typeface="Times New Roman" panose="02020603050405020304" pitchFamily="18" charset="0"/>
              </a:rPr>
              <a:t>	Introducing the two sorting algorithms </a:t>
            </a:r>
            <a:r>
              <a:rPr lang="en-US" sz="2400" b="1" dirty="0" smtClean="0">
                <a:solidFill>
                  <a:srgbClr val="FFC000"/>
                </a:solidFill>
                <a:latin typeface="Times New Roman" panose="02020603050405020304" pitchFamily="18" charset="0"/>
                <a:cs typeface="Times New Roman" panose="02020603050405020304" pitchFamily="18" charset="0"/>
              </a:rPr>
              <a:t>will </a:t>
            </a:r>
            <a:r>
              <a:rPr lang="en-US" sz="2400" b="1" dirty="0">
                <a:solidFill>
                  <a:srgbClr val="FFC000"/>
                </a:solidFill>
                <a:latin typeface="Times New Roman" panose="02020603050405020304" pitchFamily="18" charset="0"/>
                <a:cs typeface="Times New Roman" panose="02020603050405020304" pitchFamily="18" charset="0"/>
              </a:rPr>
              <a:t>be comparing</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.1.2</a:t>
            </a:r>
            <a:r>
              <a:rPr lang="en-US" sz="2000" b="1" dirty="0">
                <a:solidFill>
                  <a:schemeClr val="bg1"/>
                </a:solidFill>
                <a:latin typeface="Times New Roman" panose="02020603050405020304" pitchFamily="18" charset="0"/>
                <a:cs typeface="Times New Roman" panose="02020603050405020304" pitchFamily="18" charset="0"/>
              </a:rPr>
              <a:t>	Bubble 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918246"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Bubble Sort is a simple sorting algorithm that repeatedly compares and swaps adjacent elements if they are out of order. While easy to understand, it has a high time complexity, making it inefficient for large datasets.</a:t>
            </a:r>
          </a:p>
        </p:txBody>
      </p:sp>
      <p:sp>
        <p:nvSpPr>
          <p:cNvPr id="7" name="TextBox 6"/>
          <p:cNvSpPr txBox="1"/>
          <p:nvPr/>
        </p:nvSpPr>
        <p:spPr>
          <a:xfrm>
            <a:off x="940095" y="5035891"/>
            <a:ext cx="10635090"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process involves multiple passes through the array. After each pass, the largest unsorted element is placed in its correct position at the end. In subsequent passes, the algorithm compares only the remaining unsorted elements, moving the next largest element into its position. This continues until the entire array is </a:t>
            </a:r>
            <a:r>
              <a:rPr lang="en-US" sz="1600" dirty="0" smtClean="0">
                <a:latin typeface="Times New Roman" panose="02020603050405020304" pitchFamily="18" charset="0"/>
                <a:cs typeface="Times New Roman" panose="02020603050405020304" pitchFamily="18" charset="0"/>
              </a:rPr>
              <a:t>sorted.</a:t>
            </a:r>
            <a:endParaRPr lang="en-US" sz="1600" dirty="0">
              <a:latin typeface="Times New Roman" panose="02020603050405020304" pitchFamily="18" charset="0"/>
              <a:cs typeface="Times New Roman" panose="02020603050405020304" pitchFamily="18" charset="0"/>
            </a:endParaRPr>
          </a:p>
        </p:txBody>
      </p:sp>
      <p:pic>
        <p:nvPicPr>
          <p:cNvPr id="14" name="Picture 13"/>
          <p:cNvPicPr/>
          <p:nvPr/>
        </p:nvPicPr>
        <p:blipFill>
          <a:blip r:embed="rId3"/>
          <a:stretch>
            <a:fillRect/>
          </a:stretch>
        </p:blipFill>
        <p:spPr>
          <a:xfrm>
            <a:off x="4219722" y="2400300"/>
            <a:ext cx="4185723" cy="2074039"/>
          </a:xfrm>
          <a:prstGeom prst="rect">
            <a:avLst/>
          </a:prstGeom>
        </p:spPr>
      </p:pic>
    </p:spTree>
    <p:extLst>
      <p:ext uri="{BB962C8B-B14F-4D97-AF65-F5344CB8AC3E}">
        <p14:creationId xmlns:p14="http://schemas.microsoft.com/office/powerpoint/2010/main" val="1965494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.2 Time </a:t>
            </a:r>
            <a:r>
              <a:rPr lang="en-US" sz="2400" b="1" dirty="0">
                <a:solidFill>
                  <a:srgbClr val="FFC000"/>
                </a:solidFill>
                <a:latin typeface="Times New Roman" panose="02020603050405020304" pitchFamily="18" charset="0"/>
                <a:cs typeface="Times New Roman" panose="02020603050405020304" pitchFamily="18" charset="0"/>
              </a:rPr>
              <a:t>Complexity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.2.1</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Selection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3829" y="1809882"/>
            <a:ext cx="10918246" cy="152541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Selection Sort has a consistent time complexity of O(n²) across all cases—best, average, and worst—because it always performs the same number of comparisons regardless of the array's initial order. Even when the array is sorted, the algorithm still checks each element, leading to O(n²) complexity in all scenarios. This is due to the need for a full traversal of the unsorted portion to find the minimum in every pass.</a:t>
            </a:r>
          </a:p>
        </p:txBody>
      </p:sp>
    </p:spTree>
    <p:extLst>
      <p:ext uri="{BB962C8B-B14F-4D97-AF65-F5344CB8AC3E}">
        <p14:creationId xmlns:p14="http://schemas.microsoft.com/office/powerpoint/2010/main" val="1972789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.2 Time </a:t>
            </a:r>
            <a:r>
              <a:rPr lang="en-US" sz="2400" b="1" dirty="0">
                <a:solidFill>
                  <a:srgbClr val="FFC000"/>
                </a:solidFill>
                <a:latin typeface="Times New Roman" panose="02020603050405020304" pitchFamily="18" charset="0"/>
                <a:cs typeface="Times New Roman" panose="02020603050405020304" pitchFamily="18" charset="0"/>
              </a:rPr>
              <a:t>Complexity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.2.2</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Bubble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918246" cy="115608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the best case, when the array is sorted, Bubble Sort performs N-1 comparisons with no swaps, yielding O(N) complexity. In the worst case, where the array is reversed, it takes (N-1) passes and swaps, resulting in O(N²) complexity. On average, it also performs O(N²) comparisons since the number of comparisons remains the same regardless of element arrangement.</a:t>
            </a:r>
          </a:p>
        </p:txBody>
      </p:sp>
    </p:spTree>
    <p:extLst>
      <p:ext uri="{BB962C8B-B14F-4D97-AF65-F5344CB8AC3E}">
        <p14:creationId xmlns:p14="http://schemas.microsoft.com/office/powerpoint/2010/main" val="4153205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Space Complexity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.3.1</a:t>
            </a:r>
            <a:r>
              <a:rPr lang="en-US" sz="2000" b="1" dirty="0">
                <a:solidFill>
                  <a:schemeClr val="bg1"/>
                </a:solidFill>
                <a:latin typeface="Times New Roman" panose="02020603050405020304" pitchFamily="18" charset="0"/>
                <a:cs typeface="Times New Roman" panose="02020603050405020304" pitchFamily="18" charset="0"/>
              </a:rPr>
              <a:t>	Selection 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795154" cy="152541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Selection sort is an in-place sorting algorithm, meaning it sorts elements within the same array without extra memory for a new array. Its space complexity is O(1), as it uses a constant amount of additional memory. This makes selection sort efficient in terms of memory, especially in low-memory environments. It minimizes storage overhead by rearranging elements directly in the input array during the sorting process.</a:t>
            </a:r>
          </a:p>
        </p:txBody>
      </p:sp>
    </p:spTree>
    <p:extLst>
      <p:ext uri="{BB962C8B-B14F-4D97-AF65-F5344CB8AC3E}">
        <p14:creationId xmlns:p14="http://schemas.microsoft.com/office/powerpoint/2010/main" val="2962615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32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47023" y="2225845"/>
            <a:ext cx="8688386" cy="3114675"/>
          </a:xfrm>
        </p:spPr>
        <p:style>
          <a:lnRef idx="0">
            <a:schemeClr val="accent3"/>
          </a:lnRef>
          <a:fillRef idx="3">
            <a:schemeClr val="accent3"/>
          </a:fillRef>
          <a:effectRef idx="3">
            <a:schemeClr val="accent3"/>
          </a:effectRef>
          <a:fontRef idx="minor">
            <a:schemeClr val="lt1"/>
          </a:fontRef>
        </p:style>
        <p:txBody>
          <a:bodyPr>
            <a:noAutofit/>
          </a:bodyPr>
          <a:lstStyle/>
          <a:p>
            <a:r>
              <a:rPr lang="en-GB" sz="3200" b="1" dirty="0" smtClean="0">
                <a:latin typeface="Times New Roman" panose="02020603050405020304" pitchFamily="18" charset="0"/>
                <a:cs typeface="Times New Roman" panose="02020603050405020304" pitchFamily="18" charset="0"/>
              </a:rPr>
              <a:t>1. </a:t>
            </a:r>
            <a:r>
              <a:rPr lang="en-US" sz="3200" b="1" dirty="0">
                <a:latin typeface="Times New Roman" panose="02020603050405020304" pitchFamily="18" charset="0"/>
                <a:cs typeface="Times New Roman" panose="02020603050405020304" pitchFamily="18" charset="0"/>
              </a:rPr>
              <a:t>A stack ADT, a concrete data structure for a First In First out (FIFO) </a:t>
            </a:r>
            <a:r>
              <a:rPr lang="en-US" sz="3200" b="1" dirty="0" smtClean="0">
                <a:latin typeface="Times New Roman" panose="02020603050405020304" pitchFamily="18" charset="0"/>
                <a:cs typeface="Times New Roman" panose="02020603050405020304" pitchFamily="18" charset="0"/>
              </a:rPr>
              <a:t>queue</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t>
            </a:r>
            <a:r>
              <a:rPr lang="en-US" sz="3200" b="1" dirty="0" smtClean="0">
                <a:solidFill>
                  <a:srgbClr val="FFC000"/>
                </a:solidFill>
                <a:latin typeface="Times New Roman" panose="02020603050405020304" pitchFamily="18" charset="0"/>
                <a:cs typeface="Times New Roman" panose="02020603050405020304" pitchFamily="18" charset="0"/>
              </a:rPr>
              <a:t>1.1 ADT</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t>
            </a:r>
            <a:r>
              <a:rPr lang="en-GB" sz="3200" b="1" dirty="0" smtClean="0">
                <a:solidFill>
                  <a:srgbClr val="FFC000"/>
                </a:solidFill>
                <a:latin typeface="Times New Roman" panose="02020603050405020304" pitchFamily="18" charset="0"/>
                <a:cs typeface="Times New Roman" panose="02020603050405020304" pitchFamily="18" charset="0"/>
              </a:rPr>
              <a:t>1.2 </a:t>
            </a:r>
            <a:r>
              <a:rPr lang="en-US" sz="3200" b="1" dirty="0" smtClean="0">
                <a:solidFill>
                  <a:srgbClr val="FFC000"/>
                </a:solidFill>
                <a:latin typeface="Times New Roman" panose="02020603050405020304" pitchFamily="18" charset="0"/>
                <a:cs typeface="Times New Roman" panose="02020603050405020304" pitchFamily="18" charset="0"/>
              </a:rPr>
              <a:t>FIFO queue</a:t>
            </a:r>
            <a:r>
              <a:rPr lang="en-GB" sz="3200" b="1" dirty="0" smtClean="0">
                <a:solidFill>
                  <a:srgbClr val="FFC000"/>
                </a:solidFill>
                <a:latin typeface="Times New Roman" panose="02020603050405020304" pitchFamily="18" charset="0"/>
                <a:cs typeface="Times New Roman" panose="02020603050405020304" pitchFamily="18" charset="0"/>
              </a:rPr>
              <a:t/>
            </a:r>
            <a:br>
              <a:rPr lang="en-GB" sz="3200" b="1" dirty="0" smtClean="0">
                <a:solidFill>
                  <a:srgbClr val="FFC000"/>
                </a:solidFill>
                <a:latin typeface="Times New Roman" panose="02020603050405020304" pitchFamily="18" charset="0"/>
                <a:cs typeface="Times New Roman" panose="02020603050405020304" pitchFamily="18" charset="0"/>
              </a:rPr>
            </a:br>
            <a:r>
              <a:rPr lang="en-GB" sz="3200" b="1" dirty="0">
                <a:solidFill>
                  <a:srgbClr val="FFC000"/>
                </a:solidFill>
                <a:latin typeface="Times New Roman" panose="02020603050405020304" pitchFamily="18" charset="0"/>
                <a:cs typeface="Times New Roman" panose="02020603050405020304" pitchFamily="18" charset="0"/>
              </a:rPr>
              <a:t> </a:t>
            </a:r>
            <a:r>
              <a:rPr lang="en-GB" sz="3200" b="1" dirty="0" smtClean="0">
                <a:solidFill>
                  <a:srgbClr val="FFC000"/>
                </a:solidFill>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2896105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Space Complexity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.3.2</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Bubble </a:t>
            </a:r>
            <a:r>
              <a:rPr lang="en-US" sz="2000" b="1" dirty="0">
                <a:solidFill>
                  <a:schemeClr val="bg1"/>
                </a:solidFill>
                <a:latin typeface="Times New Roman" panose="02020603050405020304" pitchFamily="18" charset="0"/>
                <a:cs typeface="Times New Roman" panose="02020603050405020304" pitchFamily="18" charset="0"/>
              </a:rPr>
              <a:t>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795154" cy="1569660"/>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Bubble Sort has a space complexity of O(1), indicating that the additional memory required by the algorithm is constant, regardless of the input array's size. The algorithm only requires a fixed amount of extra space to hold temporary variables or indices while sorting. As a result, Bubble Sort is considered highly efficient in terms of space usage since it does not rely on the size of the input and does not necessitate any extra space that scales with the input size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952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.4</a:t>
            </a:r>
            <a:r>
              <a:rPr lang="en-US" sz="2400" b="1" dirty="0">
                <a:solidFill>
                  <a:srgbClr val="FFC000"/>
                </a:solidFill>
                <a:latin typeface="Times New Roman" panose="02020603050405020304" pitchFamily="18" charset="0"/>
                <a:cs typeface="Times New Roman" panose="02020603050405020304" pitchFamily="18" charset="0"/>
              </a:rPr>
              <a:t>	Stability</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.4.1</a:t>
            </a:r>
            <a:r>
              <a:rPr lang="en-US" sz="2000" b="1" dirty="0">
                <a:solidFill>
                  <a:schemeClr val="bg1"/>
                </a:solidFill>
                <a:latin typeface="Times New Roman" panose="02020603050405020304" pitchFamily="18" charset="0"/>
                <a:cs typeface="Times New Roman" panose="02020603050405020304" pitchFamily="18" charset="0"/>
              </a:rPr>
              <a:t>	Selection 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795154" cy="115608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A sorting algorithm is stable if it preserves the original order of equal elements. Selection Sort is not inherently stable since swapping can change the positions of equal keys. To achieve stability, you can shift elements instead of swapping, allowing the minimum value to be placed correctly while maintaining the order of equal keys.</a:t>
            </a:r>
          </a:p>
        </p:txBody>
      </p:sp>
    </p:spTree>
    <p:extLst>
      <p:ext uri="{BB962C8B-B14F-4D97-AF65-F5344CB8AC3E}">
        <p14:creationId xmlns:p14="http://schemas.microsoft.com/office/powerpoint/2010/main" val="35207852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.4</a:t>
            </a:r>
            <a:r>
              <a:rPr lang="en-US" sz="2400" b="1" dirty="0">
                <a:solidFill>
                  <a:srgbClr val="FFC000"/>
                </a:solidFill>
                <a:latin typeface="Times New Roman" panose="02020603050405020304" pitchFamily="18" charset="0"/>
                <a:cs typeface="Times New Roman" panose="02020603050405020304" pitchFamily="18" charset="0"/>
              </a:rPr>
              <a:t>	Stability</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.4.2</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Bubble </a:t>
            </a:r>
            <a:r>
              <a:rPr lang="en-US" sz="2000" b="1" dirty="0">
                <a:solidFill>
                  <a:schemeClr val="bg1"/>
                </a:solidFill>
                <a:latin typeface="Times New Roman" panose="02020603050405020304" pitchFamily="18" charset="0"/>
                <a:cs typeface="Times New Roman" panose="02020603050405020304" pitchFamily="18" charset="0"/>
              </a:rPr>
              <a:t>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795154" cy="15696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Bubble Sort is classified as a stable sorting algorithm because it only swaps elements when one is less than the other. If two elements are equal, they remain in their original order since no swapping </a:t>
            </a:r>
            <a:r>
              <a:rPr lang="en-US" sz="1600" dirty="0" smtClean="0">
                <a:latin typeface="Times New Roman" panose="02020603050405020304" pitchFamily="18" charset="0"/>
                <a:cs typeface="Times New Roman" panose="02020603050405020304" pitchFamily="18" charset="0"/>
              </a:rPr>
              <a:t>occurs.</a:t>
            </a:r>
          </a:p>
          <a:p>
            <a:pPr marL="285750"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example, consider the numbers 23 and 23*; their relative positions remain unchanged throughout the sorting procedure. This stability ensures that equal elements retain their initial order in the final sorted </a:t>
            </a:r>
            <a:r>
              <a:rPr lang="en-US" sz="1600" dirty="0" smtClean="0">
                <a:latin typeface="Times New Roman" panose="02020603050405020304" pitchFamily="18" charset="0"/>
                <a:cs typeface="Times New Roman" panose="02020603050405020304" pitchFamily="18" charset="0"/>
              </a:rPr>
              <a:t>array.</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srcRect b="5999"/>
          <a:stretch/>
        </p:blipFill>
        <p:spPr>
          <a:xfrm>
            <a:off x="3426558" y="3194623"/>
            <a:ext cx="5493084" cy="3271491"/>
          </a:xfrm>
          <a:prstGeom prst="rect">
            <a:avLst/>
          </a:prstGeom>
        </p:spPr>
      </p:pic>
    </p:spTree>
    <p:extLst>
      <p:ext uri="{BB962C8B-B14F-4D97-AF65-F5344CB8AC3E}">
        <p14:creationId xmlns:p14="http://schemas.microsoft.com/office/powerpoint/2010/main" val="42056413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.5</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Comparison </a:t>
            </a:r>
            <a:r>
              <a:rPr lang="en-US" sz="2400" b="1" dirty="0">
                <a:solidFill>
                  <a:srgbClr val="FFC000"/>
                </a:solidFill>
                <a:latin typeface="Times New Roman" panose="02020603050405020304" pitchFamily="18" charset="0"/>
                <a:cs typeface="Times New Roman" panose="02020603050405020304" pitchFamily="18" charset="0"/>
              </a:rPr>
              <a:t>Table </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1803638" y="1497549"/>
            <a:ext cx="7762392" cy="5082818"/>
          </a:xfrm>
          <a:prstGeom prst="rect">
            <a:avLst/>
          </a:prstGeom>
        </p:spPr>
      </p:pic>
    </p:spTree>
    <p:extLst>
      <p:ext uri="{BB962C8B-B14F-4D97-AF65-F5344CB8AC3E}">
        <p14:creationId xmlns:p14="http://schemas.microsoft.com/office/powerpoint/2010/main" val="3739363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.6</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Performance Comparison</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25364" y="1714500"/>
            <a:ext cx="10823331" cy="115608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Selection Sort excels with nearly sorted data by quickly identifying the minimum element and potentially terminating early if the list is sorted. In contrast, Bubble Sort processes the entire list regardless of order, making it less efficient in similar cases. Thus, Selection Sort generally outperforms Bubble Sort for partially organized data.</a:t>
            </a:r>
          </a:p>
        </p:txBody>
      </p:sp>
    </p:spTree>
    <p:extLst>
      <p:ext uri="{BB962C8B-B14F-4D97-AF65-F5344CB8AC3E}">
        <p14:creationId xmlns:p14="http://schemas.microsoft.com/office/powerpoint/2010/main" val="3142044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2.7.1	Concrete example to demonstrate by Selection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843267" y="5339425"/>
            <a:ext cx="10823331" cy="115608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selectionSort</a:t>
            </a:r>
            <a:r>
              <a:rPr lang="en-US" sz="1600" dirty="0">
                <a:latin typeface="Times New Roman" panose="02020603050405020304" pitchFamily="18" charset="0"/>
                <a:cs typeface="Times New Roman" panose="02020603050405020304" pitchFamily="18" charset="0"/>
              </a:rPr>
              <a:t> method implements the Selection Sort algorithm, sorting an integer array in ascending order by repeatedly finding the smallest element in the unsorted portion and swapping it with the current element. This process continues until the entire array is sorted.</a:t>
            </a:r>
          </a:p>
        </p:txBody>
      </p:sp>
      <p:pic>
        <p:nvPicPr>
          <p:cNvPr id="8" name="Picture 7"/>
          <p:cNvPicPr>
            <a:picLocks noChangeAspect="1"/>
          </p:cNvPicPr>
          <p:nvPr/>
        </p:nvPicPr>
        <p:blipFill>
          <a:blip r:embed="rId3"/>
          <a:stretch>
            <a:fillRect/>
          </a:stretch>
        </p:blipFill>
        <p:spPr>
          <a:xfrm>
            <a:off x="2179528" y="1745339"/>
            <a:ext cx="6589158" cy="3594086"/>
          </a:xfrm>
          <a:prstGeom prst="rect">
            <a:avLst/>
          </a:prstGeom>
        </p:spPr>
      </p:pic>
    </p:spTree>
    <p:extLst>
      <p:ext uri="{BB962C8B-B14F-4D97-AF65-F5344CB8AC3E}">
        <p14:creationId xmlns:p14="http://schemas.microsoft.com/office/powerpoint/2010/main" val="33892398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4213"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.7.1	Concrete example to demonstrate by Selection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1103668" y="4864549"/>
            <a:ext cx="1978269"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Output:</a:t>
            </a:r>
            <a:endParaRPr lang="en-US" sz="16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2402720" y="1767893"/>
            <a:ext cx="7106642" cy="2915057"/>
          </a:xfrm>
          <a:prstGeom prst="rect">
            <a:avLst/>
          </a:prstGeom>
        </p:spPr>
      </p:pic>
      <p:pic>
        <p:nvPicPr>
          <p:cNvPr id="9" name="Picture 8"/>
          <p:cNvPicPr>
            <a:picLocks noChangeAspect="1"/>
          </p:cNvPicPr>
          <p:nvPr/>
        </p:nvPicPr>
        <p:blipFill>
          <a:blip r:embed="rId4"/>
          <a:stretch>
            <a:fillRect/>
          </a:stretch>
        </p:blipFill>
        <p:spPr>
          <a:xfrm>
            <a:off x="3107657" y="5711126"/>
            <a:ext cx="6058746" cy="390580"/>
          </a:xfrm>
          <a:prstGeom prst="rect">
            <a:avLst/>
          </a:prstGeom>
        </p:spPr>
      </p:pic>
    </p:spTree>
    <p:extLst>
      <p:ext uri="{BB962C8B-B14F-4D97-AF65-F5344CB8AC3E}">
        <p14:creationId xmlns:p14="http://schemas.microsoft.com/office/powerpoint/2010/main" val="14259632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.7.2	Concrete example to demonstrate by Bubble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1" name="TextBox 10"/>
          <p:cNvSpPr txBox="1"/>
          <p:nvPr/>
        </p:nvSpPr>
        <p:spPr>
          <a:xfrm>
            <a:off x="835529" y="5401638"/>
            <a:ext cx="10794845"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b="1" dirty="0" err="1" smtClean="0">
                <a:latin typeface="Times New Roman" panose="02020603050405020304" pitchFamily="18" charset="0"/>
                <a:cs typeface="Times New Roman" panose="02020603050405020304" pitchFamily="18" charset="0"/>
              </a:rPr>
              <a:t>bubbleSort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method implements the Bubble Sort algorithm, sorting an integer array in ascending order by comparing and swapping adjacent elements. This process continues until all elements are sorted, effectively "bubbling" the largest unsorted elements to the end of the array.</a:t>
            </a:r>
          </a:p>
        </p:txBody>
      </p:sp>
      <p:pic>
        <p:nvPicPr>
          <p:cNvPr id="7" name="Picture 6"/>
          <p:cNvPicPr>
            <a:picLocks noChangeAspect="1"/>
          </p:cNvPicPr>
          <p:nvPr/>
        </p:nvPicPr>
        <p:blipFill>
          <a:blip r:embed="rId3"/>
          <a:stretch>
            <a:fillRect/>
          </a:stretch>
        </p:blipFill>
        <p:spPr>
          <a:xfrm>
            <a:off x="2484087" y="1844386"/>
            <a:ext cx="6725589" cy="3381847"/>
          </a:xfrm>
          <a:prstGeom prst="rect">
            <a:avLst/>
          </a:prstGeom>
        </p:spPr>
      </p:pic>
    </p:spTree>
    <p:extLst>
      <p:ext uri="{BB962C8B-B14F-4D97-AF65-F5344CB8AC3E}">
        <p14:creationId xmlns:p14="http://schemas.microsoft.com/office/powerpoint/2010/main" val="4123094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.7.2	Concrete example to demonstrate by Bubble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1502410" y="4983704"/>
            <a:ext cx="1978269"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Output:</a:t>
            </a:r>
            <a:endParaRPr lang="en-US" sz="16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2266936" y="1799847"/>
            <a:ext cx="7154273" cy="2896004"/>
          </a:xfrm>
          <a:prstGeom prst="rect">
            <a:avLst/>
          </a:prstGeom>
        </p:spPr>
      </p:pic>
      <p:pic>
        <p:nvPicPr>
          <p:cNvPr id="9" name="Picture 8"/>
          <p:cNvPicPr>
            <a:picLocks noChangeAspect="1"/>
          </p:cNvPicPr>
          <p:nvPr/>
        </p:nvPicPr>
        <p:blipFill>
          <a:blip r:embed="rId4"/>
          <a:stretch>
            <a:fillRect/>
          </a:stretch>
        </p:blipFill>
        <p:spPr>
          <a:xfrm>
            <a:off x="3279790" y="5769378"/>
            <a:ext cx="5906324" cy="438211"/>
          </a:xfrm>
          <a:prstGeom prst="rect">
            <a:avLst/>
          </a:prstGeom>
        </p:spPr>
      </p:pic>
    </p:spTree>
    <p:extLst>
      <p:ext uri="{BB962C8B-B14F-4D97-AF65-F5344CB8AC3E}">
        <p14:creationId xmlns:p14="http://schemas.microsoft.com/office/powerpoint/2010/main" val="20301952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.7.3</a:t>
            </a:r>
            <a:r>
              <a:rPr lang="en-US" sz="2000" b="1" dirty="0">
                <a:solidFill>
                  <a:schemeClr val="bg1"/>
                </a:solidFill>
                <a:latin typeface="Times New Roman" panose="02020603050405020304" pitchFamily="18" charset="0"/>
                <a:cs typeface="Times New Roman" panose="02020603050405020304" pitchFamily="18" charset="0"/>
              </a:rPr>
              <a:t>	Performance Comparison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939703" y="1785672"/>
            <a:ext cx="10534259" cy="152541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After Selection Sort, the array is sorted as {1, 4, 5, 6, 8, 9}, maintaining a time complexity of O(N²). Bubble Sort also results in {1, 4, 5, 6, 8, 9}, swapping adjacent elements. It can achieve O(N) in the best case for sorted data but has O(N²) in average and worst cases. Both algorithms yield the same output, but Selection Sort provides consistent performance, while Bubble Sort may excel with sorted arrays.</a:t>
            </a:r>
          </a:p>
        </p:txBody>
      </p:sp>
    </p:spTree>
    <p:extLst>
      <p:ext uri="{BB962C8B-B14F-4D97-AF65-F5344CB8AC3E}">
        <p14:creationId xmlns:p14="http://schemas.microsoft.com/office/powerpoint/2010/main" val="2651683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1.1 A stack ADT</a:t>
            </a:r>
          </a:p>
        </p:txBody>
      </p:sp>
      <p:sp>
        <p:nvSpPr>
          <p:cNvPr id="3" name="Subtitle 2"/>
          <p:cNvSpPr>
            <a:spLocks noGrp="1"/>
          </p:cNvSpPr>
          <p:nvPr>
            <p:ph type="subTitle" idx="1"/>
          </p:nvPr>
        </p:nvSpPr>
        <p:spPr>
          <a:xfrm>
            <a:off x="606668" y="1195754"/>
            <a:ext cx="11245363" cy="5442438"/>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a:solidFill>
                  <a:schemeClr val="bg1"/>
                </a:solidFill>
                <a:latin typeface="Times New Roman" panose="02020603050405020304" pitchFamily="18" charset="0"/>
                <a:cs typeface="Times New Roman" panose="02020603050405020304" pitchFamily="18" charset="0"/>
              </a:rPr>
              <a:t>1.2.1	</a:t>
            </a:r>
            <a:r>
              <a:rPr lang="en-US" sz="2000" b="1" dirty="0" smtClean="0">
                <a:solidFill>
                  <a:schemeClr val="bg1"/>
                </a:solidFill>
                <a:latin typeface="Times New Roman" panose="02020603050405020304" pitchFamily="18" charset="0"/>
                <a:cs typeface="Times New Roman" panose="02020603050405020304" pitchFamily="18" charset="0"/>
              </a:rPr>
              <a:t>Definition</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780929" y="1837593"/>
            <a:ext cx="10851294" cy="2529923"/>
          </a:xfrm>
          <a:prstGeom prst="rect">
            <a:avLst/>
          </a:prstGeom>
          <a:noFill/>
        </p:spPr>
        <p:txBody>
          <a:bodyPr wrap="square" rtlCol="0">
            <a:spAutoFit/>
          </a:bodyPr>
          <a:lstStyle/>
          <a:p>
            <a:pPr algn="just">
              <a:lnSpc>
                <a:spcPct val="110000"/>
              </a:lnSpc>
            </a:pPr>
            <a:r>
              <a:rPr lang="en-US" b="1" dirty="0" smtClean="0">
                <a:latin typeface="Times New Roman" panose="02020603050405020304" pitchFamily="18" charset="0"/>
                <a:cs typeface="Times New Roman" panose="02020603050405020304" pitchFamily="18" charset="0"/>
              </a:rPr>
              <a:t>Definition: </a:t>
            </a:r>
            <a:r>
              <a:rPr lang="en-US" dirty="0" smtClean="0">
                <a:latin typeface="Times New Roman" panose="02020603050405020304" pitchFamily="18" charset="0"/>
                <a:cs typeface="Times New Roman" panose="02020603050405020304" pitchFamily="18" charset="0"/>
              </a:rPr>
              <a:t>A Stack is an ADT that follows the Last In, First Out (LIFO) principle. The most recent element added is the first to be removed.</a:t>
            </a:r>
          </a:p>
          <a:p>
            <a:pPr algn="just">
              <a:lnSpc>
                <a:spcPct val="110000"/>
              </a:lnSpc>
            </a:pPr>
            <a:endParaRPr lang="en-US" dirty="0" smtClean="0">
              <a:latin typeface="Times New Roman" panose="02020603050405020304" pitchFamily="18" charset="0"/>
              <a:cs typeface="Times New Roman" panose="02020603050405020304" pitchFamily="18" charset="0"/>
            </a:endParaRPr>
          </a:p>
          <a:p>
            <a:pPr algn="just">
              <a:lnSpc>
                <a:spcPct val="110000"/>
              </a:lnSpc>
            </a:pPr>
            <a:r>
              <a:rPr lang="en-US" b="1" dirty="0" smtClean="0">
                <a:latin typeface="Times New Roman" panose="02020603050405020304" pitchFamily="18" charset="0"/>
                <a:cs typeface="Times New Roman" panose="02020603050405020304" pitchFamily="18" charset="0"/>
              </a:rPr>
              <a:t>Operations:</a:t>
            </a:r>
          </a:p>
          <a:p>
            <a:pPr marL="285750" indent="-285750" algn="just">
              <a:lnSpc>
                <a:spcPct val="11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Push</a:t>
            </a:r>
            <a:r>
              <a:rPr lang="en-US" dirty="0">
                <a:latin typeface="Times New Roman" panose="02020603050405020304" pitchFamily="18" charset="0"/>
                <a:cs typeface="Times New Roman" panose="02020603050405020304" pitchFamily="18" charset="0"/>
              </a:rPr>
              <a:t>: Adding an element to the top of the stack</a:t>
            </a:r>
            <a:r>
              <a:rPr lang="en-US" dirty="0" smtClean="0">
                <a:latin typeface="Times New Roman" panose="02020603050405020304" pitchFamily="18" charset="0"/>
                <a:cs typeface="Times New Roman" panose="02020603050405020304" pitchFamily="18" charset="0"/>
              </a:rPr>
              <a:t>.</a:t>
            </a:r>
          </a:p>
          <a:p>
            <a:pPr marL="285750" indent="-285750" algn="just">
              <a:lnSpc>
                <a:spcPct val="11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Pop</a:t>
            </a:r>
            <a:r>
              <a:rPr lang="en-US" dirty="0">
                <a:latin typeface="Times New Roman" panose="02020603050405020304" pitchFamily="18" charset="0"/>
                <a:cs typeface="Times New Roman" panose="02020603050405020304" pitchFamily="18" charset="0"/>
              </a:rPr>
              <a:t>: Removing the top element from the stack</a:t>
            </a:r>
            <a:r>
              <a:rPr lang="en-US" dirty="0" smtClean="0">
                <a:latin typeface="Times New Roman" panose="02020603050405020304" pitchFamily="18" charset="0"/>
                <a:cs typeface="Times New Roman" panose="02020603050405020304" pitchFamily="18" charset="0"/>
              </a:rPr>
              <a:t>.</a:t>
            </a:r>
          </a:p>
          <a:p>
            <a:pPr marL="285750" indent="-285750" algn="just">
              <a:lnSpc>
                <a:spcPct val="11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Peek/Top</a:t>
            </a:r>
            <a:r>
              <a:rPr lang="en-US" dirty="0">
                <a:latin typeface="Times New Roman" panose="02020603050405020304" pitchFamily="18" charset="0"/>
                <a:cs typeface="Times New Roman" panose="02020603050405020304" pitchFamily="18" charset="0"/>
              </a:rPr>
              <a:t>: Viewing the top element without removing it</a:t>
            </a:r>
            <a:r>
              <a:rPr lang="en-US" dirty="0" smtClean="0">
                <a:latin typeface="Times New Roman" panose="02020603050405020304" pitchFamily="18" charset="0"/>
                <a:cs typeface="Times New Roman" panose="02020603050405020304" pitchFamily="18" charset="0"/>
              </a:rPr>
              <a:t>.</a:t>
            </a:r>
          </a:p>
          <a:p>
            <a:pPr marL="285750" indent="-285750" algn="just">
              <a:lnSpc>
                <a:spcPct val="110000"/>
              </a:lnSpc>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Checking if the stack is empty</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45758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8422" y="2708031"/>
            <a:ext cx="9963271" cy="2048607"/>
          </a:xfrm>
        </p:spPr>
        <p:style>
          <a:lnRef idx="0">
            <a:schemeClr val="accent3"/>
          </a:lnRef>
          <a:fillRef idx="3">
            <a:schemeClr val="accent3"/>
          </a:fillRef>
          <a:effectRef idx="3">
            <a:schemeClr val="accent3"/>
          </a:effectRef>
          <a:fontRef idx="minor">
            <a:schemeClr val="lt1"/>
          </a:fontRef>
        </p:style>
        <p:txBody>
          <a:bodyPr>
            <a:noAutofit/>
          </a:bodyPr>
          <a:lstStyle/>
          <a:p>
            <a:r>
              <a:rPr lang="en-US" sz="2400" b="1"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a:t>
            </a:r>
            <a:r>
              <a:rPr lang="en-US" sz="2400" b="1" dirty="0" smtClean="0">
                <a:latin typeface="Times New Roman" panose="02020603050405020304" pitchFamily="18" charset="0"/>
                <a:cs typeface="Times New Roman" panose="02020603050405020304" pitchFamily="18" charset="0"/>
              </a:rPr>
              <a:t>wo network shortest path algorithms</a:t>
            </a:r>
            <a:r>
              <a:rPr lang="en-US" sz="2400" b="1" dirty="0">
                <a:solidFill>
                  <a:srgbClr val="FFC000"/>
                </a:solidFill>
                <a:latin typeface="Times New Roman" panose="02020603050405020304" pitchFamily="18" charset="0"/>
                <a:cs typeface="Times New Roman" panose="02020603050405020304" pitchFamily="18" charset="0"/>
              </a:rPr>
              <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3.1 </a:t>
            </a:r>
            <a:r>
              <a:rPr lang="en-US" sz="2400" b="1" dirty="0">
                <a:solidFill>
                  <a:srgbClr val="FFC000"/>
                </a:solidFill>
                <a:latin typeface="Times New Roman" panose="02020603050405020304" pitchFamily="18" charset="0"/>
                <a:cs typeface="Times New Roman" panose="02020603050405020304" pitchFamily="18" charset="0"/>
              </a:rPr>
              <a:t>Introducing the concept of network shortest path algorithms </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3.2</a:t>
            </a:r>
            <a:r>
              <a:rPr lang="en-US" sz="2400" b="1" dirty="0">
                <a:solidFill>
                  <a:srgbClr val="FFC000"/>
                </a:solidFill>
                <a:latin typeface="Times New Roman" panose="02020603050405020304" pitchFamily="18" charset="0"/>
                <a:cs typeface="Times New Roman" panose="02020603050405020304" pitchFamily="18" charset="0"/>
              </a:rPr>
              <a:t>	Algorithm 1: </a:t>
            </a:r>
            <a:r>
              <a:rPr lang="en-US" sz="2400" b="1" dirty="0" err="1">
                <a:solidFill>
                  <a:srgbClr val="FFC000"/>
                </a:solidFill>
                <a:latin typeface="Times New Roman" panose="02020603050405020304" pitchFamily="18" charset="0"/>
                <a:cs typeface="Times New Roman" panose="02020603050405020304" pitchFamily="18" charset="0"/>
              </a:rPr>
              <a:t>Dijkstra's</a:t>
            </a:r>
            <a:r>
              <a:rPr lang="en-US" sz="2400" b="1" dirty="0">
                <a:solidFill>
                  <a:srgbClr val="FFC000"/>
                </a:solidFill>
                <a:latin typeface="Times New Roman" panose="02020603050405020304" pitchFamily="18" charset="0"/>
                <a:cs typeface="Times New Roman" panose="02020603050405020304" pitchFamily="18" charset="0"/>
              </a:rPr>
              <a:t> Algorithm</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3.3 </a:t>
            </a:r>
            <a:r>
              <a:rPr lang="en-US" sz="2400" b="1" dirty="0">
                <a:solidFill>
                  <a:srgbClr val="FFC000"/>
                </a:solidFill>
                <a:latin typeface="Times New Roman" panose="02020603050405020304" pitchFamily="18" charset="0"/>
                <a:cs typeface="Times New Roman" panose="02020603050405020304" pitchFamily="18" charset="0"/>
              </a:rPr>
              <a:t>Algorithm 2: Prim-</a:t>
            </a:r>
            <a:r>
              <a:rPr lang="en-US" sz="2400" b="1" dirty="0" err="1">
                <a:solidFill>
                  <a:srgbClr val="FFC000"/>
                </a:solidFill>
                <a:latin typeface="Times New Roman" panose="02020603050405020304" pitchFamily="18" charset="0"/>
                <a:cs typeface="Times New Roman" panose="02020603050405020304" pitchFamily="18" charset="0"/>
              </a:rPr>
              <a:t>Jarnik</a:t>
            </a:r>
            <a:r>
              <a:rPr lang="en-US" sz="2400" b="1" dirty="0">
                <a:solidFill>
                  <a:srgbClr val="FFC000"/>
                </a:solidFill>
                <a:latin typeface="Times New Roman" panose="02020603050405020304" pitchFamily="18" charset="0"/>
                <a:cs typeface="Times New Roman" panose="02020603050405020304" pitchFamily="18" charset="0"/>
              </a:rPr>
              <a:t> Algorithm</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3.4 Performance Analysis</a:t>
            </a:r>
            <a:endParaRPr lang="en-US" sz="2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12096897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.1 </a:t>
            </a:r>
            <a:r>
              <a:rPr lang="en-US" sz="2400" b="1" dirty="0">
                <a:solidFill>
                  <a:srgbClr val="FFC000"/>
                </a:solidFill>
                <a:latin typeface="Times New Roman" panose="02020603050405020304" pitchFamily="18" charset="0"/>
                <a:cs typeface="Times New Roman" panose="02020603050405020304" pitchFamily="18" charset="0"/>
              </a:rPr>
              <a:t>Introducing the concept of network shortest path algorithms </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939703" y="1785672"/>
            <a:ext cx="10534259" cy="1200329"/>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Shortest path algorithms identify the minimum travel cost from a starting node to a target node in a graph. By evaluating paths based on edge weights, these algorithms optimize time and space efficiency. Common algorithms like </a:t>
            </a:r>
            <a:r>
              <a:rPr lang="en-US" sz="1600" dirty="0" err="1">
                <a:latin typeface="Times New Roman" panose="02020603050405020304" pitchFamily="18" charset="0"/>
                <a:cs typeface="Times New Roman" panose="02020603050405020304" pitchFamily="18" charset="0"/>
              </a:rPr>
              <a:t>Dijkstra's</a:t>
            </a:r>
            <a:r>
              <a:rPr lang="en-US" sz="1600" dirty="0">
                <a:latin typeface="Times New Roman" panose="02020603050405020304" pitchFamily="18" charset="0"/>
                <a:cs typeface="Times New Roman" panose="02020603050405020304" pitchFamily="18" charset="0"/>
              </a:rPr>
              <a:t> and Bellman-Ford are crucial for applications in navigation and network routing, providing effective solutions for logistical challenges</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0666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.2</a:t>
            </a:r>
            <a:r>
              <a:rPr lang="en-US" sz="2400" b="1" dirty="0">
                <a:solidFill>
                  <a:srgbClr val="FFC000"/>
                </a:solidFill>
                <a:latin typeface="Times New Roman" panose="02020603050405020304" pitchFamily="18" charset="0"/>
                <a:cs typeface="Times New Roman" panose="02020603050405020304" pitchFamily="18" charset="0"/>
              </a:rPr>
              <a:t>	Algorithm 1: </a:t>
            </a:r>
            <a:r>
              <a:rPr lang="en-US" sz="2400" b="1" dirty="0" err="1">
                <a:solidFill>
                  <a:srgbClr val="FFC000"/>
                </a:solidFill>
                <a:latin typeface="Times New Roman" panose="02020603050405020304" pitchFamily="18" charset="0"/>
                <a:cs typeface="Times New Roman" panose="02020603050405020304" pitchFamily="18" charset="0"/>
              </a:rPr>
              <a:t>Dijkstra's</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777581" y="1491073"/>
            <a:ext cx="10718897" cy="1200329"/>
          </a:xfrm>
          <a:prstGeom prst="rect">
            <a:avLst/>
          </a:prstGeom>
          <a:noFill/>
        </p:spPr>
        <p:txBody>
          <a:bodyPr wrap="square" rtlCol="0">
            <a:spAutoFit/>
          </a:bodyPr>
          <a:lstStyle/>
          <a:p>
            <a:pPr algn="just">
              <a:lnSpc>
                <a:spcPct val="150000"/>
              </a:lnSpc>
            </a:pPr>
            <a:r>
              <a:rPr lang="en-US" sz="1600" dirty="0" err="1">
                <a:latin typeface="Times New Roman" panose="02020603050405020304" pitchFamily="18" charset="0"/>
                <a:cs typeface="Times New Roman" panose="02020603050405020304" pitchFamily="18" charset="0"/>
              </a:rPr>
              <a:t>Dijkstra's</a:t>
            </a:r>
            <a:r>
              <a:rPr lang="en-US" sz="1600" dirty="0">
                <a:latin typeface="Times New Roman" panose="02020603050405020304" pitchFamily="18" charset="0"/>
                <a:cs typeface="Times New Roman" panose="02020603050405020304" pitchFamily="18" charset="0"/>
              </a:rPr>
              <a:t> algorithm identifies the shortest path from a starting node to every other node in a weighted graph. It works by repeatedly choosing the node with the lowest tentative distance and adjusting the distances to its neighboring nodes. This process gradually reveals the shortest paths and is grounded in the concept of greedy optimization. </a:t>
            </a:r>
          </a:p>
        </p:txBody>
      </p:sp>
      <p:pic>
        <p:nvPicPr>
          <p:cNvPr id="6" name="Picture 5"/>
          <p:cNvPicPr>
            <a:picLocks noChangeAspect="1"/>
          </p:cNvPicPr>
          <p:nvPr/>
        </p:nvPicPr>
        <p:blipFill>
          <a:blip r:embed="rId3"/>
          <a:stretch>
            <a:fillRect/>
          </a:stretch>
        </p:blipFill>
        <p:spPr>
          <a:xfrm>
            <a:off x="3624184" y="2691402"/>
            <a:ext cx="5001070" cy="3939852"/>
          </a:xfrm>
          <a:prstGeom prst="rect">
            <a:avLst/>
          </a:prstGeom>
        </p:spPr>
      </p:pic>
    </p:spTree>
    <p:extLst>
      <p:ext uri="{BB962C8B-B14F-4D97-AF65-F5344CB8AC3E}">
        <p14:creationId xmlns:p14="http://schemas.microsoft.com/office/powerpoint/2010/main" val="28112437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Algorithm 2: Prim-</a:t>
            </a:r>
            <a:r>
              <a:rPr lang="en-US" sz="2400" b="1" dirty="0" err="1">
                <a:solidFill>
                  <a:srgbClr val="FFC000"/>
                </a:solidFill>
                <a:latin typeface="Times New Roman" panose="02020603050405020304" pitchFamily="18" charset="0"/>
                <a:cs typeface="Times New Roman" panose="02020603050405020304" pitchFamily="18" charset="0"/>
              </a:rPr>
              <a:t>Jarnik</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777581" y="1491073"/>
            <a:ext cx="10718897" cy="1200329"/>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algorithm initiates with an empty spanning tree and manages two sets of vertices: one for those included in the Minimum Spanning Tree (MST) and another for those not yet included. At each step, it evaluates the edges connecting these sets and selects the one with the lowest weight. Afterward, the vertex at the edge's other end is added to the MST</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421211" y="2770533"/>
            <a:ext cx="5667444" cy="3160883"/>
          </a:xfrm>
          <a:prstGeom prst="rect">
            <a:avLst/>
          </a:prstGeom>
        </p:spPr>
      </p:pic>
    </p:spTree>
    <p:extLst>
      <p:ext uri="{BB962C8B-B14F-4D97-AF65-F5344CB8AC3E}">
        <p14:creationId xmlns:p14="http://schemas.microsoft.com/office/powerpoint/2010/main" val="15656335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.4</a:t>
            </a:r>
            <a:r>
              <a:rPr lang="en-US" sz="2400" b="1" dirty="0">
                <a:solidFill>
                  <a:srgbClr val="FFC000"/>
                </a:solidFill>
                <a:latin typeface="Times New Roman" panose="02020603050405020304" pitchFamily="18" charset="0"/>
                <a:cs typeface="Times New Roman" panose="02020603050405020304" pitchFamily="18" charset="0"/>
              </a:rPr>
              <a:t>	Performance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873503" y="1622957"/>
            <a:ext cx="10718897" cy="2264081"/>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Both algorithms serve distinct purposes and have different performance characteristics</a:t>
            </a:r>
            <a:r>
              <a:rPr lang="en-US" sz="1600"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Dijkstra's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Algorithm is effective for finding the shortest path in graphs with non-negative weights, typically running in O(V²) for a basic implementation or O(V + E log V) with a priority queue</a:t>
            </a:r>
            <a:r>
              <a:rPr lang="en-US" sz="1600"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Prim's </a:t>
            </a:r>
            <a:r>
              <a:rPr lang="en-US" sz="1600" dirty="0">
                <a:latin typeface="Times New Roman" panose="02020603050405020304" pitchFamily="18" charset="0"/>
                <a:cs typeface="Times New Roman" panose="02020603050405020304" pitchFamily="18" charset="0"/>
              </a:rPr>
              <a:t>Algorithm focuses on finding the minimum spanning tree, generally performing similarly, with O(V²) for a simple array or O(E log V) using a priority queue</a:t>
            </a:r>
            <a:r>
              <a:rPr lang="en-US" sz="1600" dirty="0" smtClean="0">
                <a:latin typeface="Times New Roman" panose="02020603050405020304" pitchFamily="18" charset="0"/>
                <a:cs typeface="Times New Roman" panose="02020603050405020304" pitchFamily="18" charset="0"/>
              </a:rPr>
              <a:t>.</a:t>
            </a:r>
          </a:p>
          <a:p>
            <a:pPr algn="just">
              <a:lnSpc>
                <a:spcPct val="150000"/>
              </a:lnSpc>
            </a:pPr>
            <a:r>
              <a:rPr lang="en-US" sz="1600" dirty="0" smtClean="0">
                <a:latin typeface="Times New Roman" panose="02020603050405020304" pitchFamily="18" charset="0"/>
                <a:cs typeface="Times New Roman" panose="02020603050405020304" pitchFamily="18" charset="0"/>
              </a:rPr>
              <a:t>While </a:t>
            </a:r>
            <a:r>
              <a:rPr lang="en-US" sz="1600" dirty="0">
                <a:latin typeface="Times New Roman" panose="02020603050405020304" pitchFamily="18" charset="0"/>
                <a:cs typeface="Times New Roman" panose="02020603050405020304" pitchFamily="18" charset="0"/>
              </a:rPr>
              <a:t>they tackle different problems, both algorithms are crucial for network design and optimization.</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7827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0625" y="1899139"/>
            <a:ext cx="5554052" cy="2549769"/>
          </a:xfrm>
        </p:spPr>
        <p:style>
          <a:lnRef idx="0">
            <a:schemeClr val="accent3"/>
          </a:lnRef>
          <a:fillRef idx="3">
            <a:schemeClr val="accent3"/>
          </a:fillRef>
          <a:effectRef idx="3">
            <a:schemeClr val="accent3"/>
          </a:effectRef>
          <a:fontRef idx="minor">
            <a:schemeClr val="lt1"/>
          </a:fontRef>
        </p:style>
        <p:txBody>
          <a:bodyPr>
            <a:normAutofit/>
          </a:bodyPr>
          <a:lstStyle/>
          <a:p>
            <a:r>
              <a:rPr lang="en-US" sz="7200" b="1" dirty="0" smtClean="0">
                <a:latin typeface="Times New Roman" panose="02020603050405020304" pitchFamily="18" charset="0"/>
                <a:cs typeface="Times New Roman" panose="02020603050405020304" pitchFamily="18" charset="0"/>
              </a:rPr>
              <a:t>Thanks for watching!</a:t>
            </a:r>
            <a:endParaRPr lang="en-US" sz="72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943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195755"/>
            <a:ext cx="11245363" cy="546002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1.1.2</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Initialize </a:t>
            </a:r>
            <a:r>
              <a:rPr lang="en-US" sz="2000" b="1" dirty="0">
                <a:solidFill>
                  <a:schemeClr val="bg1"/>
                </a:solidFill>
                <a:latin typeface="Times New Roman" panose="02020603050405020304" pitchFamily="18" charset="0"/>
                <a:cs typeface="Times New Roman" panose="02020603050405020304" pitchFamily="18" charset="0"/>
              </a:rPr>
              <a:t>the stack</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811701" y="4844562"/>
            <a:ext cx="10789748"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ArrayBasedStack</a:t>
            </a:r>
            <a:r>
              <a:rPr lang="en-US" dirty="0">
                <a:latin typeface="Times New Roman" panose="02020603050405020304" pitchFamily="18" charset="0"/>
                <a:cs typeface="Times New Roman" panose="02020603050405020304" pitchFamily="18" charset="0"/>
              </a:rPr>
              <a:t> class implements a stack using an array. It has three main attributes: </a:t>
            </a:r>
            <a:r>
              <a:rPr lang="en-US" dirty="0" err="1">
                <a:latin typeface="Times New Roman" panose="02020603050405020304" pitchFamily="18" charset="0"/>
                <a:cs typeface="Times New Roman" panose="02020603050405020304" pitchFamily="18" charset="0"/>
              </a:rPr>
              <a:t>maxSize</a:t>
            </a:r>
            <a:r>
              <a:rPr lang="en-US" dirty="0">
                <a:latin typeface="Times New Roman" panose="02020603050405020304" pitchFamily="18" charset="0"/>
                <a:cs typeface="Times New Roman" panose="02020603050405020304" pitchFamily="18" charset="0"/>
              </a:rPr>
              <a:t> for the stack's capacity, </a:t>
            </a:r>
            <a:r>
              <a:rPr lang="en-US" dirty="0" err="1">
                <a:latin typeface="Times New Roman" panose="02020603050405020304" pitchFamily="18" charset="0"/>
                <a:cs typeface="Times New Roman" panose="02020603050405020304" pitchFamily="18" charset="0"/>
              </a:rPr>
              <a:t>stackArray</a:t>
            </a:r>
            <a:r>
              <a:rPr lang="en-US" dirty="0">
                <a:latin typeface="Times New Roman" panose="02020603050405020304" pitchFamily="18" charset="0"/>
                <a:cs typeface="Times New Roman" panose="02020603050405020304" pitchFamily="18" charset="0"/>
              </a:rPr>
              <a:t> to store the stack elements, and top, which indicates the index of the top element (initialized to -1 to represent an empty stack). The constructor initializes these attributes based on the given size.</a:t>
            </a:r>
          </a:p>
        </p:txBody>
      </p:sp>
      <p:pic>
        <p:nvPicPr>
          <p:cNvPr id="8" name="Picture 7"/>
          <p:cNvPicPr>
            <a:picLocks noChangeAspect="1"/>
          </p:cNvPicPr>
          <p:nvPr/>
        </p:nvPicPr>
        <p:blipFill>
          <a:blip r:embed="rId3"/>
          <a:stretch>
            <a:fillRect/>
          </a:stretch>
        </p:blipFill>
        <p:spPr>
          <a:xfrm>
            <a:off x="3290528" y="2043870"/>
            <a:ext cx="5153744" cy="2457793"/>
          </a:xfrm>
          <a:prstGeom prst="rect">
            <a:avLst/>
          </a:prstGeom>
        </p:spPr>
      </p:pic>
      <p:sp>
        <p:nvSpPr>
          <p:cNvPr id="16"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dirty="0" smtClean="0">
                <a:solidFill>
                  <a:srgbClr val="FFC000"/>
                </a:solidFill>
                <a:latin typeface="Times New Roman" panose="02020603050405020304" pitchFamily="18" charset="0"/>
                <a:cs typeface="Times New Roman" panose="02020603050405020304" pitchFamily="18" charset="0"/>
              </a:rPr>
              <a:t>1.1 A stack ADT</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28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186963"/>
            <a:ext cx="11245363" cy="554794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a:solidFill>
                  <a:schemeClr val="bg1"/>
                </a:solidFill>
                <a:latin typeface="Times New Roman" panose="02020603050405020304" pitchFamily="18" charset="0"/>
                <a:cs typeface="Times New Roman" panose="02020603050405020304" pitchFamily="18" charset="0"/>
              </a:rPr>
              <a:t>1.1.2	 Initialize the stack</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921606" y="3402524"/>
            <a:ext cx="10789748"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Main class contains the main method, which prints "Array-Based Stack:" and initializes an </a:t>
            </a:r>
            <a:r>
              <a:rPr lang="en-US" dirty="0" err="1">
                <a:latin typeface="Times New Roman" panose="02020603050405020304" pitchFamily="18" charset="0"/>
                <a:cs typeface="Times New Roman" panose="02020603050405020304" pitchFamily="18" charset="0"/>
              </a:rPr>
              <a:t>ArrayBasedStack</a:t>
            </a:r>
            <a:r>
              <a:rPr lang="en-US" dirty="0">
                <a:latin typeface="Times New Roman" panose="02020603050405020304" pitchFamily="18" charset="0"/>
                <a:cs typeface="Times New Roman" panose="02020603050405020304" pitchFamily="18" charset="0"/>
              </a:rPr>
              <a:t> instance with a maximum size of 5, preparing it for further stack operations.</a:t>
            </a:r>
          </a:p>
        </p:txBody>
      </p:sp>
      <p:pic>
        <p:nvPicPr>
          <p:cNvPr id="5" name="Picture 4"/>
          <p:cNvPicPr>
            <a:picLocks noChangeAspect="1"/>
          </p:cNvPicPr>
          <p:nvPr/>
        </p:nvPicPr>
        <p:blipFill>
          <a:blip r:embed="rId3"/>
          <a:stretch>
            <a:fillRect/>
          </a:stretch>
        </p:blipFill>
        <p:spPr>
          <a:xfrm>
            <a:off x="2370143" y="2177133"/>
            <a:ext cx="6906589" cy="885949"/>
          </a:xfrm>
          <a:prstGeom prst="rect">
            <a:avLst/>
          </a:prstGeom>
        </p:spPr>
      </p:pic>
      <p:sp>
        <p:nvSpPr>
          <p:cNvPr id="9"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dirty="0" smtClean="0">
                <a:solidFill>
                  <a:srgbClr val="FFC000"/>
                </a:solidFill>
                <a:latin typeface="Times New Roman" panose="02020603050405020304" pitchFamily="18" charset="0"/>
                <a:cs typeface="Times New Roman" panose="02020603050405020304" pitchFamily="18" charset="0"/>
              </a:rPr>
              <a:t>1.1 A stack ADT</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20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254" y="1186963"/>
            <a:ext cx="11205004" cy="546881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1.1.3</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Push operation</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11701" y="3490201"/>
            <a:ext cx="1078974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code </a:t>
            </a:r>
            <a:r>
              <a:rPr lang="en-US" dirty="0" err="1">
                <a:latin typeface="Times New Roman" panose="02020603050405020304" pitchFamily="18" charset="0"/>
                <a:cs typeface="Times New Roman" panose="02020603050405020304" pitchFamily="18" charset="0"/>
              </a:rPr>
              <a:t>arrayStack.push</a:t>
            </a: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arrayStack.push</a:t>
            </a: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arrayStack.push</a:t>
            </a:r>
            <a:r>
              <a:rPr lang="en-US" dirty="0">
                <a:latin typeface="Times New Roman" panose="02020603050405020304" pitchFamily="18" charset="0"/>
                <a:cs typeface="Times New Roman" panose="02020603050405020304" pitchFamily="18" charset="0"/>
              </a:rPr>
              <a:t>(3); adds the integers 1, 2, and 3 to the top of the </a:t>
            </a:r>
            <a:r>
              <a:rPr lang="en-US" dirty="0" err="1">
                <a:latin typeface="Times New Roman" panose="02020603050405020304" pitchFamily="18" charset="0"/>
                <a:cs typeface="Times New Roman" panose="02020603050405020304" pitchFamily="18" charset="0"/>
              </a:rPr>
              <a:t>arrayStack</a:t>
            </a:r>
            <a:r>
              <a:rPr lang="en-US" dirty="0">
                <a:latin typeface="Times New Roman" panose="02020603050405020304" pitchFamily="18" charset="0"/>
                <a:cs typeface="Times New Roman" panose="02020603050405020304" pitchFamily="18" charset="0"/>
              </a:rPr>
              <a:t>. Each call to push places the integer on the stack, with 3 being the topmost value after all three operations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187344" y="5273415"/>
            <a:ext cx="2867425" cy="1076475"/>
          </a:xfrm>
          <a:prstGeom prst="rect">
            <a:avLst/>
          </a:prstGeom>
        </p:spPr>
      </p:pic>
      <p:pic>
        <p:nvPicPr>
          <p:cNvPr id="10" name="Picture 9"/>
          <p:cNvPicPr>
            <a:picLocks noChangeAspect="1"/>
          </p:cNvPicPr>
          <p:nvPr/>
        </p:nvPicPr>
        <p:blipFill>
          <a:blip r:embed="rId4"/>
          <a:stretch>
            <a:fillRect/>
          </a:stretch>
        </p:blipFill>
        <p:spPr>
          <a:xfrm>
            <a:off x="4187344" y="2256360"/>
            <a:ext cx="2949811" cy="891219"/>
          </a:xfrm>
          <a:prstGeom prst="rect">
            <a:avLst/>
          </a:prstGeom>
        </p:spPr>
      </p:pic>
      <p:sp>
        <p:nvSpPr>
          <p:cNvPr id="12" name="Title 1"/>
          <p:cNvSpPr txBox="1">
            <a:spLocks/>
          </p:cNvSpPr>
          <p:nvPr/>
        </p:nvSpPr>
        <p:spPr>
          <a:xfrm>
            <a:off x="624254" y="542925"/>
            <a:ext cx="1120500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dirty="0" smtClean="0">
                <a:solidFill>
                  <a:srgbClr val="FFC000"/>
                </a:solidFill>
                <a:latin typeface="Times New Roman" panose="02020603050405020304" pitchFamily="18" charset="0"/>
                <a:cs typeface="Times New Roman" panose="02020603050405020304" pitchFamily="18" charset="0"/>
              </a:rPr>
              <a:t>1.1 A stack ADT</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61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204547"/>
            <a:ext cx="11245363" cy="5451230"/>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1.1.4</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Peek </a:t>
            </a:r>
            <a:r>
              <a:rPr lang="en-US" sz="2000" b="1" dirty="0">
                <a:solidFill>
                  <a:schemeClr val="bg1"/>
                </a:solidFill>
                <a:latin typeface="Times New Roman" panose="02020603050405020304" pitchFamily="18" charset="0"/>
                <a:cs typeface="Times New Roman" panose="02020603050405020304" pitchFamily="18" charset="0"/>
              </a:rPr>
              <a:t>operation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11701" y="3513444"/>
            <a:ext cx="10789748"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peek method checks if the stack is empty using the </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method. If it is, it prints "Stack is empty!" and returns -1. If the stack has elements, it returns the value at the top of the stack from the </a:t>
            </a:r>
            <a:r>
              <a:rPr lang="en-US" dirty="0" err="1">
                <a:latin typeface="Times New Roman" panose="02020603050405020304" pitchFamily="18" charset="0"/>
                <a:cs typeface="Times New Roman" panose="02020603050405020304" pitchFamily="18" charset="0"/>
              </a:rPr>
              <a:t>stackArray</a:t>
            </a:r>
            <a:r>
              <a:rPr lang="en-US" dirty="0">
                <a:latin typeface="Times New Roman" panose="02020603050405020304" pitchFamily="18" charset="0"/>
                <a:cs typeface="Times New Roman" panose="02020603050405020304" pitchFamily="18" charset="0"/>
              </a:rPr>
              <a:t> without removing it</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180562" y="1967916"/>
            <a:ext cx="5210902" cy="1543265"/>
          </a:xfrm>
          <a:prstGeom prst="rect">
            <a:avLst/>
          </a:prstGeom>
        </p:spPr>
      </p:pic>
      <p:pic>
        <p:nvPicPr>
          <p:cNvPr id="8" name="Picture 7"/>
          <p:cNvPicPr>
            <a:picLocks noChangeAspect="1"/>
          </p:cNvPicPr>
          <p:nvPr/>
        </p:nvPicPr>
        <p:blipFill>
          <a:blip r:embed="rId4"/>
          <a:stretch>
            <a:fillRect/>
          </a:stretch>
        </p:blipFill>
        <p:spPr>
          <a:xfrm>
            <a:off x="2139186" y="4483326"/>
            <a:ext cx="7768847" cy="299689"/>
          </a:xfrm>
          <a:prstGeom prst="rect">
            <a:avLst/>
          </a:prstGeom>
        </p:spPr>
      </p:pic>
      <p:pic>
        <p:nvPicPr>
          <p:cNvPr id="11" name="Picture 10"/>
          <p:cNvPicPr>
            <a:picLocks noChangeAspect="1"/>
          </p:cNvPicPr>
          <p:nvPr/>
        </p:nvPicPr>
        <p:blipFill>
          <a:blip r:embed="rId5"/>
          <a:stretch>
            <a:fillRect/>
          </a:stretch>
        </p:blipFill>
        <p:spPr>
          <a:xfrm>
            <a:off x="3180562" y="5752524"/>
            <a:ext cx="5406140" cy="271105"/>
          </a:xfrm>
          <a:prstGeom prst="rect">
            <a:avLst/>
          </a:prstGeom>
        </p:spPr>
      </p:pic>
      <p:sp>
        <p:nvSpPr>
          <p:cNvPr id="13" name="Title 1"/>
          <p:cNvSpPr txBox="1">
            <a:spLocks/>
          </p:cNvSpPr>
          <p:nvPr/>
        </p:nvSpPr>
        <p:spPr>
          <a:xfrm>
            <a:off x="624254" y="542925"/>
            <a:ext cx="1120500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dirty="0" smtClean="0">
                <a:solidFill>
                  <a:srgbClr val="FFC000"/>
                </a:solidFill>
                <a:latin typeface="Times New Roman" panose="02020603050405020304" pitchFamily="18" charset="0"/>
                <a:cs typeface="Times New Roman" panose="02020603050405020304" pitchFamily="18" charset="0"/>
              </a:rPr>
              <a:t>1.1 A stack ADT</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3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204547"/>
            <a:ext cx="11245363" cy="5451230"/>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1.1.5</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Pop </a:t>
            </a:r>
            <a:r>
              <a:rPr lang="en-US" sz="2000" b="1" dirty="0">
                <a:solidFill>
                  <a:schemeClr val="bg1"/>
                </a:solidFill>
                <a:latin typeface="Times New Roman" panose="02020603050405020304" pitchFamily="18" charset="0"/>
                <a:cs typeface="Times New Roman" panose="02020603050405020304" pitchFamily="18" charset="0"/>
              </a:rPr>
              <a:t>operation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921606" y="3513817"/>
            <a:ext cx="10789748"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push method adds a new integer to the top of the stack by first checking if the stack is full (i.e., if top equals </a:t>
            </a:r>
            <a:r>
              <a:rPr lang="en-US" dirty="0" err="1">
                <a:latin typeface="Times New Roman" panose="02020603050405020304" pitchFamily="18" charset="0"/>
                <a:cs typeface="Times New Roman" panose="02020603050405020304" pitchFamily="18" charset="0"/>
              </a:rPr>
              <a:t>maxSize</a:t>
            </a:r>
            <a:r>
              <a:rPr lang="en-US" dirty="0">
                <a:latin typeface="Times New Roman" panose="02020603050405020304" pitchFamily="18" charset="0"/>
                <a:cs typeface="Times New Roman" panose="02020603050405020304" pitchFamily="18" charset="0"/>
              </a:rPr>
              <a:t> - 1). If the stack is full, it outputs "Stack is full!" and exits. If there is space, it increments the top index and stores the new value in </a:t>
            </a:r>
            <a:r>
              <a:rPr lang="en-US" dirty="0" err="1">
                <a:latin typeface="Times New Roman" panose="02020603050405020304" pitchFamily="18" charset="0"/>
                <a:cs typeface="Times New Roman" panose="02020603050405020304" pitchFamily="18" charset="0"/>
              </a:rPr>
              <a:t>stackArray</a:t>
            </a:r>
            <a:r>
              <a:rPr lang="en-US" dirty="0">
                <a:latin typeface="Times New Roman" panose="02020603050405020304" pitchFamily="18" charset="0"/>
                <a:cs typeface="Times New Roman" panose="02020603050405020304" pitchFamily="18" charset="0"/>
              </a:rPr>
              <a:t>[top], thereby placing the new integer on top of the stack.</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624066" y="1948558"/>
            <a:ext cx="4165215" cy="1471649"/>
          </a:xfrm>
          <a:prstGeom prst="rect">
            <a:avLst/>
          </a:prstGeom>
        </p:spPr>
      </p:pic>
      <p:pic>
        <p:nvPicPr>
          <p:cNvPr id="6" name="Picture 5"/>
          <p:cNvPicPr>
            <a:picLocks noChangeAspect="1"/>
          </p:cNvPicPr>
          <p:nvPr/>
        </p:nvPicPr>
        <p:blipFill>
          <a:blip r:embed="rId4"/>
          <a:stretch>
            <a:fillRect/>
          </a:stretch>
        </p:blipFill>
        <p:spPr>
          <a:xfrm>
            <a:off x="2877352" y="4580365"/>
            <a:ext cx="6368985" cy="246611"/>
          </a:xfrm>
          <a:prstGeom prst="rect">
            <a:avLst/>
          </a:prstGeom>
        </p:spPr>
      </p:pic>
      <p:pic>
        <p:nvPicPr>
          <p:cNvPr id="10" name="Picture 9"/>
          <p:cNvPicPr>
            <a:picLocks noChangeAspect="1"/>
          </p:cNvPicPr>
          <p:nvPr/>
        </p:nvPicPr>
        <p:blipFill>
          <a:blip r:embed="rId5"/>
          <a:stretch>
            <a:fillRect/>
          </a:stretch>
        </p:blipFill>
        <p:spPr>
          <a:xfrm>
            <a:off x="4377750" y="5879233"/>
            <a:ext cx="2657846" cy="400106"/>
          </a:xfrm>
          <a:prstGeom prst="rect">
            <a:avLst/>
          </a:prstGeom>
        </p:spPr>
      </p:pic>
      <p:sp>
        <p:nvSpPr>
          <p:cNvPr id="13" name="Title 1"/>
          <p:cNvSpPr txBox="1">
            <a:spLocks/>
          </p:cNvSpPr>
          <p:nvPr/>
        </p:nvSpPr>
        <p:spPr>
          <a:xfrm>
            <a:off x="624254" y="542925"/>
            <a:ext cx="1120500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dirty="0" smtClean="0">
                <a:solidFill>
                  <a:srgbClr val="FFC000"/>
                </a:solidFill>
                <a:latin typeface="Times New Roman" panose="02020603050405020304" pitchFamily="18" charset="0"/>
                <a:cs typeface="Times New Roman" panose="02020603050405020304" pitchFamily="18" charset="0"/>
              </a:rPr>
              <a:t>1.1 A stack ADT</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7816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841</TotalTime>
  <Words>3045</Words>
  <Application>Microsoft Office PowerPoint</Application>
  <PresentationFormat>Widescreen</PresentationFormat>
  <Paragraphs>157</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Century Gothic</vt:lpstr>
      <vt:lpstr>Times New Roman</vt:lpstr>
      <vt:lpstr>Wingdings</vt:lpstr>
      <vt:lpstr>Wingdings 3</vt:lpstr>
      <vt:lpstr>Wisp</vt:lpstr>
      <vt:lpstr>DATA STRUCTURES &amp; ALGORITHMS</vt:lpstr>
      <vt:lpstr>Contents:</vt:lpstr>
      <vt:lpstr>1. A stack ADT, a concrete data structure for a First In First out (FIFO) queue     1.1 ADT     1.2 FIFO queue   </vt:lpstr>
      <vt:lpstr>1.1 A stack ADT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 A concrete data structure for a First In First out (FIFO) queue</vt:lpstr>
      <vt:lpstr>1.2 A concrete data structure for a First In First out (FIFO) queue</vt:lpstr>
      <vt:lpstr>1.2 A concrete data structure for a First In First out (FIFO) queue</vt:lpstr>
      <vt:lpstr>1.2 A concrete data structure for a First In First out (FIFO) queue</vt:lpstr>
      <vt:lpstr>1.2 A concrete data structure for a First In First out (FIFO) queue</vt:lpstr>
      <vt:lpstr>1.2 A concrete data structure for a First In First out (FIFO) queue</vt:lpstr>
      <vt:lpstr>1.2 A concrete data structure for a First In First out (FIFO) queue</vt:lpstr>
      <vt:lpstr>1.2 A concrete data structure for a First In First out (FIFO) queue</vt:lpstr>
      <vt:lpstr>1.2 A concrete data structure for a First In First out (FIFO) queue</vt:lpstr>
      <vt:lpstr>2. Two sorting algorithms       2.1 Introduction the two sorting algorithms will be comparing       2.2 Time Complexity Analysis       2.3 Space Complexity Analysis       2.4 Stability       2.5 Comparison Table       2.6 Performance Comparison  2.7 Provide a concrete example to demonstrate the differences in      performance between the two algorithms</vt:lpstr>
      <vt:lpstr>2.1 Introducing the two sorting algorithms will be comparing</vt:lpstr>
      <vt:lpstr>2.1 Introducing the two sorting algorithms will be comparing</vt:lpstr>
      <vt:lpstr>2.2 Time Complexity Analysis</vt:lpstr>
      <vt:lpstr>2.2 Time Complexity Analysis</vt:lpstr>
      <vt:lpstr>2.3 Space Complexity Analysis</vt:lpstr>
      <vt:lpstr>2.3 Space Complexity Analysis</vt:lpstr>
      <vt:lpstr>2.4 Stability</vt:lpstr>
      <vt:lpstr>2.4 Stability</vt:lpstr>
      <vt:lpstr>2.5 Comparison Table </vt:lpstr>
      <vt:lpstr>2.6 Performance Comparison</vt:lpstr>
      <vt:lpstr>2.7 Provide a concrete example to demonstrate the differences in performance between the two algorithms</vt:lpstr>
      <vt:lpstr>2.7 Provide a concrete example to demonstrate the differences in performance between the two algorithms</vt:lpstr>
      <vt:lpstr>2.7 Provide a concrete example to demonstrate the differences in performance between the two algorithms</vt:lpstr>
      <vt:lpstr>2.7 Provide a concrete example to demonstrate the differences in performance between the two algorithms</vt:lpstr>
      <vt:lpstr>2.7 Provide a concrete example to demonstrate the differences in performance between the two algorithms</vt:lpstr>
      <vt:lpstr>3. Two network shortest path algorithms  3.1 Introducing the concept of network shortest path algorithms   3.2 Algorithm 1: Dijkstra's Algorithm       3.3 Algorithm 2: Prim-Jarnik Algorithm       3.4 Performance Analysis</vt:lpstr>
      <vt:lpstr>3.1 Introducing the concept of network shortest path algorithms </vt:lpstr>
      <vt:lpstr>3.2 Algorithm 1: Dijkstra's Algorithm</vt:lpstr>
      <vt:lpstr>3.3 Algorithm 2: Prim-Jarnik Algorithm</vt:lpstr>
      <vt:lpstr>3.4 Performance Analysis</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ALGORITHMS</dc:title>
  <dc:creator>Admin</dc:creator>
  <cp:lastModifiedBy>Admin</cp:lastModifiedBy>
  <cp:revision>73</cp:revision>
  <dcterms:created xsi:type="dcterms:W3CDTF">2024-10-13T11:36:09Z</dcterms:created>
  <dcterms:modified xsi:type="dcterms:W3CDTF">2024-10-25T14:04:14Z</dcterms:modified>
</cp:coreProperties>
</file>