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913" r:id="rId1"/>
  </p:sldMasterIdLst>
  <p:sldIdLst>
    <p:sldId id="256" r:id="rId2"/>
    <p:sldId id="257" r:id="rId3"/>
    <p:sldId id="275" r:id="rId4"/>
    <p:sldId id="288" r:id="rId5"/>
    <p:sldId id="404" r:id="rId6"/>
    <p:sldId id="403" r:id="rId7"/>
    <p:sldId id="356" r:id="rId8"/>
    <p:sldId id="374" r:id="rId9"/>
    <p:sldId id="394" r:id="rId10"/>
    <p:sldId id="395" r:id="rId11"/>
    <p:sldId id="378" r:id="rId12"/>
    <p:sldId id="396" r:id="rId13"/>
    <p:sldId id="397" r:id="rId14"/>
    <p:sldId id="398" r:id="rId15"/>
    <p:sldId id="379" r:id="rId16"/>
    <p:sldId id="399" r:id="rId17"/>
    <p:sldId id="380" r:id="rId18"/>
    <p:sldId id="400" r:id="rId19"/>
    <p:sldId id="381" r:id="rId20"/>
    <p:sldId id="401" r:id="rId21"/>
    <p:sldId id="402" r:id="rId22"/>
    <p:sldId id="360"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405" r:id="rId36"/>
    <p:sldId id="331" r:id="rId37"/>
    <p:sldId id="332" r:id="rId38"/>
    <p:sldId id="333" r:id="rId39"/>
    <p:sldId id="335" r:id="rId40"/>
    <p:sldId id="336"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406" r:id="rId56"/>
    <p:sldId id="407" r:id="rId57"/>
    <p:sldId id="408" r:id="rId58"/>
    <p:sldId id="352" r:id="rId59"/>
    <p:sldId id="409" r:id="rId60"/>
    <p:sldId id="410" r:id="rId61"/>
    <p:sldId id="411" r:id="rId62"/>
    <p:sldId id="354" r:id="rId63"/>
    <p:sldId id="413" r:id="rId64"/>
    <p:sldId id="412" r:id="rId65"/>
    <p:sldId id="414" r:id="rId66"/>
    <p:sldId id="415" r:id="rId67"/>
    <p:sldId id="416" r:id="rId68"/>
    <p:sldId id="417" r:id="rId69"/>
    <p:sldId id="418" r:id="rId70"/>
    <p:sldId id="419" r:id="rId71"/>
    <p:sldId id="420" r:id="rId72"/>
    <p:sldId id="421" r:id="rId73"/>
    <p:sldId id="422" r:id="rId74"/>
    <p:sldId id="424" r:id="rId75"/>
    <p:sldId id="423" r:id="rId76"/>
    <p:sldId id="425" r:id="rId77"/>
    <p:sldId id="427" r:id="rId78"/>
    <p:sldId id="426" r:id="rId79"/>
    <p:sldId id="428" r:id="rId80"/>
    <p:sldId id="429" r:id="rId81"/>
    <p:sldId id="274"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4" autoAdjust="0"/>
    <p:restoredTop sz="94652" autoAdjust="0"/>
  </p:normalViewPr>
  <p:slideViewPr>
    <p:cSldViewPr snapToGrid="0">
      <p:cViewPr varScale="1">
        <p:scale>
          <a:sx n="87" d="100"/>
          <a:sy n="87" d="100"/>
        </p:scale>
        <p:origin x="283" y="58"/>
      </p:cViewPr>
      <p:guideLst/>
    </p:cSldViewPr>
  </p:slideViewPr>
  <p:outlineViewPr>
    <p:cViewPr>
      <p:scale>
        <a:sx n="33" d="100"/>
        <a:sy n="33" d="100"/>
      </p:scale>
      <p:origin x="0" y="-834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24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12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4722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188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88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844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151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64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239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18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94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455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18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53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797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024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2998221"/>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7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7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0698" y="756138"/>
            <a:ext cx="6516687" cy="1529861"/>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GB" b="1" dirty="0">
                <a:solidFill>
                  <a:schemeClr val="bg1">
                    <a:lumMod val="95000"/>
                  </a:schemeClr>
                </a:solidFill>
                <a:latin typeface="Times New Roman" panose="02020603050405020304" pitchFamily="18" charset="0"/>
                <a:cs typeface="Times New Roman" panose="02020603050405020304" pitchFamily="18" charset="0"/>
              </a:rPr>
              <a:t>DATA STRUCTURES &amp; ALGORITHMS</a:t>
            </a:r>
            <a:endParaRPr lang="en-US"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69476" y="3870244"/>
            <a:ext cx="4167554" cy="1947333"/>
          </a:xfrm>
        </p:spPr>
        <p:style>
          <a:lnRef idx="1">
            <a:schemeClr val="accent2"/>
          </a:lnRef>
          <a:fillRef idx="2">
            <a:schemeClr val="accent2"/>
          </a:fillRef>
          <a:effectRef idx="1">
            <a:schemeClr val="accent2"/>
          </a:effectRef>
          <a:fontRef idx="minor">
            <a:schemeClr val="dk1"/>
          </a:fontRef>
        </p:style>
        <p:txBody>
          <a:bodyPr/>
          <a:lstStyle/>
          <a:p>
            <a:pPr algn="just"/>
            <a:r>
              <a:rPr lang="en-US" b="1" dirty="0" smtClean="0">
                <a:solidFill>
                  <a:schemeClr val="tx1"/>
                </a:solidFill>
                <a:latin typeface="Times New Roman" panose="02020603050405020304" pitchFamily="18" charset="0"/>
                <a:cs typeface="Times New Roman" panose="02020603050405020304" pitchFamily="18" charset="0"/>
              </a:rPr>
              <a:t>Student Name: DANG NGOC SON</a:t>
            </a:r>
          </a:p>
          <a:p>
            <a:pPr algn="just"/>
            <a:r>
              <a:rPr lang="en-US" b="1" dirty="0" smtClean="0">
                <a:solidFill>
                  <a:schemeClr val="tx1"/>
                </a:solidFill>
                <a:latin typeface="Times New Roman" panose="02020603050405020304" pitchFamily="18" charset="0"/>
                <a:cs typeface="Times New Roman" panose="02020603050405020304" pitchFamily="18" charset="0"/>
              </a:rPr>
              <a:t>Student ID: BH01045</a:t>
            </a:r>
          </a:p>
          <a:p>
            <a:pPr algn="just"/>
            <a:r>
              <a:rPr lang="en-US" b="1" dirty="0" smtClean="0">
                <a:solidFill>
                  <a:schemeClr val="tx1"/>
                </a:solidFill>
                <a:latin typeface="Times New Roman" panose="02020603050405020304" pitchFamily="18" charset="0"/>
                <a:cs typeface="Times New Roman" panose="02020603050405020304" pitchFamily="18" charset="0"/>
              </a:rPr>
              <a:t>Class: SE06302</a:t>
            </a:r>
          </a:p>
          <a:p>
            <a:pPr algn="just"/>
            <a:r>
              <a:rPr lang="en-US" b="1" dirty="0" smtClean="0">
                <a:solidFill>
                  <a:schemeClr val="tx1"/>
                </a:solidFill>
                <a:latin typeface="Times New Roman" panose="02020603050405020304" pitchFamily="18" charset="0"/>
                <a:cs typeface="Times New Roman" panose="02020603050405020304" pitchFamily="18" charset="0"/>
              </a:rPr>
              <a:t>Assessor Name: DINH VAN DONG</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77298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86963"/>
            <a:ext cx="11245363" cy="554794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1.3.2</a:t>
            </a:r>
            <a:r>
              <a:rPr lang="en-US" sz="2000" b="1" dirty="0">
                <a:solidFill>
                  <a:schemeClr val="bg1"/>
                </a:solidFill>
                <a:latin typeface="Times New Roman" panose="02020603050405020304" pitchFamily="18" charset="0"/>
                <a:cs typeface="Times New Roman" panose="02020603050405020304" pitchFamily="18" charset="0"/>
              </a:rPr>
              <a:t>	 Initialize the </a:t>
            </a:r>
            <a:r>
              <a:rPr lang="en-US" sz="2000" b="1" dirty="0" smtClean="0">
                <a:solidFill>
                  <a:schemeClr val="bg1"/>
                </a:solidFill>
                <a:latin typeface="Times New Roman" panose="02020603050405020304" pitchFamily="18" charset="0"/>
                <a:cs typeface="Times New Roman" panose="02020603050405020304" pitchFamily="18" charset="0"/>
              </a:rPr>
              <a:t>stack</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Linked-List-Based </a:t>
            </a:r>
            <a:r>
              <a:rPr lang="en-US" sz="2000" b="1" dirty="0">
                <a:solidFill>
                  <a:schemeClr val="tx1"/>
                </a:solidFill>
                <a:latin typeface="Times New Roman" panose="02020603050405020304" pitchFamily="18" charset="0"/>
                <a:cs typeface="Times New Roman" panose="02020603050405020304" pitchFamily="18" charset="0"/>
              </a:rPr>
              <a:t>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742156" y="3642672"/>
            <a:ext cx="10789748"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LinkedListBasedStack</a:t>
            </a:r>
            <a:r>
              <a:rPr lang="en-US" dirty="0">
                <a:latin typeface="Times New Roman" panose="02020603050405020304" pitchFamily="18" charset="0"/>
                <a:cs typeface="Times New Roman" panose="02020603050405020304" pitchFamily="18" charset="0"/>
              </a:rPr>
              <a:t> class defines a stack structure using a linked list, with a private Node reference named top to indicate the top of the stack. The constructor initializes top to null, indicating that the stack is initially empty.</a:t>
            </a:r>
          </a:p>
        </p:txBody>
      </p:sp>
      <p:pic>
        <p:nvPicPr>
          <p:cNvPr id="5" name="Picture 4"/>
          <p:cNvPicPr>
            <a:picLocks noChangeAspect="1"/>
          </p:cNvPicPr>
          <p:nvPr/>
        </p:nvPicPr>
        <p:blipFill>
          <a:blip r:embed="rId3"/>
          <a:stretch>
            <a:fillRect/>
          </a:stretch>
        </p:blipFill>
        <p:spPr>
          <a:xfrm>
            <a:off x="3752986" y="2226193"/>
            <a:ext cx="4267796" cy="1324160"/>
          </a:xfrm>
          <a:prstGeom prst="rect">
            <a:avLst/>
          </a:prstGeom>
        </p:spPr>
      </p:pic>
      <p:pic>
        <p:nvPicPr>
          <p:cNvPr id="6" name="Picture 5"/>
          <p:cNvPicPr>
            <a:picLocks noChangeAspect="1"/>
          </p:cNvPicPr>
          <p:nvPr/>
        </p:nvPicPr>
        <p:blipFill>
          <a:blip r:embed="rId4"/>
          <a:stretch>
            <a:fillRect/>
          </a:stretch>
        </p:blipFill>
        <p:spPr>
          <a:xfrm>
            <a:off x="2737202" y="4589583"/>
            <a:ext cx="7192379" cy="885949"/>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86963"/>
            <a:ext cx="11205004" cy="546881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Push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99624" y="4430978"/>
            <a:ext cx="10789748"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push method adds a new integer value to the top of the stack. It first checks if the stack is full by comparing the current top index with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 - 1. If the stack is full, it prints "Stack is full!" and exits the method. If there is space, it increments the top index and assigns the provided value to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[top], effectively adding the new value to the stack.</a:t>
            </a:r>
            <a:endParaRPr lang="en-US"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579585" y="2413385"/>
            <a:ext cx="4991797" cy="1762371"/>
          </a:xfrm>
          <a:prstGeom prst="rect">
            <a:avLst/>
          </a:prstGeom>
        </p:spPr>
      </p:pic>
      <p:sp>
        <p:nvSpPr>
          <p:cNvPr id="7"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61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86963"/>
            <a:ext cx="11205004" cy="546881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Push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3490201"/>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code </a:t>
            </a:r>
            <a:r>
              <a:rPr lang="en-US" dirty="0" err="1">
                <a:latin typeface="Times New Roman" panose="02020603050405020304" pitchFamily="18" charset="0"/>
                <a:cs typeface="Times New Roman" panose="02020603050405020304" pitchFamily="18" charset="0"/>
              </a:rPr>
              <a:t>arrayStack.push</a:t>
            </a: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arrayStack.push</a:t>
            </a: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arrayStack.push</a:t>
            </a:r>
            <a:r>
              <a:rPr lang="en-US" dirty="0">
                <a:latin typeface="Times New Roman" panose="02020603050405020304" pitchFamily="18" charset="0"/>
                <a:cs typeface="Times New Roman" panose="02020603050405020304" pitchFamily="18" charset="0"/>
              </a:rPr>
              <a:t>(3); adds the integers 1, 2, and 3 to the top of the </a:t>
            </a:r>
            <a:r>
              <a:rPr lang="en-US" dirty="0" err="1">
                <a:latin typeface="Times New Roman" panose="02020603050405020304" pitchFamily="18" charset="0"/>
                <a:cs typeface="Times New Roman" panose="02020603050405020304" pitchFamily="18" charset="0"/>
              </a:rPr>
              <a:t>arrayStack</a:t>
            </a:r>
            <a:r>
              <a:rPr lang="en-US" dirty="0">
                <a:latin typeface="Times New Roman" panose="02020603050405020304" pitchFamily="18" charset="0"/>
                <a:cs typeface="Times New Roman" panose="02020603050405020304" pitchFamily="18" charset="0"/>
              </a:rPr>
              <a:t>. Each call to push places the integer on the stack, with 3 being the topmost value after all three operations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187344" y="5273415"/>
            <a:ext cx="2867425" cy="1076475"/>
          </a:xfrm>
          <a:prstGeom prst="rect">
            <a:avLst/>
          </a:prstGeom>
        </p:spPr>
      </p:pic>
      <p:pic>
        <p:nvPicPr>
          <p:cNvPr id="10" name="Picture 9"/>
          <p:cNvPicPr>
            <a:picLocks noChangeAspect="1"/>
          </p:cNvPicPr>
          <p:nvPr/>
        </p:nvPicPr>
        <p:blipFill>
          <a:blip r:embed="rId4"/>
          <a:stretch>
            <a:fillRect/>
          </a:stretch>
        </p:blipFill>
        <p:spPr>
          <a:xfrm>
            <a:off x="4187344" y="2256360"/>
            <a:ext cx="2949811" cy="891219"/>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04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86963"/>
            <a:ext cx="11205004" cy="546881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Push operation</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Linked-List-Based </a:t>
            </a:r>
            <a:r>
              <a:rPr lang="en-US" sz="2000" b="1" dirty="0">
                <a:solidFill>
                  <a:schemeClr val="tx1"/>
                </a:solidFill>
                <a:latin typeface="Times New Roman" panose="02020603050405020304" pitchFamily="18" charset="0"/>
                <a:cs typeface="Times New Roman" panose="02020603050405020304" pitchFamily="18" charset="0"/>
              </a:rPr>
              <a:t>Stack:</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99624" y="4430978"/>
            <a:ext cx="10789748"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code defines a push method for a stack data structure. It creates a new Node with a given value, sets this new node's next pointer to the current top of the stack, then updates top to the new node, effectively adding it to the stack. Finally, it prints a message confirming the value pushed.</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607801" y="2462780"/>
            <a:ext cx="4906060" cy="1324160"/>
          </a:xfrm>
          <a:prstGeom prst="rect">
            <a:avLst/>
          </a:prstGeom>
        </p:spPr>
      </p:pic>
      <p:sp>
        <p:nvSpPr>
          <p:cNvPr id="7"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05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86963"/>
            <a:ext cx="11205004" cy="546881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Push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Linked-List-Based Stack:</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3490201"/>
            <a:ext cx="10789748"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code </a:t>
            </a:r>
            <a:r>
              <a:rPr lang="en-US" dirty="0" err="1">
                <a:latin typeface="Times New Roman" panose="02020603050405020304" pitchFamily="18" charset="0"/>
                <a:cs typeface="Times New Roman" panose="02020603050405020304" pitchFamily="18" charset="0"/>
              </a:rPr>
              <a:t>linkedListStack.push</a:t>
            </a: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linkedListStack.push</a:t>
            </a: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linkedListStack.push</a:t>
            </a:r>
            <a:r>
              <a:rPr lang="en-US" dirty="0">
                <a:latin typeface="Times New Roman" panose="02020603050405020304" pitchFamily="18" charset="0"/>
                <a:cs typeface="Times New Roman" panose="02020603050405020304" pitchFamily="18" charset="0"/>
              </a:rPr>
              <a:t>(6); adds the integers 4, 5, and 6 to the top of the </a:t>
            </a:r>
            <a:r>
              <a:rPr lang="en-US" dirty="0" err="1">
                <a:latin typeface="Times New Roman" panose="02020603050405020304" pitchFamily="18" charset="0"/>
                <a:cs typeface="Times New Roman" panose="02020603050405020304" pitchFamily="18" charset="0"/>
              </a:rPr>
              <a:t>linkedListStack</a:t>
            </a:r>
            <a:r>
              <a:rPr lang="en-US" dirty="0">
                <a:latin typeface="Times New Roman" panose="02020603050405020304" pitchFamily="18" charset="0"/>
                <a:cs typeface="Times New Roman" panose="02020603050405020304" pitchFamily="18" charset="0"/>
              </a:rPr>
              <a:t>. Each push operation creates a new node with the given value, linking it to the previous top node, so 6 becomes the topmost value in the stack after all operations.</a:t>
            </a: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737283" y="2365573"/>
            <a:ext cx="3000560" cy="755696"/>
          </a:xfrm>
          <a:prstGeom prst="rect">
            <a:avLst/>
          </a:prstGeom>
        </p:spPr>
      </p:pic>
      <p:pic>
        <p:nvPicPr>
          <p:cNvPr id="6" name="Picture 5"/>
          <p:cNvPicPr>
            <a:picLocks noChangeAspect="1"/>
          </p:cNvPicPr>
          <p:nvPr/>
        </p:nvPicPr>
        <p:blipFill>
          <a:blip r:embed="rId4"/>
          <a:stretch>
            <a:fillRect/>
          </a:stretch>
        </p:blipFill>
        <p:spPr>
          <a:xfrm>
            <a:off x="3741297" y="4875170"/>
            <a:ext cx="2791215" cy="1124107"/>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40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1.3.4</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Peek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3513444"/>
            <a:ext cx="10789748"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peek method checks if the stack is empty using the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method. If it is, it prints "Stack is empty!" and returns -1. If the stack has elements, it returns the value at the top of the stack from the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 without removing it</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278181" y="1972205"/>
            <a:ext cx="5210902" cy="1543265"/>
          </a:xfrm>
          <a:prstGeom prst="rect">
            <a:avLst/>
          </a:prstGeom>
        </p:spPr>
      </p:pic>
      <p:pic>
        <p:nvPicPr>
          <p:cNvPr id="8" name="Picture 7"/>
          <p:cNvPicPr>
            <a:picLocks noChangeAspect="1"/>
          </p:cNvPicPr>
          <p:nvPr/>
        </p:nvPicPr>
        <p:blipFill>
          <a:blip r:embed="rId4"/>
          <a:stretch>
            <a:fillRect/>
          </a:stretch>
        </p:blipFill>
        <p:spPr>
          <a:xfrm>
            <a:off x="2139186" y="4483326"/>
            <a:ext cx="7768847" cy="299689"/>
          </a:xfrm>
          <a:prstGeom prst="rect">
            <a:avLst/>
          </a:prstGeom>
        </p:spPr>
      </p:pic>
      <p:pic>
        <p:nvPicPr>
          <p:cNvPr id="11" name="Picture 10"/>
          <p:cNvPicPr>
            <a:picLocks noChangeAspect="1"/>
          </p:cNvPicPr>
          <p:nvPr/>
        </p:nvPicPr>
        <p:blipFill>
          <a:blip r:embed="rId5"/>
          <a:stretch>
            <a:fillRect/>
          </a:stretch>
        </p:blipFill>
        <p:spPr>
          <a:xfrm>
            <a:off x="3180562" y="5752524"/>
            <a:ext cx="5406140" cy="271105"/>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3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1.3.4</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Peek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Linked-List-Based Stack</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742156" y="3771756"/>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peek method checks the top element of the stack without removing it. If the stack is empty, it prints a message and returns -1. If the stack has elements, it returns the value stored in the top node.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459545" y="2099242"/>
            <a:ext cx="4848174" cy="1672514"/>
          </a:xfrm>
          <a:prstGeom prst="rect">
            <a:avLst/>
          </a:prstGeom>
        </p:spPr>
      </p:pic>
      <p:pic>
        <p:nvPicPr>
          <p:cNvPr id="5" name="Picture 4"/>
          <p:cNvPicPr>
            <a:picLocks noChangeAspect="1"/>
          </p:cNvPicPr>
          <p:nvPr/>
        </p:nvPicPr>
        <p:blipFill>
          <a:blip r:embed="rId4"/>
          <a:stretch>
            <a:fillRect/>
          </a:stretch>
        </p:blipFill>
        <p:spPr>
          <a:xfrm>
            <a:off x="2390711" y="4587020"/>
            <a:ext cx="7631728" cy="246546"/>
          </a:xfrm>
          <a:prstGeom prst="rect">
            <a:avLst/>
          </a:prstGeom>
        </p:spPr>
      </p:pic>
      <p:pic>
        <p:nvPicPr>
          <p:cNvPr id="6" name="Picture 5"/>
          <p:cNvPicPr>
            <a:picLocks noChangeAspect="1"/>
          </p:cNvPicPr>
          <p:nvPr/>
        </p:nvPicPr>
        <p:blipFill>
          <a:blip r:embed="rId5"/>
          <a:stretch>
            <a:fillRect/>
          </a:stretch>
        </p:blipFill>
        <p:spPr>
          <a:xfrm>
            <a:off x="3670561" y="5757425"/>
            <a:ext cx="3864447" cy="306923"/>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53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1.3.5</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Pop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21606" y="3513817"/>
            <a:ext cx="10789748"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push method adds a new integer to the top of the stack by first checking if the stack is full (i.e., if top equals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 - 1). If the stack is full, it outputs "Stack is full!" and exits. If there is space, it increments the top index and stores the new value in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[top], thereby placing the new integer on top of the stack.</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624066" y="1948558"/>
            <a:ext cx="4165215" cy="1471649"/>
          </a:xfrm>
          <a:prstGeom prst="rect">
            <a:avLst/>
          </a:prstGeom>
        </p:spPr>
      </p:pic>
      <p:pic>
        <p:nvPicPr>
          <p:cNvPr id="6" name="Picture 5"/>
          <p:cNvPicPr>
            <a:picLocks noChangeAspect="1"/>
          </p:cNvPicPr>
          <p:nvPr/>
        </p:nvPicPr>
        <p:blipFill>
          <a:blip r:embed="rId4"/>
          <a:stretch>
            <a:fillRect/>
          </a:stretch>
        </p:blipFill>
        <p:spPr>
          <a:xfrm>
            <a:off x="2877352" y="4580365"/>
            <a:ext cx="6368985" cy="246611"/>
          </a:xfrm>
          <a:prstGeom prst="rect">
            <a:avLst/>
          </a:prstGeom>
        </p:spPr>
      </p:pic>
      <p:pic>
        <p:nvPicPr>
          <p:cNvPr id="10" name="Picture 9"/>
          <p:cNvPicPr>
            <a:picLocks noChangeAspect="1"/>
          </p:cNvPicPr>
          <p:nvPr/>
        </p:nvPicPr>
        <p:blipFill>
          <a:blip r:embed="rId5"/>
          <a:stretch>
            <a:fillRect/>
          </a:stretch>
        </p:blipFill>
        <p:spPr>
          <a:xfrm>
            <a:off x="4377750" y="5879233"/>
            <a:ext cx="2657846" cy="400106"/>
          </a:xfrm>
          <a:prstGeom prst="rect">
            <a:avLst/>
          </a:prstGeom>
        </p:spPr>
      </p:pic>
      <p:sp>
        <p:nvSpPr>
          <p:cNvPr id="11"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78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1.3.5</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Pop operation</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Linked-List-Based </a:t>
            </a:r>
            <a:r>
              <a:rPr lang="en-US" sz="2000" b="1" dirty="0">
                <a:solidFill>
                  <a:schemeClr val="tx1"/>
                </a:solidFill>
                <a:latin typeface="Times New Roman" panose="02020603050405020304" pitchFamily="18" charset="0"/>
                <a:cs typeface="Times New Roman" panose="02020603050405020304" pitchFamily="18" charset="0"/>
              </a:rPr>
              <a:t>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4088312"/>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pop method removes and returns the top value from the stack. If the stack is empty, it prints "Stack is empty!" and returns -1. Otherwise, it stores the top node's value, updates top to the next node, and returns the stored value.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711804" y="2106835"/>
            <a:ext cx="5029902" cy="1981477"/>
          </a:xfrm>
          <a:prstGeom prst="rect">
            <a:avLst/>
          </a:prstGeom>
        </p:spPr>
      </p:pic>
      <p:pic>
        <p:nvPicPr>
          <p:cNvPr id="8" name="Picture 7"/>
          <p:cNvPicPr>
            <a:picLocks noChangeAspect="1"/>
          </p:cNvPicPr>
          <p:nvPr/>
        </p:nvPicPr>
        <p:blipFill>
          <a:blip r:embed="rId4"/>
          <a:stretch>
            <a:fillRect/>
          </a:stretch>
        </p:blipFill>
        <p:spPr>
          <a:xfrm>
            <a:off x="2333306" y="4843811"/>
            <a:ext cx="8366955" cy="293577"/>
          </a:xfrm>
          <a:prstGeom prst="rect">
            <a:avLst/>
          </a:prstGeom>
        </p:spPr>
      </p:pic>
      <p:pic>
        <p:nvPicPr>
          <p:cNvPr id="11" name="Picture 10"/>
          <p:cNvPicPr>
            <a:picLocks noChangeAspect="1"/>
          </p:cNvPicPr>
          <p:nvPr/>
        </p:nvPicPr>
        <p:blipFill>
          <a:blip r:embed="rId5"/>
          <a:stretch>
            <a:fillRect/>
          </a:stretch>
        </p:blipFill>
        <p:spPr>
          <a:xfrm>
            <a:off x="3711804" y="5805264"/>
            <a:ext cx="2903890" cy="529049"/>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288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1.3.6</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Check </a:t>
            </a:r>
            <a:r>
              <a:rPr lang="en-US" sz="2000" b="1" dirty="0">
                <a:solidFill>
                  <a:schemeClr val="bg1"/>
                </a:solidFill>
                <a:latin typeface="Times New Roman" panose="02020603050405020304" pitchFamily="18" charset="0"/>
                <a:cs typeface="Times New Roman" panose="02020603050405020304" pitchFamily="18" charset="0"/>
              </a:rPr>
              <a:t>if the stack is </a:t>
            </a:r>
            <a:r>
              <a:rPr lang="en-US" sz="2000" b="1" dirty="0" smtClean="0">
                <a:solidFill>
                  <a:schemeClr val="bg1"/>
                </a:solidFill>
                <a:latin typeface="Times New Roman" panose="02020603050405020304" pitchFamily="18" charset="0"/>
                <a:cs typeface="Times New Roman" panose="02020603050405020304" pitchFamily="18" charset="0"/>
              </a:rPr>
              <a:t>empty</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30398" y="3417102"/>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method checks if the stack is empty by returning true if the top index is -1, indicating that there are no elements in the stack. If there are elements, it returns false.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960156" y="2454441"/>
            <a:ext cx="3296110" cy="676369"/>
          </a:xfrm>
          <a:prstGeom prst="rect">
            <a:avLst/>
          </a:prstGeom>
        </p:spPr>
      </p:pic>
      <p:pic>
        <p:nvPicPr>
          <p:cNvPr id="8" name="Picture 7"/>
          <p:cNvPicPr>
            <a:picLocks noChangeAspect="1"/>
          </p:cNvPicPr>
          <p:nvPr/>
        </p:nvPicPr>
        <p:blipFill>
          <a:blip r:embed="rId4"/>
          <a:stretch>
            <a:fillRect/>
          </a:stretch>
        </p:blipFill>
        <p:spPr>
          <a:xfrm>
            <a:off x="2728012" y="4155766"/>
            <a:ext cx="6818036" cy="254570"/>
          </a:xfrm>
          <a:prstGeom prst="rect">
            <a:avLst/>
          </a:prstGeom>
        </p:spPr>
      </p:pic>
      <p:pic>
        <p:nvPicPr>
          <p:cNvPr id="11" name="Picture 10"/>
          <p:cNvPicPr>
            <a:picLocks noChangeAspect="1"/>
          </p:cNvPicPr>
          <p:nvPr/>
        </p:nvPicPr>
        <p:blipFill>
          <a:blip r:embed="rId5"/>
          <a:stretch>
            <a:fillRect/>
          </a:stretch>
        </p:blipFill>
        <p:spPr>
          <a:xfrm>
            <a:off x="4307867" y="5125942"/>
            <a:ext cx="2600688" cy="209579"/>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28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552" y="720969"/>
            <a:ext cx="3588848" cy="89461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GB" b="1" dirty="0" smtClean="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93632" y="1925514"/>
            <a:ext cx="9803422" cy="423789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1890347" y="2004646"/>
            <a:ext cx="9609992" cy="2428357"/>
          </a:xfrm>
          <a:prstGeom prst="rect">
            <a:avLst/>
          </a:prstGeom>
          <a:noFill/>
        </p:spPr>
        <p:txBody>
          <a:bodyPr wrap="square" rtlCol="0">
            <a:spAutoFit/>
          </a:bodyPr>
          <a:lstStyle/>
          <a:p>
            <a:pPr algn="just">
              <a:lnSpc>
                <a:spcPct val="110000"/>
              </a:lnSpc>
            </a:pPr>
            <a:endParaRPr lang="en-US" dirty="0">
              <a:latin typeface="Times New Roman" panose="02020603050405020304" pitchFamily="18" charset="0"/>
              <a:cs typeface="Times New Roman" panose="02020603050405020304" pitchFamily="18" charset="0"/>
            </a:endParaRPr>
          </a:p>
          <a:p>
            <a:pPr marL="457200" indent="-457200" algn="just">
              <a:lnSpc>
                <a:spcPct val="110000"/>
              </a:lnSpc>
              <a:buAutoNum type="arabicPeriod"/>
            </a:pPr>
            <a:r>
              <a:rPr lang="en-US" sz="2400" dirty="0">
                <a:latin typeface="Times New Roman" panose="02020603050405020304" pitchFamily="18" charset="0"/>
                <a:cs typeface="Times New Roman" panose="02020603050405020304" pitchFamily="18" charset="0"/>
              </a:rPr>
              <a:t>A stack ADT, a concrete data structure for a First In First out (FIFO) </a:t>
            </a:r>
            <a:r>
              <a:rPr lang="en-US" sz="2400" dirty="0" smtClean="0">
                <a:latin typeface="Times New Roman" panose="02020603050405020304" pitchFamily="18" charset="0"/>
                <a:cs typeface="Times New Roman" panose="02020603050405020304" pitchFamily="18" charset="0"/>
              </a:rPr>
              <a:t>queue</a:t>
            </a:r>
          </a:p>
          <a:p>
            <a:pPr marL="457200" indent="-457200" algn="just">
              <a:lnSpc>
                <a:spcPct val="110000"/>
              </a:lnSpc>
              <a:buAutoNum type="arabicPeriod"/>
            </a:pPr>
            <a:r>
              <a:rPr lang="en-US" sz="2400" dirty="0">
                <a:latin typeface="Times New Roman" panose="02020603050405020304" pitchFamily="18" charset="0"/>
                <a:cs typeface="Times New Roman" panose="02020603050405020304" pitchFamily="18" charset="0"/>
              </a:rPr>
              <a:t>Two sorting </a:t>
            </a:r>
            <a:r>
              <a:rPr lang="en-US" sz="2400" dirty="0" smtClean="0">
                <a:latin typeface="Times New Roman" panose="02020603050405020304" pitchFamily="18" charset="0"/>
                <a:cs typeface="Times New Roman" panose="02020603050405020304" pitchFamily="18" charset="0"/>
              </a:rPr>
              <a:t>algorithms</a:t>
            </a:r>
            <a:endParaRPr lang="en-US" sz="2400" dirty="0">
              <a:latin typeface="Times New Roman" panose="02020603050405020304" pitchFamily="18" charset="0"/>
              <a:cs typeface="Times New Roman" panose="02020603050405020304" pitchFamily="18" charset="0"/>
            </a:endParaRPr>
          </a:p>
          <a:p>
            <a:pPr marL="457200" indent="-457200" algn="just">
              <a:lnSpc>
                <a:spcPct val="110000"/>
              </a:lnSpc>
              <a:buAutoNum type="arabicPeriod"/>
            </a:pPr>
            <a:r>
              <a:rPr lang="en-US" sz="2400"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network shortest path </a:t>
            </a:r>
            <a:r>
              <a:rPr lang="en-US" sz="2400" dirty="0" smtClean="0">
                <a:latin typeface="Times New Roman" panose="02020603050405020304" pitchFamily="18" charset="0"/>
                <a:cs typeface="Times New Roman" panose="02020603050405020304" pitchFamily="18" charset="0"/>
              </a:rPr>
              <a:t>algorithms</a:t>
            </a:r>
          </a:p>
          <a:p>
            <a:pPr marL="457200" indent="-457200" algn="just">
              <a:lnSpc>
                <a:spcPct val="110000"/>
              </a:lnSpc>
              <a:buAutoNum type="arabicPeriod"/>
            </a:pPr>
            <a:r>
              <a:rPr lang="en-US" sz="2400" dirty="0" smtClean="0">
                <a:latin typeface="Times New Roman" panose="02020603050405020304" pitchFamily="18" charset="0"/>
                <a:cs typeface="Times New Roman" panose="02020603050405020304" pitchFamily="18" charset="0"/>
              </a:rPr>
              <a:t>Demo: The student management system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89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1.3.6</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Check </a:t>
            </a:r>
            <a:r>
              <a:rPr lang="en-US" sz="2000" b="1" dirty="0">
                <a:solidFill>
                  <a:schemeClr val="bg1"/>
                </a:solidFill>
                <a:latin typeface="Times New Roman" panose="02020603050405020304" pitchFamily="18" charset="0"/>
                <a:cs typeface="Times New Roman" panose="02020603050405020304" pitchFamily="18" charset="0"/>
              </a:rPr>
              <a:t>if the stack is </a:t>
            </a:r>
            <a:r>
              <a:rPr lang="en-US" sz="2000" b="1" dirty="0" smtClean="0">
                <a:solidFill>
                  <a:schemeClr val="bg1"/>
                </a:solidFill>
                <a:latin typeface="Times New Roman" panose="02020603050405020304" pitchFamily="18" charset="0"/>
                <a:cs typeface="Times New Roman" panose="02020603050405020304" pitchFamily="18" charset="0"/>
              </a:rPr>
              <a:t>empty</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Linked-List-Based Stack</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30398" y="3417102"/>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method checks if the linked list-based stack is empty by returning true if the top node is null, indicating there are no elements in the stack. If top is not null, it means the stack contains elements, and the method returns false.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4307867" y="5125942"/>
            <a:ext cx="2600688" cy="209579"/>
          </a:xfrm>
          <a:prstGeom prst="rect">
            <a:avLst/>
          </a:prstGeom>
        </p:spPr>
      </p:pic>
      <p:pic>
        <p:nvPicPr>
          <p:cNvPr id="2" name="Picture 1"/>
          <p:cNvPicPr>
            <a:picLocks noChangeAspect="1"/>
          </p:cNvPicPr>
          <p:nvPr/>
        </p:nvPicPr>
        <p:blipFill>
          <a:blip r:embed="rId4"/>
          <a:stretch>
            <a:fillRect/>
          </a:stretch>
        </p:blipFill>
        <p:spPr>
          <a:xfrm>
            <a:off x="3838891" y="2392096"/>
            <a:ext cx="3376552" cy="744352"/>
          </a:xfrm>
          <a:prstGeom prst="rect">
            <a:avLst/>
          </a:prstGeom>
        </p:spPr>
      </p:pic>
      <p:pic>
        <p:nvPicPr>
          <p:cNvPr id="5" name="Picture 4"/>
          <p:cNvPicPr>
            <a:picLocks noChangeAspect="1"/>
          </p:cNvPicPr>
          <p:nvPr/>
        </p:nvPicPr>
        <p:blipFill>
          <a:blip r:embed="rId5"/>
          <a:stretch>
            <a:fillRect/>
          </a:stretch>
        </p:blipFill>
        <p:spPr>
          <a:xfrm>
            <a:off x="2187739" y="4210055"/>
            <a:ext cx="7486752" cy="245467"/>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98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1.3.7</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Comparing </a:t>
            </a:r>
            <a:r>
              <a:rPr lang="en-US" sz="2000" b="1" dirty="0">
                <a:solidFill>
                  <a:schemeClr val="bg1"/>
                </a:solidFill>
                <a:latin typeface="Times New Roman" panose="02020603050405020304" pitchFamily="18" charset="0"/>
                <a:cs typeface="Times New Roman" panose="02020603050405020304" pitchFamily="18" charset="0"/>
              </a:rPr>
              <a:t>Array-Based and Linked List-Based Stack </a:t>
            </a:r>
            <a:r>
              <a:rPr lang="en-US" sz="2000" b="1" dirty="0" smtClean="0">
                <a:solidFill>
                  <a:schemeClr val="bg1"/>
                </a:solidFill>
                <a:latin typeface="Times New Roman" panose="02020603050405020304" pitchFamily="18" charset="0"/>
                <a:cs typeface="Times New Roman" panose="02020603050405020304" pitchFamily="18" charset="0"/>
              </a:rPr>
              <a:t>Implementations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00418" y="1685018"/>
            <a:ext cx="9949290" cy="38318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Array-Based Stack</a:t>
            </a:r>
            <a:r>
              <a:rPr lang="en-US" b="1"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Fixed </a:t>
            </a:r>
            <a:r>
              <a:rPr lang="en-US" dirty="0">
                <a:latin typeface="Times New Roman" panose="02020603050405020304" pitchFamily="18" charset="0"/>
                <a:cs typeface="Times New Roman" panose="02020603050405020304" pitchFamily="18" charset="0"/>
              </a:rPr>
              <a:t>size, risking wasted space or overflow</a:t>
            </a:r>
            <a:r>
              <a:rPr lang="en-US"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Fast </a:t>
            </a:r>
            <a:r>
              <a:rPr lang="en-US" dirty="0">
                <a:latin typeface="Times New Roman" panose="02020603050405020304" pitchFamily="18" charset="0"/>
                <a:cs typeface="Times New Roman" panose="02020603050405020304" pitchFamily="18" charset="0"/>
              </a:rPr>
              <a:t>access due to contiguous memory</a:t>
            </a:r>
            <a:r>
              <a:rPr lang="en-US"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Simple </a:t>
            </a:r>
            <a:r>
              <a:rPr lang="en-US" dirty="0">
                <a:latin typeface="Times New Roman" panose="02020603050405020304" pitchFamily="18" charset="0"/>
                <a:cs typeface="Times New Roman" panose="02020603050405020304" pitchFamily="18" charset="0"/>
              </a:rPr>
              <a:t>implementation with array indexing</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Linked </a:t>
            </a:r>
            <a:r>
              <a:rPr lang="en-US" b="1" dirty="0">
                <a:latin typeface="Times New Roman" panose="02020603050405020304" pitchFamily="18" charset="0"/>
                <a:cs typeface="Times New Roman" panose="02020603050405020304" pitchFamily="18" charset="0"/>
              </a:rPr>
              <a:t>List-Based Stack</a:t>
            </a:r>
            <a:r>
              <a:rPr lang="en-US" b="1"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Dynamic </a:t>
            </a:r>
            <a:r>
              <a:rPr lang="en-US" dirty="0">
                <a:latin typeface="Times New Roman" panose="02020603050405020304" pitchFamily="18" charset="0"/>
                <a:cs typeface="Times New Roman" panose="02020603050405020304" pitchFamily="18" charset="0"/>
              </a:rPr>
              <a:t>size, adapting to element count</a:t>
            </a:r>
            <a:r>
              <a:rPr lang="en-US"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Higher </a:t>
            </a:r>
            <a:r>
              <a:rPr lang="en-US" dirty="0">
                <a:latin typeface="Times New Roman" panose="02020603050405020304" pitchFamily="18" charset="0"/>
                <a:cs typeface="Times New Roman" panose="02020603050405020304" pitchFamily="18" charset="0"/>
              </a:rPr>
              <a:t>memory use per element for pointers</a:t>
            </a:r>
            <a:r>
              <a:rPr lang="en-US"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More </a:t>
            </a:r>
            <a:r>
              <a:rPr lang="en-US" dirty="0">
                <a:latin typeface="Times New Roman" panose="02020603050405020304" pitchFamily="18" charset="0"/>
                <a:cs typeface="Times New Roman" panose="02020603050405020304" pitchFamily="18" charset="0"/>
              </a:rPr>
              <a:t>complex implementation with pointers</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Summary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Choose based on application needs, balancing memory and performance.</a:t>
            </a:r>
          </a:p>
        </p:txBody>
      </p:sp>
      <p:sp>
        <p:nvSpPr>
          <p:cNvPr id="6"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47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213338"/>
            <a:ext cx="11245363" cy="542485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1.3.8</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Introduction FIFO</a:t>
            </a:r>
            <a:endParaRPr lang="en-US" sz="2000" b="1" dirty="0">
              <a:solidFill>
                <a:schemeClr val="bg1"/>
              </a:solidFill>
              <a:latin typeface="Times New Roman" panose="02020603050405020304" pitchFamily="18" charset="0"/>
              <a:cs typeface="Times New Roman" panose="02020603050405020304" pitchFamily="18" charset="0"/>
            </a:endParaRP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11383" y="1960687"/>
            <a:ext cx="10851294" cy="984372"/>
          </a:xfrm>
          <a:prstGeom prst="rect">
            <a:avLst/>
          </a:prstGeom>
          <a:noFill/>
        </p:spPr>
        <p:txBody>
          <a:bodyPr wrap="square" rtlCol="0">
            <a:spAutoFit/>
          </a:bodyPr>
          <a:lstStyle/>
          <a:p>
            <a:pPr algn="just">
              <a:lnSpc>
                <a:spcPct val="11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FIFO (First In, First Out), the first item added is the first to be removed. This method is common in queues, where elements are processed in the order they arrive. A queue operates by adding elements at the rear and removing them from the front, ensuring that earlier entries are handled first</a:t>
            </a:r>
            <a:r>
              <a:rPr lang="en-US" dirty="0" smtClean="0">
                <a:latin typeface="Times New Roman" panose="02020603050405020304" pitchFamily="18" charset="0"/>
                <a:cs typeface="Times New Roman" panose="02020603050405020304" pitchFamily="18" charset="0"/>
              </a:rPr>
              <a:t>.</a:t>
            </a:r>
          </a:p>
        </p:txBody>
      </p:sp>
      <p:pic>
        <p:nvPicPr>
          <p:cNvPr id="7" name="Picture 6"/>
          <p:cNvPicPr/>
          <p:nvPr/>
        </p:nvPicPr>
        <p:blipFill>
          <a:blip r:embed="rId3"/>
          <a:stretch>
            <a:fillRect/>
          </a:stretch>
        </p:blipFill>
        <p:spPr>
          <a:xfrm>
            <a:off x="1160937" y="3428640"/>
            <a:ext cx="4073476" cy="2031919"/>
          </a:xfrm>
          <a:prstGeom prst="rect">
            <a:avLst/>
          </a:prstGeom>
        </p:spPr>
      </p:pic>
      <p:pic>
        <p:nvPicPr>
          <p:cNvPr id="8" name="Picture 7"/>
          <p:cNvPicPr/>
          <p:nvPr/>
        </p:nvPicPr>
        <p:blipFill>
          <a:blip r:embed="rId4"/>
          <a:stretch>
            <a:fillRect/>
          </a:stretch>
        </p:blipFill>
        <p:spPr>
          <a:xfrm>
            <a:off x="6743614" y="3871435"/>
            <a:ext cx="4819063" cy="1589124"/>
          </a:xfrm>
          <a:prstGeom prst="rect">
            <a:avLst/>
          </a:prstGeom>
        </p:spPr>
      </p:pic>
      <p:sp>
        <p:nvSpPr>
          <p:cNvPr id="9" name="TextBox 8"/>
          <p:cNvSpPr txBox="1"/>
          <p:nvPr/>
        </p:nvSpPr>
        <p:spPr>
          <a:xfrm>
            <a:off x="1873555" y="5541858"/>
            <a:ext cx="353450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FIFO queue in real life</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028170" y="5541858"/>
            <a:ext cx="353450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FIFO queue in Program</a:t>
            </a:r>
            <a:endParaRPr lang="en-US" b="1" dirty="0">
              <a:latin typeface="Times New Roman" panose="02020603050405020304" pitchFamily="18" charset="0"/>
              <a:cs typeface="Times New Roman" panose="02020603050405020304" pitchFamily="18" charset="0"/>
            </a:endParaRPr>
          </a:p>
        </p:txBody>
      </p:sp>
      <p:sp>
        <p:nvSpPr>
          <p:cNvPr id="12"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67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69377"/>
            <a:ext cx="11135457" cy="546002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1.3.9</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Definition</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780929" y="2058048"/>
            <a:ext cx="10569940" cy="2308324"/>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 queue can be defined as a linear data structure that maintains a collection of elements in a specific order. The primary characteristics include:</a:t>
            </a:r>
          </a:p>
          <a:p>
            <a:pPr marL="742950" lvl="1"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Enqueue</a:t>
            </a:r>
            <a:r>
              <a:rPr lang="en-US" sz="1600" dirty="0">
                <a:latin typeface="Times New Roman" panose="02020603050405020304" pitchFamily="18" charset="0"/>
                <a:cs typeface="Times New Roman" panose="02020603050405020304" pitchFamily="18" charset="0"/>
              </a:rPr>
              <a:t> Operation: Inserts an element at the back of the queue.</a:t>
            </a:r>
          </a:p>
          <a:p>
            <a:pPr marL="742950" lvl="1"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Dequeue</a:t>
            </a:r>
            <a:r>
              <a:rPr lang="en-US" sz="1600" dirty="0">
                <a:latin typeface="Times New Roman" panose="02020603050405020304" pitchFamily="18" charset="0"/>
                <a:cs typeface="Times New Roman" panose="02020603050405020304" pitchFamily="18" charset="0"/>
              </a:rPr>
              <a:t> Operation: Removes an element from the front of the queue.</a:t>
            </a:r>
          </a:p>
          <a:p>
            <a:pPr marL="7429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Peek/Front Operation: Returns the front element without removing it.</a:t>
            </a:r>
          </a:p>
          <a:p>
            <a:pPr marL="742950" lvl="1"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IsEmpty</a:t>
            </a:r>
            <a:r>
              <a:rPr lang="en-US" sz="1600" dirty="0">
                <a:latin typeface="Times New Roman" panose="02020603050405020304" pitchFamily="18" charset="0"/>
                <a:cs typeface="Times New Roman" panose="02020603050405020304" pitchFamily="18" charset="0"/>
              </a:rPr>
              <a:t> Operation: Checks whether the queue is empty.</a:t>
            </a:r>
          </a:p>
        </p:txBody>
      </p:sp>
      <p:sp>
        <p:nvSpPr>
          <p:cNvPr id="6"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38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95754"/>
            <a:ext cx="11153044" cy="543364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1.3.10</a:t>
            </a:r>
            <a:r>
              <a:rPr lang="en-US" sz="2000" b="1" dirty="0">
                <a:solidFill>
                  <a:schemeClr val="bg1"/>
                </a:solidFill>
                <a:latin typeface="Times New Roman" panose="02020603050405020304" pitchFamily="18" charset="0"/>
                <a:cs typeface="Times New Roman" panose="02020603050405020304" pitchFamily="18" charset="0"/>
              </a:rPr>
              <a:t>	Array-Based Implementation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923049" y="5492837"/>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ArrayBasedQueue</a:t>
            </a:r>
            <a:r>
              <a:rPr lang="en-US" sz="1600" dirty="0">
                <a:latin typeface="Times New Roman" panose="02020603050405020304" pitchFamily="18" charset="0"/>
                <a:cs typeface="Times New Roman" panose="02020603050405020304" pitchFamily="18" charset="0"/>
              </a:rPr>
              <a:t> class implements a queue using an array. It initializes the queue with a maximum size (</a:t>
            </a:r>
            <a:r>
              <a:rPr lang="en-US" sz="1600" dirty="0" err="1">
                <a:latin typeface="Times New Roman" panose="02020603050405020304" pitchFamily="18" charset="0"/>
                <a:cs typeface="Times New Roman" panose="02020603050405020304" pitchFamily="18" charset="0"/>
              </a:rPr>
              <a:t>maxSize</a:t>
            </a:r>
            <a:r>
              <a:rPr lang="en-US" sz="1600" dirty="0">
                <a:latin typeface="Times New Roman" panose="02020603050405020304" pitchFamily="18" charset="0"/>
                <a:cs typeface="Times New Roman" panose="02020603050405020304" pitchFamily="18" charset="0"/>
              </a:rPr>
              <a:t>), creates an array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 sets front to 0 for the first element, and initializes rear to -1, indicating that the queue is empty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2728449" y="1967480"/>
            <a:ext cx="6658904" cy="3124636"/>
          </a:xfrm>
          <a:prstGeom prst="rect">
            <a:avLst/>
          </a:prstGeom>
        </p:spPr>
      </p:pic>
      <p:sp>
        <p:nvSpPr>
          <p:cNvPr id="9"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198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2708" y="1248508"/>
            <a:ext cx="11197003" cy="5380891"/>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1.3.11</a:t>
            </a:r>
            <a:r>
              <a:rPr lang="en-US" sz="2000" b="1" dirty="0">
                <a:solidFill>
                  <a:schemeClr val="bg1"/>
                </a:solidFill>
                <a:latin typeface="Times New Roman" panose="02020603050405020304" pitchFamily="18" charset="0"/>
                <a:cs typeface="Times New Roman" panose="02020603050405020304" pitchFamily="18" charset="0"/>
              </a:rPr>
              <a:t>	Array-Based Implementation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9" name="Picture 8"/>
          <p:cNvPicPr>
            <a:picLocks noChangeAspect="1"/>
          </p:cNvPicPr>
          <p:nvPr/>
        </p:nvPicPr>
        <p:blipFill>
          <a:blip r:embed="rId3"/>
          <a:stretch>
            <a:fillRect/>
          </a:stretch>
        </p:blipFill>
        <p:spPr>
          <a:xfrm>
            <a:off x="3286259" y="2462448"/>
            <a:ext cx="5448300" cy="1790700"/>
          </a:xfrm>
          <a:prstGeom prst="rect">
            <a:avLst/>
          </a:prstGeom>
        </p:spPr>
      </p:pic>
      <p:sp>
        <p:nvSpPr>
          <p:cNvPr id="10" name="TextBox 9"/>
          <p:cNvSpPr txBox="1"/>
          <p:nvPr/>
        </p:nvSpPr>
        <p:spPr>
          <a:xfrm>
            <a:off x="839521" y="4755126"/>
            <a:ext cx="10786862"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enqueue</a:t>
            </a:r>
            <a:r>
              <a:rPr lang="en-US" sz="1600" dirty="0">
                <a:latin typeface="Times New Roman" panose="02020603050405020304" pitchFamily="18" charset="0"/>
                <a:cs typeface="Times New Roman" panose="02020603050405020304" pitchFamily="18" charset="0"/>
              </a:rPr>
              <a:t> method adds an integer to the end of the queue. It checks if the queue is full by comparing the rear index with </a:t>
            </a:r>
            <a:r>
              <a:rPr lang="en-US" sz="1600" dirty="0" err="1">
                <a:latin typeface="Times New Roman" panose="02020603050405020304" pitchFamily="18" charset="0"/>
                <a:cs typeface="Times New Roman" panose="02020603050405020304" pitchFamily="18" charset="0"/>
              </a:rPr>
              <a:t>maxSize</a:t>
            </a:r>
            <a:r>
              <a:rPr lang="en-US" sz="1600" dirty="0">
                <a:latin typeface="Times New Roman" panose="02020603050405020304" pitchFamily="18" charset="0"/>
                <a:cs typeface="Times New Roman" panose="02020603050405020304" pitchFamily="18" charset="0"/>
              </a:rPr>
              <a:t> - 1. If full, it prints "Queue is full!" and exits. If there’s space, it increments the rear index and adds the value to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[rear</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7"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960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1.3.11</a:t>
            </a:r>
            <a:r>
              <a:rPr lang="en-US" sz="2000" b="1" dirty="0">
                <a:solidFill>
                  <a:schemeClr val="bg1"/>
                </a:solidFill>
                <a:latin typeface="Times New Roman" panose="02020603050405020304" pitchFamily="18" charset="0"/>
                <a:cs typeface="Times New Roman" panose="02020603050405020304" pitchFamily="18" charset="0"/>
              </a:rPr>
              <a:t>	Array-Based Implementation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8" name="TextBox 7"/>
          <p:cNvSpPr txBox="1"/>
          <p:nvPr/>
        </p:nvSpPr>
        <p:spPr>
          <a:xfrm>
            <a:off x="839521" y="4664627"/>
            <a:ext cx="10786862"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dequeue</a:t>
            </a:r>
            <a:r>
              <a:rPr lang="en-US" sz="1600" dirty="0">
                <a:latin typeface="Times New Roman" panose="02020603050405020304" pitchFamily="18" charset="0"/>
                <a:cs typeface="Times New Roman" panose="02020603050405020304" pitchFamily="18" charset="0"/>
              </a:rPr>
              <a:t> method removes and returns the integer value at the front of the queue. It first checks if the queue is empty using the </a:t>
            </a:r>
            <a:r>
              <a:rPr lang="en-US" sz="1600" dirty="0" err="1">
                <a:latin typeface="Times New Roman" panose="02020603050405020304" pitchFamily="18" charset="0"/>
                <a:cs typeface="Times New Roman" panose="02020603050405020304" pitchFamily="18" charset="0"/>
              </a:rPr>
              <a:t>isEmpty</a:t>
            </a:r>
            <a:r>
              <a:rPr lang="en-US" sz="1600" dirty="0">
                <a:latin typeface="Times New Roman" panose="02020603050405020304" pitchFamily="18" charset="0"/>
                <a:cs typeface="Times New Roman" panose="02020603050405020304" pitchFamily="18" charset="0"/>
              </a:rPr>
              <a:t> method. If the queue is empty, it prints "Queue is empty!" and returns -1. If there are elements in the queue, it retrieves the value at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[front] and then increments the front index, effectively removing the value from the queue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079737" y="2162328"/>
            <a:ext cx="6306430" cy="1552792"/>
          </a:xfrm>
          <a:prstGeom prst="rect">
            <a:avLst/>
          </a:prstGeom>
        </p:spPr>
      </p:pic>
      <p:sp>
        <p:nvSpPr>
          <p:cNvPr id="9"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672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1.3.11</a:t>
            </a:r>
            <a:r>
              <a:rPr lang="en-US" sz="2000" b="1" dirty="0">
                <a:solidFill>
                  <a:schemeClr val="bg1"/>
                </a:solidFill>
                <a:latin typeface="Times New Roman" panose="02020603050405020304" pitchFamily="18" charset="0"/>
                <a:cs typeface="Times New Roman" panose="02020603050405020304" pitchFamily="18" charset="0"/>
              </a:rPr>
              <a:t>	Array-Based Implementation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8" name="TextBox 7"/>
          <p:cNvSpPr txBox="1"/>
          <p:nvPr/>
        </p:nvSpPr>
        <p:spPr>
          <a:xfrm>
            <a:off x="836569" y="1922086"/>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peek method retrieves the value at the front of the queue without removing it. It checks if the queue is empty; if so, it returns -1 and prints a message. Otherwise, it returns the front element from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[front].(Figure 4.3-4).</a:t>
            </a:r>
          </a:p>
        </p:txBody>
      </p:sp>
      <p:pic>
        <p:nvPicPr>
          <p:cNvPr id="6" name="Picture 5"/>
          <p:cNvPicPr>
            <a:picLocks noChangeAspect="1"/>
          </p:cNvPicPr>
          <p:nvPr/>
        </p:nvPicPr>
        <p:blipFill>
          <a:blip r:embed="rId3"/>
          <a:stretch>
            <a:fillRect/>
          </a:stretch>
        </p:blipFill>
        <p:spPr>
          <a:xfrm>
            <a:off x="1095128" y="2727085"/>
            <a:ext cx="5930824" cy="1491638"/>
          </a:xfrm>
          <a:prstGeom prst="rect">
            <a:avLst/>
          </a:prstGeom>
        </p:spPr>
      </p:pic>
      <p:pic>
        <p:nvPicPr>
          <p:cNvPr id="10" name="Picture 9"/>
          <p:cNvPicPr>
            <a:picLocks noChangeAspect="1"/>
          </p:cNvPicPr>
          <p:nvPr/>
        </p:nvPicPr>
        <p:blipFill>
          <a:blip r:embed="rId4"/>
          <a:stretch>
            <a:fillRect/>
          </a:stretch>
        </p:blipFill>
        <p:spPr>
          <a:xfrm>
            <a:off x="7431846" y="3586851"/>
            <a:ext cx="4191585" cy="647790"/>
          </a:xfrm>
          <a:prstGeom prst="rect">
            <a:avLst/>
          </a:prstGeom>
        </p:spPr>
      </p:pic>
      <p:sp>
        <p:nvSpPr>
          <p:cNvPr id="15" name="TextBox 14"/>
          <p:cNvSpPr txBox="1"/>
          <p:nvPr/>
        </p:nvSpPr>
        <p:spPr>
          <a:xfrm>
            <a:off x="915700" y="4908999"/>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isEmpty</a:t>
            </a:r>
            <a:r>
              <a:rPr lang="en-US" sz="1600" dirty="0">
                <a:latin typeface="Times New Roman" panose="02020603050405020304" pitchFamily="18" charset="0"/>
                <a:cs typeface="Times New Roman" panose="02020603050405020304" pitchFamily="18" charset="0"/>
              </a:rPr>
              <a:t> method checks if the queue is empty by verifying if front is greater than rear. If true, it means there are no elements in the queue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972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1.3.11</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Array-Based </a:t>
            </a:r>
            <a:r>
              <a:rPr lang="en-US" sz="2000" b="1" dirty="0">
                <a:solidFill>
                  <a:schemeClr val="bg1"/>
                </a:solidFill>
                <a:latin typeface="Times New Roman" panose="02020603050405020304" pitchFamily="18" charset="0"/>
                <a:cs typeface="Times New Roman" panose="02020603050405020304" pitchFamily="18" charset="0"/>
              </a:rPr>
              <a:t>Implementation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964152" y="1813144"/>
            <a:ext cx="6385499" cy="3517013"/>
          </a:xfrm>
          <a:prstGeom prst="rect">
            <a:avLst/>
          </a:prstGeom>
        </p:spPr>
      </p:pic>
      <p:pic>
        <p:nvPicPr>
          <p:cNvPr id="9" name="Picture 8"/>
          <p:cNvPicPr>
            <a:picLocks noChangeAspect="1"/>
          </p:cNvPicPr>
          <p:nvPr/>
        </p:nvPicPr>
        <p:blipFill>
          <a:blip r:embed="rId4"/>
          <a:stretch>
            <a:fillRect/>
          </a:stretch>
        </p:blipFill>
        <p:spPr>
          <a:xfrm>
            <a:off x="7956141" y="3348680"/>
            <a:ext cx="3562847" cy="1981477"/>
          </a:xfrm>
          <a:prstGeom prst="rect">
            <a:avLst/>
          </a:prstGeom>
        </p:spPr>
      </p:pic>
      <p:sp>
        <p:nvSpPr>
          <p:cNvPr id="6" name="TextBox 5"/>
          <p:cNvSpPr txBox="1"/>
          <p:nvPr/>
        </p:nvSpPr>
        <p:spPr>
          <a:xfrm>
            <a:off x="964152" y="5579868"/>
            <a:ext cx="10691446"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Main class demonstrates using the </a:t>
            </a:r>
            <a:r>
              <a:rPr lang="en-US" dirty="0" err="1">
                <a:latin typeface="Times New Roman" panose="02020603050405020304" pitchFamily="18" charset="0"/>
                <a:cs typeface="Times New Roman" panose="02020603050405020304" pitchFamily="18" charset="0"/>
              </a:rPr>
              <a:t>ArrayBasedQueue</a:t>
            </a:r>
            <a:r>
              <a:rPr lang="en-US" dirty="0">
                <a:latin typeface="Times New Roman" panose="02020603050405020304" pitchFamily="18" charset="0"/>
                <a:cs typeface="Times New Roman" panose="02020603050405020304" pitchFamily="18" charset="0"/>
              </a:rPr>
              <a:t>. It initializes a queue with a capacity of 5, </a:t>
            </a:r>
            <a:r>
              <a:rPr lang="en-US" dirty="0" err="1">
                <a:latin typeface="Times New Roman" panose="02020603050405020304" pitchFamily="18" charset="0"/>
                <a:cs typeface="Times New Roman" panose="02020603050405020304" pitchFamily="18" charset="0"/>
              </a:rPr>
              <a:t>enqueues</a:t>
            </a:r>
            <a:r>
              <a:rPr lang="en-US" dirty="0">
                <a:latin typeface="Times New Roman" panose="02020603050405020304" pitchFamily="18" charset="0"/>
                <a:cs typeface="Times New Roman" panose="02020603050405020304" pitchFamily="18" charset="0"/>
              </a:rPr>
              <a:t> three elements, and displays the queue. It then peeks at the front element, </a:t>
            </a:r>
            <a:r>
              <a:rPr lang="en-US" dirty="0" err="1">
                <a:latin typeface="Times New Roman" panose="02020603050405020304" pitchFamily="18" charset="0"/>
                <a:cs typeface="Times New Roman" panose="02020603050405020304" pitchFamily="18" charset="0"/>
              </a:rPr>
              <a:t>dequeues</a:t>
            </a:r>
            <a:r>
              <a:rPr lang="en-US" dirty="0">
                <a:latin typeface="Times New Roman" panose="02020603050405020304" pitchFamily="18" charset="0"/>
                <a:cs typeface="Times New Roman" panose="02020603050405020304" pitchFamily="18" charset="0"/>
              </a:rPr>
              <a:t> one element, displays the queue again, and finally checks if the queue is empty.</a:t>
            </a:r>
          </a:p>
        </p:txBody>
      </p:sp>
      <p:sp>
        <p:nvSpPr>
          <p:cNvPr id="10"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768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Node class:</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920724" y="4134392"/>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Node class represents a single element in a linked list-based queue. It holds integer data (data) and a reference (next) to the next Node in the list. The constructor initializes the data with a given value and sets next to null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736395" y="1854805"/>
            <a:ext cx="4801270" cy="2010056"/>
          </a:xfrm>
          <a:prstGeom prst="rect">
            <a:avLst/>
          </a:prstGeom>
        </p:spPr>
      </p:pic>
      <p:sp>
        <p:nvSpPr>
          <p:cNvPr id="8"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906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32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3592" y="2004646"/>
            <a:ext cx="9180754" cy="3367453"/>
          </a:xfrm>
        </p:spPr>
        <p:style>
          <a:lnRef idx="0">
            <a:schemeClr val="accent3"/>
          </a:lnRef>
          <a:fillRef idx="3">
            <a:schemeClr val="accent3"/>
          </a:fillRef>
          <a:effectRef idx="3">
            <a:schemeClr val="accent3"/>
          </a:effectRef>
          <a:fontRef idx="minor">
            <a:schemeClr val="lt1"/>
          </a:fontRef>
        </p:style>
        <p:txBody>
          <a:bodyPr>
            <a:noAutofit/>
          </a:bodyPr>
          <a:lstStyle/>
          <a:p>
            <a:r>
              <a:rPr lang="en-GB" sz="3200" b="1" dirty="0" smtClean="0">
                <a:latin typeface="Times New Roman" panose="02020603050405020304" pitchFamily="18" charset="0"/>
                <a:cs typeface="Times New Roman" panose="02020603050405020304" pitchFamily="18" charset="0"/>
              </a:rPr>
              <a:t>1. </a:t>
            </a:r>
            <a:r>
              <a:rPr lang="en-US" sz="3200" b="1" dirty="0">
                <a:latin typeface="Times New Roman" panose="02020603050405020304" pitchFamily="18" charset="0"/>
                <a:cs typeface="Times New Roman" panose="02020603050405020304" pitchFamily="18" charset="0"/>
              </a:rPr>
              <a:t>A stack ADT, a concrete data structure for a First In First out (FIFO) </a:t>
            </a:r>
            <a:r>
              <a:rPr lang="en-US" sz="3200" b="1" dirty="0" smtClean="0">
                <a:latin typeface="Times New Roman" panose="02020603050405020304" pitchFamily="18" charset="0"/>
                <a:cs typeface="Times New Roman" panose="02020603050405020304" pitchFamily="18" charset="0"/>
              </a:rPr>
              <a:t>queue</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t>
            </a:r>
            <a:r>
              <a:rPr lang="en-US" sz="3200" b="1" dirty="0" smtClean="0">
                <a:solidFill>
                  <a:srgbClr val="FFC000"/>
                </a:solidFill>
                <a:latin typeface="Times New Roman" panose="02020603050405020304" pitchFamily="18" charset="0"/>
                <a:cs typeface="Times New Roman" panose="02020603050405020304" pitchFamily="18" charset="0"/>
              </a:rPr>
              <a:t>1.1 DSA</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t>
            </a:r>
            <a:r>
              <a:rPr lang="en-US" sz="3200" b="1" dirty="0" smtClean="0">
                <a:solidFill>
                  <a:srgbClr val="FFC000"/>
                </a:solidFill>
                <a:latin typeface="Times New Roman" panose="02020603050405020304" pitchFamily="18" charset="0"/>
                <a:cs typeface="Times New Roman" panose="02020603050405020304" pitchFamily="18" charset="0"/>
              </a:rPr>
              <a:t>1.2 ADT</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t>
            </a:r>
            <a:r>
              <a:rPr lang="en-GB" sz="3200" b="1" dirty="0" smtClean="0">
                <a:solidFill>
                  <a:srgbClr val="FFC000"/>
                </a:solidFill>
                <a:latin typeface="Times New Roman" panose="02020603050405020304" pitchFamily="18" charset="0"/>
                <a:cs typeface="Times New Roman" panose="02020603050405020304" pitchFamily="18" charset="0"/>
              </a:rPr>
              <a:t>1.3 Stack and </a:t>
            </a:r>
            <a:r>
              <a:rPr lang="en-US" sz="3200" b="1" dirty="0" smtClean="0">
                <a:solidFill>
                  <a:srgbClr val="FFC000"/>
                </a:solidFill>
                <a:latin typeface="Times New Roman" panose="02020603050405020304" pitchFamily="18" charset="0"/>
                <a:cs typeface="Times New Roman" panose="02020603050405020304" pitchFamily="18" charset="0"/>
              </a:rPr>
              <a:t>FIFO queue</a:t>
            </a:r>
            <a:br>
              <a:rPr lang="en-US" sz="3200" b="1" dirty="0" smtClean="0">
                <a:solidFill>
                  <a:srgbClr val="FFC000"/>
                </a:solidFill>
                <a:latin typeface="Times New Roman" panose="02020603050405020304" pitchFamily="18" charset="0"/>
                <a:cs typeface="Times New Roman" panose="02020603050405020304" pitchFamily="18" charset="0"/>
              </a:rPr>
            </a:br>
            <a:r>
              <a:rPr lang="en-US" sz="3200" b="1" dirty="0">
                <a:solidFill>
                  <a:srgbClr val="FFC000"/>
                </a:solidFill>
                <a:latin typeface="Times New Roman" panose="02020603050405020304" pitchFamily="18" charset="0"/>
                <a:cs typeface="Times New Roman" panose="02020603050405020304" pitchFamily="18" charset="0"/>
              </a:rPr>
              <a:t>    1.4 Compare different between Stack and </a:t>
            </a:r>
            <a:r>
              <a:rPr lang="en-US" sz="3200" b="1" dirty="0" smtClean="0">
                <a:solidFill>
                  <a:srgbClr val="FFC000"/>
                </a:solidFill>
                <a:latin typeface="Times New Roman" panose="02020603050405020304" pitchFamily="18" charset="0"/>
                <a:cs typeface="Times New Roman" panose="02020603050405020304" pitchFamily="18" charset="0"/>
              </a:rPr>
              <a:t>Queue</a:t>
            </a:r>
            <a:endParaRPr lang="en-US" sz="32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2896105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 List-Based Queue class:</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rotWithShape="1">
          <a:blip r:embed="rId3"/>
          <a:srcRect r="9404"/>
          <a:stretch/>
        </p:blipFill>
        <p:spPr>
          <a:xfrm>
            <a:off x="852639" y="2342491"/>
            <a:ext cx="4185755" cy="1819529"/>
          </a:xfrm>
          <a:prstGeom prst="rect">
            <a:avLst/>
          </a:prstGeom>
        </p:spPr>
      </p:pic>
      <p:pic>
        <p:nvPicPr>
          <p:cNvPr id="6" name="Picture 5"/>
          <p:cNvPicPr>
            <a:picLocks noChangeAspect="1"/>
          </p:cNvPicPr>
          <p:nvPr/>
        </p:nvPicPr>
        <p:blipFill>
          <a:blip r:embed="rId4"/>
          <a:stretch>
            <a:fillRect/>
          </a:stretch>
        </p:blipFill>
        <p:spPr>
          <a:xfrm>
            <a:off x="5198451" y="2342491"/>
            <a:ext cx="6401693" cy="2467319"/>
          </a:xfrm>
          <a:prstGeom prst="rect">
            <a:avLst/>
          </a:prstGeom>
        </p:spPr>
      </p:pic>
      <p:sp>
        <p:nvSpPr>
          <p:cNvPr id="13" name="TextBox 12"/>
          <p:cNvSpPr txBox="1"/>
          <p:nvPr/>
        </p:nvSpPr>
        <p:spPr>
          <a:xfrm>
            <a:off x="955675" y="5444226"/>
            <a:ext cx="10582923"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a:t>
            </a:r>
            <a:r>
              <a:rPr lang="en-US" dirty="0" err="1">
                <a:latin typeface="Times New Roman" panose="02020603050405020304" pitchFamily="18" charset="0"/>
                <a:cs typeface="Times New Roman" panose="02020603050405020304" pitchFamily="18" charset="0"/>
              </a:rPr>
              <a:t>enqueue</a:t>
            </a:r>
            <a:r>
              <a:rPr lang="en-US" dirty="0">
                <a:latin typeface="Times New Roman" panose="02020603050405020304" pitchFamily="18" charset="0"/>
                <a:cs typeface="Times New Roman" panose="02020603050405020304" pitchFamily="18" charset="0"/>
              </a:rPr>
              <a:t> method adds a new node with the given value to the end of a linked list-based queue. If the queue is empty (rear is null), the new node becomes both the front and rear of the queue. Otherwise, it links the new node to the current rear and updates rear to point to this new node, then confirms the value was </a:t>
            </a:r>
            <a:r>
              <a:rPr lang="en-US" dirty="0" err="1">
                <a:latin typeface="Times New Roman" panose="02020603050405020304" pitchFamily="18" charset="0"/>
                <a:cs typeface="Times New Roman" panose="02020603050405020304" pitchFamily="18" charset="0"/>
              </a:rPr>
              <a:t>enqueued</a:t>
            </a:r>
            <a:r>
              <a:rPr lang="en-US" dirty="0">
                <a:latin typeface="Times New Roman" panose="02020603050405020304" pitchFamily="18" charset="0"/>
                <a:cs typeface="Times New Roman" panose="02020603050405020304" pitchFamily="18" charset="0"/>
              </a:rPr>
              <a:t>.</a:t>
            </a:r>
          </a:p>
        </p:txBody>
      </p:sp>
      <p:sp>
        <p:nvSpPr>
          <p:cNvPr id="9"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476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292886"/>
            <a:ext cx="11218985"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 </a:t>
            </a:r>
            <a:r>
              <a:rPr lang="en-US" sz="2000" b="1" dirty="0">
                <a:solidFill>
                  <a:schemeClr val="tx1"/>
                </a:solidFill>
                <a:latin typeface="Times New Roman" panose="02020603050405020304" pitchFamily="18" charset="0"/>
                <a:cs typeface="Times New Roman" panose="02020603050405020304" pitchFamily="18" charset="0"/>
              </a:rPr>
              <a:t>List-Based Queue class: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8" name="Picture 7"/>
          <p:cNvPicPr>
            <a:picLocks noChangeAspect="1"/>
          </p:cNvPicPr>
          <p:nvPr/>
        </p:nvPicPr>
        <p:blipFill rotWithShape="1">
          <a:blip r:embed="rId3"/>
          <a:srcRect r="32146"/>
          <a:stretch/>
        </p:blipFill>
        <p:spPr>
          <a:xfrm>
            <a:off x="3640738" y="2537577"/>
            <a:ext cx="5449152" cy="2686425"/>
          </a:xfrm>
          <a:prstGeom prst="rect">
            <a:avLst/>
          </a:prstGeom>
        </p:spPr>
      </p:pic>
      <p:sp>
        <p:nvSpPr>
          <p:cNvPr id="12" name="TextBox 11"/>
          <p:cNvSpPr txBox="1"/>
          <p:nvPr/>
        </p:nvSpPr>
        <p:spPr>
          <a:xfrm>
            <a:off x="955675" y="5444226"/>
            <a:ext cx="10582923"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a:t>
            </a:r>
            <a:r>
              <a:rPr lang="en-US" dirty="0" err="1">
                <a:latin typeface="Times New Roman" panose="02020603050405020304" pitchFamily="18" charset="0"/>
                <a:cs typeface="Times New Roman" panose="02020603050405020304" pitchFamily="18" charset="0"/>
              </a:rPr>
              <a:t>dequeue</a:t>
            </a:r>
            <a:r>
              <a:rPr lang="en-US" dirty="0">
                <a:latin typeface="Times New Roman" panose="02020603050405020304" pitchFamily="18" charset="0"/>
                <a:cs typeface="Times New Roman" panose="02020603050405020304" pitchFamily="18" charset="0"/>
              </a:rPr>
              <a:t> method removes and returns the front element from a linked list-based queue. If the queue is empty, it prints "Queue is empty!" and returns -1. Otherwise, it retrieves the value at the front, updates the front pointer to the next node, and if the queue is now empty, sets rear to null.</a:t>
            </a:r>
          </a:p>
        </p:txBody>
      </p:sp>
      <p:sp>
        <p:nvSpPr>
          <p:cNvPr id="9"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018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292886"/>
            <a:ext cx="11262947"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 List-Based Queue class:</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9" name="Picture 8"/>
          <p:cNvPicPr>
            <a:picLocks noChangeAspect="1"/>
          </p:cNvPicPr>
          <p:nvPr/>
        </p:nvPicPr>
        <p:blipFill>
          <a:blip r:embed="rId3"/>
          <a:stretch>
            <a:fillRect/>
          </a:stretch>
        </p:blipFill>
        <p:spPr>
          <a:xfrm>
            <a:off x="1178336" y="2555543"/>
            <a:ext cx="4686954" cy="1581371"/>
          </a:xfrm>
          <a:prstGeom prst="rect">
            <a:avLst/>
          </a:prstGeom>
        </p:spPr>
      </p:pic>
      <p:pic>
        <p:nvPicPr>
          <p:cNvPr id="5" name="Picture 4"/>
          <p:cNvPicPr>
            <a:picLocks noChangeAspect="1"/>
          </p:cNvPicPr>
          <p:nvPr/>
        </p:nvPicPr>
        <p:blipFill>
          <a:blip r:embed="rId4"/>
          <a:stretch>
            <a:fillRect/>
          </a:stretch>
        </p:blipFill>
        <p:spPr>
          <a:xfrm>
            <a:off x="7421571" y="3502345"/>
            <a:ext cx="2970936" cy="634569"/>
          </a:xfrm>
          <a:prstGeom prst="rect">
            <a:avLst/>
          </a:prstGeom>
        </p:spPr>
      </p:pic>
      <p:sp>
        <p:nvSpPr>
          <p:cNvPr id="6" name="TextBox 5"/>
          <p:cNvSpPr txBox="1"/>
          <p:nvPr/>
        </p:nvSpPr>
        <p:spPr>
          <a:xfrm>
            <a:off x="1178336" y="4897315"/>
            <a:ext cx="10260456"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peek method checks if the queue is empty. If it is, it prints "Queue is empty!" and returns -1. Otherwise, it returns the data of the front element without removing it from the queue. This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method checks if the queue is empty by verifying if the front pointer is null. If front is null, it returns true, indicating that the queue has no elements; otherwise, it returns false.</a:t>
            </a:r>
          </a:p>
        </p:txBody>
      </p:sp>
      <p:sp>
        <p:nvSpPr>
          <p:cNvPr id="10"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7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3"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a:t>
            </a:r>
            <a:r>
              <a:rPr lang="en-US" sz="2000" b="1" dirty="0" smtClean="0">
                <a:solidFill>
                  <a:schemeClr val="bg1"/>
                </a:solidFill>
                <a:latin typeface="Times New Roman" panose="02020603050405020304" pitchFamily="18" charset="0"/>
                <a:cs typeface="Times New Roman" panose="02020603050405020304" pitchFamily="18" charset="0"/>
              </a:rPr>
              <a:t>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Main class</a:t>
            </a:r>
            <a:r>
              <a:rPr lang="en-US" sz="2000" b="1" dirty="0">
                <a:solidFill>
                  <a:schemeClr val="tx1"/>
                </a:solidFill>
                <a:latin typeface="Times New Roman" panose="02020603050405020304" pitchFamily="18" charset="0"/>
                <a:cs typeface="Times New Roman" panose="02020603050405020304" pitchFamily="18" charset="0"/>
              </a:rPr>
              <a: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rotWithShape="1">
          <a:blip r:embed="rId3"/>
          <a:srcRect r="10269"/>
          <a:stretch/>
        </p:blipFill>
        <p:spPr>
          <a:xfrm>
            <a:off x="1161846" y="2263466"/>
            <a:ext cx="6462340" cy="3772426"/>
          </a:xfrm>
          <a:prstGeom prst="rect">
            <a:avLst/>
          </a:prstGeom>
        </p:spPr>
      </p:pic>
      <p:pic>
        <p:nvPicPr>
          <p:cNvPr id="7" name="Picture 6"/>
          <p:cNvPicPr>
            <a:picLocks noChangeAspect="1"/>
          </p:cNvPicPr>
          <p:nvPr/>
        </p:nvPicPr>
        <p:blipFill>
          <a:blip r:embed="rId4"/>
          <a:stretch>
            <a:fillRect/>
          </a:stretch>
        </p:blipFill>
        <p:spPr>
          <a:xfrm>
            <a:off x="8146035" y="4263995"/>
            <a:ext cx="3524742" cy="1771897"/>
          </a:xfrm>
          <a:prstGeom prst="rect">
            <a:avLst/>
          </a:prstGeom>
        </p:spPr>
      </p:pic>
      <p:sp>
        <p:nvSpPr>
          <p:cNvPr id="8"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967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1.3.13</a:t>
            </a:r>
            <a:r>
              <a:rPr lang="en-US" sz="2000" b="1" dirty="0">
                <a:solidFill>
                  <a:schemeClr val="bg1"/>
                </a:solidFill>
                <a:latin typeface="Times New Roman" panose="02020603050405020304" pitchFamily="18" charset="0"/>
                <a:cs typeface="Times New Roman" panose="02020603050405020304" pitchFamily="18" charset="0"/>
              </a:rPr>
              <a:t>	Provide a concrete example to illustrate how the FIFO queue works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9" name="Picture 8" descr="C:\Users\Admin\Downloads\StackandQueueDemo.drawio (1).png"/>
          <p:cNvPicPr/>
          <p:nvPr/>
        </p:nvPicPr>
        <p:blipFill>
          <a:blip r:embed="rId3">
            <a:extLst>
              <a:ext uri="{28A0092B-C50C-407E-A947-70E740481C1C}">
                <a14:useLocalDpi xmlns:a14="http://schemas.microsoft.com/office/drawing/2010/main" val="0"/>
              </a:ext>
            </a:extLst>
          </a:blip>
          <a:srcRect/>
          <a:stretch>
            <a:fillRect/>
          </a:stretch>
        </p:blipFill>
        <p:spPr bwMode="auto">
          <a:xfrm>
            <a:off x="2379869" y="1828272"/>
            <a:ext cx="8012638" cy="4663807"/>
          </a:xfrm>
          <a:prstGeom prst="rect">
            <a:avLst/>
          </a:prstGeom>
          <a:noFill/>
          <a:ln>
            <a:noFill/>
          </a:ln>
        </p:spPr>
      </p:pic>
      <p:sp>
        <p:nvSpPr>
          <p:cNvPr id="7"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903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Stack: Follows LIFO (Last In, First Out); the last item added is the first to be removed. Operations include push, pop, and peek</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dirty="0" smtClean="0">
                <a:solidFill>
                  <a:schemeClr val="tx1"/>
                </a:solidFill>
                <a:latin typeface="Times New Roman" panose="02020603050405020304" pitchFamily="18" charset="0"/>
                <a:cs typeface="Times New Roman" panose="02020603050405020304" pitchFamily="18" charset="0"/>
              </a:rPr>
              <a:t>Queue</a:t>
            </a:r>
            <a:r>
              <a:rPr lang="en-US" sz="2000" dirty="0">
                <a:solidFill>
                  <a:schemeClr val="tx1"/>
                </a:solidFill>
                <a:latin typeface="Times New Roman" panose="02020603050405020304" pitchFamily="18" charset="0"/>
                <a:cs typeface="Times New Roman" panose="02020603050405020304" pitchFamily="18" charset="0"/>
              </a:rPr>
              <a:t>: Follows FIFO (First In, First Out); the first item added is the first to be removed. Operations include </a:t>
            </a:r>
            <a:r>
              <a:rPr lang="en-US" sz="2000" dirty="0" err="1">
                <a:solidFill>
                  <a:schemeClr val="tx1"/>
                </a:solidFill>
                <a:latin typeface="Times New Roman" panose="02020603050405020304" pitchFamily="18" charset="0"/>
                <a:cs typeface="Times New Roman" panose="02020603050405020304" pitchFamily="18" charset="0"/>
              </a:rPr>
              <a:t>enqueue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dequeue</a:t>
            </a:r>
            <a:r>
              <a:rPr lang="en-US" sz="2000" dirty="0">
                <a:solidFill>
                  <a:schemeClr val="tx1"/>
                </a:solidFill>
                <a:latin typeface="Times New Roman" panose="02020603050405020304" pitchFamily="18" charset="0"/>
                <a:cs typeface="Times New Roman" panose="02020603050405020304" pitchFamily="18" charset="0"/>
              </a:rPr>
              <a:t>, and front.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2400" b="1" dirty="0">
                <a:solidFill>
                  <a:srgbClr val="FFC000"/>
                </a:solidFill>
                <a:latin typeface="Times New Roman" panose="02020603050405020304" pitchFamily="18" charset="0"/>
                <a:cs typeface="Times New Roman" panose="02020603050405020304" pitchFamily="18" charset="0"/>
              </a:rPr>
              <a:t>1.4 Compare different between Stack and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0438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514" y="1776046"/>
            <a:ext cx="9963271" cy="3516923"/>
          </a:xfrm>
        </p:spPr>
        <p:style>
          <a:lnRef idx="0">
            <a:schemeClr val="accent3"/>
          </a:lnRef>
          <a:fillRef idx="3">
            <a:schemeClr val="accent3"/>
          </a:fillRef>
          <a:effectRef idx="3">
            <a:schemeClr val="accent3"/>
          </a:effectRef>
          <a:fontRef idx="minor">
            <a:schemeClr val="lt1"/>
          </a:fontRef>
        </p:style>
        <p:txBody>
          <a:bodyPr>
            <a:noAutofit/>
          </a:bodyPr>
          <a:lstStyle/>
          <a:p>
            <a:r>
              <a:rPr lang="en-US" sz="2400" b="1"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a:t>
            </a:r>
            <a:r>
              <a:rPr lang="en-US" sz="2400" b="1" dirty="0" smtClean="0">
                <a:latin typeface="Times New Roman" panose="02020603050405020304" pitchFamily="18" charset="0"/>
                <a:cs typeface="Times New Roman" panose="02020603050405020304" pitchFamily="18" charset="0"/>
              </a:rPr>
              <a:t>wo sorting algorithms</a:t>
            </a:r>
            <a:br>
              <a:rPr lang="en-US" sz="2400" b="1" dirty="0" smtClean="0">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2.1 </a:t>
            </a:r>
            <a:r>
              <a:rPr lang="en-US" sz="2400" b="1" dirty="0">
                <a:solidFill>
                  <a:srgbClr val="FFC000"/>
                </a:solidFill>
                <a:latin typeface="Times New Roman" panose="02020603050405020304" pitchFamily="18" charset="0"/>
                <a:cs typeface="Times New Roman" panose="02020603050405020304" pitchFamily="18" charset="0"/>
              </a:rPr>
              <a:t>Introduction the two sorting algorithms will be comparing</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2.2 </a:t>
            </a:r>
            <a:r>
              <a:rPr lang="en-US" sz="2400" b="1" dirty="0">
                <a:solidFill>
                  <a:srgbClr val="FFC000"/>
                </a:solidFill>
                <a:latin typeface="Times New Roman" panose="02020603050405020304" pitchFamily="18" charset="0"/>
                <a:cs typeface="Times New Roman" panose="02020603050405020304" pitchFamily="18" charset="0"/>
              </a:rPr>
              <a:t>Time Complexity Analysis</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2.3 </a:t>
            </a:r>
            <a:r>
              <a:rPr lang="en-US" sz="2400" b="1" dirty="0">
                <a:solidFill>
                  <a:srgbClr val="FFC000"/>
                </a:solidFill>
                <a:latin typeface="Times New Roman" panose="02020603050405020304" pitchFamily="18" charset="0"/>
                <a:cs typeface="Times New Roman" panose="02020603050405020304" pitchFamily="18" charset="0"/>
              </a:rPr>
              <a:t>Space Complexity Analysis</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2.4 </a:t>
            </a:r>
            <a:r>
              <a:rPr lang="en-US" sz="2400" b="1" dirty="0">
                <a:solidFill>
                  <a:srgbClr val="FFC000"/>
                </a:solidFill>
                <a:latin typeface="Times New Roman" panose="02020603050405020304" pitchFamily="18" charset="0"/>
                <a:cs typeface="Times New Roman" panose="02020603050405020304" pitchFamily="18" charset="0"/>
              </a:rPr>
              <a:t>Stability</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2.5 </a:t>
            </a:r>
            <a:r>
              <a:rPr lang="en-US" sz="2400" b="1" dirty="0">
                <a:solidFill>
                  <a:srgbClr val="FFC000"/>
                </a:solidFill>
                <a:latin typeface="Times New Roman" panose="02020603050405020304" pitchFamily="18" charset="0"/>
                <a:cs typeface="Times New Roman" panose="02020603050405020304" pitchFamily="18" charset="0"/>
              </a:rPr>
              <a:t>Comparison Table</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     2.6 Performance </a:t>
            </a:r>
            <a:r>
              <a:rPr lang="en-US" sz="2400" b="1" dirty="0">
                <a:solidFill>
                  <a:srgbClr val="FFC000"/>
                </a:solidFill>
                <a:latin typeface="Times New Roman" panose="02020603050405020304" pitchFamily="18" charset="0"/>
                <a:cs typeface="Times New Roman" panose="02020603050405020304" pitchFamily="18" charset="0"/>
              </a:rPr>
              <a:t>Comparison</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2</a:t>
            </a:r>
            <a:r>
              <a:rPr lang="en-US" sz="2400" b="1" dirty="0" smtClean="0">
                <a:solidFill>
                  <a:srgbClr val="FFC000"/>
                </a:solidFill>
                <a:latin typeface="Times New Roman" panose="02020603050405020304" pitchFamily="18" charset="0"/>
                <a:cs typeface="Times New Roman" panose="02020603050405020304" pitchFamily="18" charset="0"/>
              </a:rPr>
              <a:t>.7 </a:t>
            </a:r>
            <a:r>
              <a:rPr lang="en-US" sz="2400" b="1" dirty="0">
                <a:solidFill>
                  <a:srgbClr val="FFC000"/>
                </a:solidFill>
                <a:latin typeface="Times New Roman" panose="02020603050405020304" pitchFamily="18" charset="0"/>
                <a:cs typeface="Times New Roman" panose="02020603050405020304" pitchFamily="18" charset="0"/>
              </a:rPr>
              <a:t>Provide 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473681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.1</a:t>
            </a:r>
            <a:r>
              <a:rPr lang="en-US" sz="2400" b="1" dirty="0">
                <a:solidFill>
                  <a:srgbClr val="FFC000"/>
                </a:solidFill>
                <a:latin typeface="Times New Roman" panose="02020603050405020304" pitchFamily="18" charset="0"/>
                <a:cs typeface="Times New Roman" panose="02020603050405020304" pitchFamily="18" charset="0"/>
              </a:rPr>
              <a:t>	Introducing the two sorting algorithms </a:t>
            </a:r>
            <a:r>
              <a:rPr lang="en-US" sz="2400" b="1" dirty="0" smtClean="0">
                <a:solidFill>
                  <a:srgbClr val="FFC000"/>
                </a:solidFill>
                <a:latin typeface="Times New Roman" panose="02020603050405020304" pitchFamily="18" charset="0"/>
                <a:cs typeface="Times New Roman" panose="02020603050405020304" pitchFamily="18" charset="0"/>
              </a:rPr>
              <a:t>will </a:t>
            </a:r>
            <a:r>
              <a:rPr lang="en-US" sz="2400" b="1" dirty="0">
                <a:solidFill>
                  <a:srgbClr val="FFC000"/>
                </a:solidFill>
                <a:latin typeface="Times New Roman" panose="02020603050405020304" pitchFamily="18" charset="0"/>
                <a:cs typeface="Times New Roman" panose="02020603050405020304" pitchFamily="18" charset="0"/>
              </a:rPr>
              <a:t>be comparing</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.1.1</a:t>
            </a:r>
            <a:r>
              <a:rPr lang="en-US" sz="2000" b="1" dirty="0">
                <a:solidFill>
                  <a:schemeClr val="bg1"/>
                </a:solidFill>
                <a:latin typeface="Times New Roman" panose="02020603050405020304" pitchFamily="18" charset="0"/>
                <a:cs typeface="Times New Roman" panose="02020603050405020304" pitchFamily="18" charset="0"/>
              </a:rPr>
              <a:t>	Selection </a:t>
            </a:r>
            <a:r>
              <a:rPr lang="en-US" sz="2000" b="1" dirty="0" smtClean="0">
                <a:solidFill>
                  <a:schemeClr val="bg1"/>
                </a:solidFill>
                <a:latin typeface="Times New Roman" panose="02020603050405020304" pitchFamily="18" charset="0"/>
                <a:cs typeface="Times New Roman" panose="02020603050405020304" pitchFamily="18" charset="0"/>
              </a:rPr>
              <a:t>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918246"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Selection Sort is a sorting algorithm that works by comparing elements. It repeatedly finds the smallest (or largest) element from the unsorted section of an array and swaps it with the first unsorted element. This process is repeated until the entire array is sorted.</a:t>
            </a:r>
          </a:p>
        </p:txBody>
      </p:sp>
      <p:pic>
        <p:nvPicPr>
          <p:cNvPr id="11" name="Picture 10"/>
          <p:cNvPicPr/>
          <p:nvPr/>
        </p:nvPicPr>
        <p:blipFill>
          <a:blip r:embed="rId3"/>
          <a:stretch>
            <a:fillRect/>
          </a:stretch>
        </p:blipFill>
        <p:spPr>
          <a:xfrm>
            <a:off x="940095" y="2853593"/>
            <a:ext cx="2884854" cy="1296278"/>
          </a:xfrm>
          <a:prstGeom prst="rect">
            <a:avLst/>
          </a:prstGeom>
        </p:spPr>
      </p:pic>
      <p:sp>
        <p:nvSpPr>
          <p:cNvPr id="7" name="TextBox 6"/>
          <p:cNvSpPr txBox="1"/>
          <p:nvPr/>
        </p:nvSpPr>
        <p:spPr>
          <a:xfrm>
            <a:off x="940095" y="5035891"/>
            <a:ext cx="10635090"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process starts by finding the smallest element and swapping it with the first element, placing it in its correct position. Next, the second smallest element is found and swapped to its correct spot. This continues until all elements are in their proper </a:t>
            </a:r>
            <a:r>
              <a:rPr lang="en-US" sz="1600" dirty="0" smtClean="0">
                <a:latin typeface="Times New Roman" panose="02020603050405020304" pitchFamily="18" charset="0"/>
                <a:cs typeface="Times New Roman" panose="02020603050405020304" pitchFamily="18" charset="0"/>
              </a:rPr>
              <a:t>positions.</a:t>
            </a:r>
            <a:endParaRPr lang="en-US"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302725" y="2849661"/>
            <a:ext cx="3093591" cy="1300210"/>
          </a:xfrm>
          <a:prstGeom prst="rect">
            <a:avLst/>
          </a:prstGeom>
        </p:spPr>
      </p:pic>
      <p:pic>
        <p:nvPicPr>
          <p:cNvPr id="13" name="Picture 12"/>
          <p:cNvPicPr>
            <a:picLocks noChangeAspect="1"/>
          </p:cNvPicPr>
          <p:nvPr/>
        </p:nvPicPr>
        <p:blipFill>
          <a:blip r:embed="rId5"/>
          <a:stretch>
            <a:fillRect/>
          </a:stretch>
        </p:blipFill>
        <p:spPr>
          <a:xfrm>
            <a:off x="7947395" y="2878626"/>
            <a:ext cx="3485263" cy="1271245"/>
          </a:xfrm>
          <a:prstGeom prst="rect">
            <a:avLst/>
          </a:prstGeom>
        </p:spPr>
      </p:pic>
    </p:spTree>
    <p:extLst>
      <p:ext uri="{BB962C8B-B14F-4D97-AF65-F5344CB8AC3E}">
        <p14:creationId xmlns:p14="http://schemas.microsoft.com/office/powerpoint/2010/main" val="1901385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.1</a:t>
            </a:r>
            <a:r>
              <a:rPr lang="en-US" sz="2400" b="1" dirty="0">
                <a:solidFill>
                  <a:srgbClr val="FFC000"/>
                </a:solidFill>
                <a:latin typeface="Times New Roman" panose="02020603050405020304" pitchFamily="18" charset="0"/>
                <a:cs typeface="Times New Roman" panose="02020603050405020304" pitchFamily="18" charset="0"/>
              </a:rPr>
              <a:t>	Introducing the two sorting algorithms </a:t>
            </a:r>
            <a:r>
              <a:rPr lang="en-US" sz="2400" b="1" dirty="0" smtClean="0">
                <a:solidFill>
                  <a:srgbClr val="FFC000"/>
                </a:solidFill>
                <a:latin typeface="Times New Roman" panose="02020603050405020304" pitchFamily="18" charset="0"/>
                <a:cs typeface="Times New Roman" panose="02020603050405020304" pitchFamily="18" charset="0"/>
              </a:rPr>
              <a:t>will </a:t>
            </a:r>
            <a:r>
              <a:rPr lang="en-US" sz="2400" b="1" dirty="0">
                <a:solidFill>
                  <a:srgbClr val="FFC000"/>
                </a:solidFill>
                <a:latin typeface="Times New Roman" panose="02020603050405020304" pitchFamily="18" charset="0"/>
                <a:cs typeface="Times New Roman" panose="02020603050405020304" pitchFamily="18" charset="0"/>
              </a:rPr>
              <a:t>be comparing</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.1.2</a:t>
            </a:r>
            <a:r>
              <a:rPr lang="en-US" sz="2000" b="1" dirty="0">
                <a:solidFill>
                  <a:schemeClr val="bg1"/>
                </a:solidFill>
                <a:latin typeface="Times New Roman" panose="02020603050405020304" pitchFamily="18" charset="0"/>
                <a:cs typeface="Times New Roman" panose="02020603050405020304" pitchFamily="18" charset="0"/>
              </a:rPr>
              <a:t>	Bubble 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918246"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Bubble Sort is a simple sorting algorithm that repeatedly compares and swaps adjacent elements if they are out of order. While easy to understand, it has a high time complexity, making it inefficient for large datasets.</a:t>
            </a:r>
          </a:p>
        </p:txBody>
      </p:sp>
      <p:sp>
        <p:nvSpPr>
          <p:cNvPr id="7" name="TextBox 6"/>
          <p:cNvSpPr txBox="1"/>
          <p:nvPr/>
        </p:nvSpPr>
        <p:spPr>
          <a:xfrm>
            <a:off x="940095" y="5035891"/>
            <a:ext cx="10635090"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process involves multiple passes through the array. After each pass, the largest unsorted element is placed in its correct position at the end. In subsequent passes, the algorithm compares only the remaining unsorted elements, moving the next largest element into its position. This continues until the entire array is </a:t>
            </a:r>
            <a:r>
              <a:rPr lang="en-US" sz="1600" dirty="0" smtClean="0">
                <a:latin typeface="Times New Roman" panose="02020603050405020304" pitchFamily="18" charset="0"/>
                <a:cs typeface="Times New Roman" panose="02020603050405020304" pitchFamily="18" charset="0"/>
              </a:rPr>
              <a:t>sorted.</a:t>
            </a:r>
            <a:endParaRPr lang="en-US" sz="1600" dirty="0">
              <a:latin typeface="Times New Roman" panose="02020603050405020304" pitchFamily="18" charset="0"/>
              <a:cs typeface="Times New Roman" panose="02020603050405020304" pitchFamily="18" charset="0"/>
            </a:endParaRPr>
          </a:p>
        </p:txBody>
      </p:sp>
      <p:pic>
        <p:nvPicPr>
          <p:cNvPr id="14" name="Picture 13"/>
          <p:cNvPicPr/>
          <p:nvPr/>
        </p:nvPicPr>
        <p:blipFill>
          <a:blip r:embed="rId3"/>
          <a:stretch>
            <a:fillRect/>
          </a:stretch>
        </p:blipFill>
        <p:spPr>
          <a:xfrm>
            <a:off x="4219722" y="2400300"/>
            <a:ext cx="4185723" cy="2074039"/>
          </a:xfrm>
          <a:prstGeom prst="rect">
            <a:avLst/>
          </a:prstGeom>
        </p:spPr>
      </p:pic>
    </p:spTree>
    <p:extLst>
      <p:ext uri="{BB962C8B-B14F-4D97-AF65-F5344CB8AC3E}">
        <p14:creationId xmlns:p14="http://schemas.microsoft.com/office/powerpoint/2010/main" val="1965494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.2 Time </a:t>
            </a:r>
            <a:r>
              <a:rPr lang="en-US" sz="2400" b="1" dirty="0">
                <a:solidFill>
                  <a:srgbClr val="FFC000"/>
                </a:solidFill>
                <a:latin typeface="Times New Roman" panose="02020603050405020304" pitchFamily="18" charset="0"/>
                <a:cs typeface="Times New Roman" panose="02020603050405020304" pitchFamily="18" charset="0"/>
              </a:rPr>
              <a:t>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.2.1</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Selection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3829" y="1809882"/>
            <a:ext cx="10918246"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has a consistent time complexity of O(n²) across all cases—best, average, and worst—because it always performs the same number of comparisons regardless of the array's initial order. Even when the array is sorted, the algorithm still checks each element, leading to O(n²) complexity in all scenarios. This is due to the need for a full traversal of the unsorted portion to find the minimum in every pass.</a:t>
            </a:r>
          </a:p>
        </p:txBody>
      </p:sp>
    </p:spTree>
    <p:extLst>
      <p:ext uri="{BB962C8B-B14F-4D97-AF65-F5344CB8AC3E}">
        <p14:creationId xmlns:p14="http://schemas.microsoft.com/office/powerpoint/2010/main" val="1972789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1.1 </a:t>
            </a:r>
            <a:r>
              <a:rPr lang="en-GB" sz="2400" b="1" dirty="0" smtClean="0">
                <a:solidFill>
                  <a:srgbClr val="FFC000"/>
                </a:solidFill>
                <a:latin typeface="Times New Roman" panose="02020603050405020304" pitchFamily="18" charset="0"/>
                <a:cs typeface="Times New Roman" panose="02020603050405020304" pitchFamily="18" charset="0"/>
              </a:rPr>
              <a:t>DSA</a:t>
            </a:r>
            <a:endParaRPr lang="en-GB" sz="2400" b="1"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6668" y="1195754"/>
            <a:ext cx="11245363" cy="5442438"/>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11383" y="1538654"/>
            <a:ext cx="10851294" cy="1289071"/>
          </a:xfrm>
          <a:prstGeom prst="rect">
            <a:avLst/>
          </a:prstGeom>
          <a:noFill/>
        </p:spPr>
        <p:txBody>
          <a:bodyPr wrap="square" rtlCol="0">
            <a:spAutoFit/>
          </a:bodyPr>
          <a:lstStyle/>
          <a:p>
            <a:pPr algn="just">
              <a:lnSpc>
                <a:spcPct val="110000"/>
              </a:lnSpc>
            </a:pPr>
            <a:r>
              <a:rPr lang="en-US" dirty="0" smtClean="0">
                <a:latin typeface="Times New Roman" panose="02020603050405020304" pitchFamily="18" charset="0"/>
                <a:cs typeface="Times New Roman" panose="02020603050405020304" pitchFamily="18" charset="0"/>
              </a:rPr>
              <a:t>DSA (Data </a:t>
            </a:r>
            <a:r>
              <a:rPr lang="en-US" dirty="0">
                <a:latin typeface="Times New Roman" panose="02020603050405020304" pitchFamily="18" charset="0"/>
                <a:cs typeface="Times New Roman" panose="02020603050405020304" pitchFamily="18" charset="0"/>
              </a:rPr>
              <a:t>Structures and </a:t>
            </a:r>
            <a:r>
              <a:rPr lang="en-US" dirty="0" smtClean="0">
                <a:latin typeface="Times New Roman" panose="02020603050405020304" pitchFamily="18" charset="0"/>
                <a:cs typeface="Times New Roman" panose="02020603050405020304" pitchFamily="18" charset="0"/>
              </a:rPr>
              <a:t>Algorithms), </a:t>
            </a:r>
            <a:r>
              <a:rPr lang="en-US" dirty="0">
                <a:latin typeface="Times New Roman" panose="02020603050405020304" pitchFamily="18" charset="0"/>
                <a:cs typeface="Times New Roman" panose="02020603050405020304" pitchFamily="18" charset="0"/>
              </a:rPr>
              <a:t>is a field in computer science focused on organizing data (Data Structures) and solving computational problems efficiently (Algorithms). A stack is a specific data structure in DSA that follows the Last In, First Out (LIFO) principle, not FIFO, as described in the question. In contrast, a queue operates on a FIFO basis.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758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.2 Time </a:t>
            </a:r>
            <a:r>
              <a:rPr lang="en-US" sz="2400" b="1" dirty="0">
                <a:solidFill>
                  <a:srgbClr val="FFC000"/>
                </a:solidFill>
                <a:latin typeface="Times New Roman" panose="02020603050405020304" pitchFamily="18" charset="0"/>
                <a:cs typeface="Times New Roman" panose="02020603050405020304" pitchFamily="18" charset="0"/>
              </a:rPr>
              <a:t>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.2.2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918246"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the best case, when the array is sorted, Bubble Sort performs N-1 comparisons with no swaps, yielding O(N) complexity. In the worst case, where the array is reversed, it takes (N-1) passes and swaps, resulting in O(N²) complexity. On average, it also performs O(N²) comparisons since the number of comparisons remains the same regardless of element arrangement.</a:t>
            </a:r>
          </a:p>
        </p:txBody>
      </p:sp>
    </p:spTree>
    <p:extLst>
      <p:ext uri="{BB962C8B-B14F-4D97-AF65-F5344CB8AC3E}">
        <p14:creationId xmlns:p14="http://schemas.microsoft.com/office/powerpoint/2010/main" val="4153205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Space 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.3.1</a:t>
            </a:r>
            <a:r>
              <a:rPr lang="en-US" sz="2000" b="1" dirty="0">
                <a:solidFill>
                  <a:schemeClr val="bg1"/>
                </a:solidFill>
                <a:latin typeface="Times New Roman" panose="02020603050405020304" pitchFamily="18" charset="0"/>
                <a:cs typeface="Times New Roman" panose="02020603050405020304" pitchFamily="18" charset="0"/>
              </a:rPr>
              <a:t>	Selection 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is an in-place sorting algorithm, meaning it sorts elements within the same array without extra memory for a new array. Its space complexity is O(1), as it uses a constant amount of additional memory. This makes selection sort efficient in terms of memory, especially in low-memory environments. It minimizes storage overhead by rearranging elements directly in the input array during the sorting process.</a:t>
            </a:r>
          </a:p>
        </p:txBody>
      </p:sp>
    </p:spTree>
    <p:extLst>
      <p:ext uri="{BB962C8B-B14F-4D97-AF65-F5344CB8AC3E}">
        <p14:creationId xmlns:p14="http://schemas.microsoft.com/office/powerpoint/2010/main" val="2962615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Space 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.3.2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Bubble </a:t>
            </a:r>
            <a:r>
              <a:rPr lang="en-US" sz="2000" b="1" dirty="0">
                <a:solidFill>
                  <a:schemeClr val="bg1"/>
                </a:solidFill>
                <a:latin typeface="Times New Roman" panose="02020603050405020304" pitchFamily="18" charset="0"/>
                <a:cs typeface="Times New Roman" panose="02020603050405020304" pitchFamily="18" charset="0"/>
              </a:rPr>
              <a:t>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569660"/>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Bubble Sort has a space complexity of O(1), indicating that the additional memory required by the algorithm is constant, regardless of the input array's size. The algorithm only requires a fixed amount of extra space to hold temporary variables or indices while sorting. As a result, Bubble Sort is considered highly efficient in terms of space usage since it does not rely on the size of the input and does not necessitate any extra space that scales with the input size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5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.4</a:t>
            </a:r>
            <a:r>
              <a:rPr lang="en-US" sz="2400" b="1" dirty="0">
                <a:solidFill>
                  <a:srgbClr val="FFC000"/>
                </a:solidFill>
                <a:latin typeface="Times New Roman" panose="02020603050405020304" pitchFamily="18" charset="0"/>
                <a:cs typeface="Times New Roman" panose="02020603050405020304" pitchFamily="18" charset="0"/>
              </a:rPr>
              <a:t>	Stability</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.4.1</a:t>
            </a:r>
            <a:r>
              <a:rPr lang="en-US" sz="2000" b="1" dirty="0">
                <a:solidFill>
                  <a:schemeClr val="bg1"/>
                </a:solidFill>
                <a:latin typeface="Times New Roman" panose="02020603050405020304" pitchFamily="18" charset="0"/>
                <a:cs typeface="Times New Roman" panose="02020603050405020304" pitchFamily="18" charset="0"/>
              </a:rPr>
              <a:t>	Selection 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 sorting algorithm is stable if it preserves the original order of equal elements. Selection Sort is not inherently stable since swapping can change the positions of equal keys. To achieve stability, you can shift elements instead of swapping, allowing the minimum value to be placed correctly while maintaining the order of equal keys.</a:t>
            </a:r>
          </a:p>
        </p:txBody>
      </p:sp>
    </p:spTree>
    <p:extLst>
      <p:ext uri="{BB962C8B-B14F-4D97-AF65-F5344CB8AC3E}">
        <p14:creationId xmlns:p14="http://schemas.microsoft.com/office/powerpoint/2010/main" val="35207852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.4</a:t>
            </a:r>
            <a:r>
              <a:rPr lang="en-US" sz="2400" b="1" dirty="0">
                <a:solidFill>
                  <a:srgbClr val="FFC000"/>
                </a:solidFill>
                <a:latin typeface="Times New Roman" panose="02020603050405020304" pitchFamily="18" charset="0"/>
                <a:cs typeface="Times New Roman" panose="02020603050405020304" pitchFamily="18" charset="0"/>
              </a:rPr>
              <a:t>	Stability</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.4.2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Bubble </a:t>
            </a:r>
            <a:r>
              <a:rPr lang="en-US" sz="2000" b="1" dirty="0">
                <a:solidFill>
                  <a:schemeClr val="bg1"/>
                </a:solidFill>
                <a:latin typeface="Times New Roman" panose="02020603050405020304" pitchFamily="18" charset="0"/>
                <a:cs typeface="Times New Roman" panose="02020603050405020304" pitchFamily="18" charset="0"/>
              </a:rPr>
              <a:t>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5696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Bubble Sort is classified as a stable sorting algorithm because it only swaps elements when one is less than the other. If two elements are equal, they remain in their original order since no swapping </a:t>
            </a:r>
            <a:r>
              <a:rPr lang="en-US" sz="1600" dirty="0" smtClean="0">
                <a:latin typeface="Times New Roman" panose="02020603050405020304" pitchFamily="18" charset="0"/>
                <a:cs typeface="Times New Roman" panose="02020603050405020304" pitchFamily="18" charset="0"/>
              </a:rPr>
              <a:t>occurs.</a:t>
            </a:r>
          </a:p>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example, consider the numbers 23 and 23*; their relative positions remain unchanged throughout the sorting procedure. This stability ensures that equal elements retain their initial order in the final sorted </a:t>
            </a:r>
            <a:r>
              <a:rPr lang="en-US" sz="1600" dirty="0" smtClean="0">
                <a:latin typeface="Times New Roman" panose="02020603050405020304" pitchFamily="18" charset="0"/>
                <a:cs typeface="Times New Roman" panose="02020603050405020304" pitchFamily="18" charset="0"/>
              </a:rPr>
              <a:t>array.</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b="5999"/>
          <a:stretch/>
        </p:blipFill>
        <p:spPr>
          <a:xfrm>
            <a:off x="3426558" y="3194623"/>
            <a:ext cx="5493084" cy="3271491"/>
          </a:xfrm>
          <a:prstGeom prst="rect">
            <a:avLst/>
          </a:prstGeom>
        </p:spPr>
      </p:pic>
    </p:spTree>
    <p:extLst>
      <p:ext uri="{BB962C8B-B14F-4D97-AF65-F5344CB8AC3E}">
        <p14:creationId xmlns:p14="http://schemas.microsoft.com/office/powerpoint/2010/main" val="42056413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.5</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Comparison </a:t>
            </a:r>
            <a:r>
              <a:rPr lang="en-US" sz="2400" b="1" dirty="0">
                <a:solidFill>
                  <a:srgbClr val="FFC000"/>
                </a:solidFill>
                <a:latin typeface="Times New Roman" panose="02020603050405020304" pitchFamily="18" charset="0"/>
                <a:cs typeface="Times New Roman" panose="02020603050405020304" pitchFamily="18" charset="0"/>
              </a:rPr>
              <a:t>Table </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1803638" y="1497549"/>
            <a:ext cx="7762392" cy="5082818"/>
          </a:xfrm>
          <a:prstGeom prst="rect">
            <a:avLst/>
          </a:prstGeom>
        </p:spPr>
      </p:pic>
    </p:spTree>
    <p:extLst>
      <p:ext uri="{BB962C8B-B14F-4D97-AF65-F5344CB8AC3E}">
        <p14:creationId xmlns:p14="http://schemas.microsoft.com/office/powerpoint/2010/main" val="37393635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.6</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Performance Comparison</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25364" y="1714500"/>
            <a:ext cx="10823331"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excels with nearly sorted data by quickly identifying the minimum element and potentially terminating early if the list is sorted. In contrast, Bubble Sort processes the entire list regardless of order, making it less efficient in similar cases. Thus, Selection Sort generally outperforms Bubble Sort for partially organized data.</a:t>
            </a:r>
          </a:p>
        </p:txBody>
      </p:sp>
    </p:spTree>
    <p:extLst>
      <p:ext uri="{BB962C8B-B14F-4D97-AF65-F5344CB8AC3E}">
        <p14:creationId xmlns:p14="http://schemas.microsoft.com/office/powerpoint/2010/main" val="31420448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2.7.1	Concrete example to demonstrate by Selection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843267" y="5339425"/>
            <a:ext cx="10823331"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selectionSort</a:t>
            </a:r>
            <a:r>
              <a:rPr lang="en-US" sz="1600" dirty="0">
                <a:latin typeface="Times New Roman" panose="02020603050405020304" pitchFamily="18" charset="0"/>
                <a:cs typeface="Times New Roman" panose="02020603050405020304" pitchFamily="18" charset="0"/>
              </a:rPr>
              <a:t> method implements the Selection Sort algorithm, sorting an integer array in ascending order by repeatedly finding the smallest element in the unsorted portion and swapping it with the current element. This process continues until the entire array is sorted.</a:t>
            </a:r>
          </a:p>
        </p:txBody>
      </p:sp>
      <p:pic>
        <p:nvPicPr>
          <p:cNvPr id="8" name="Picture 7"/>
          <p:cNvPicPr>
            <a:picLocks noChangeAspect="1"/>
          </p:cNvPicPr>
          <p:nvPr/>
        </p:nvPicPr>
        <p:blipFill>
          <a:blip r:embed="rId3"/>
          <a:stretch>
            <a:fillRect/>
          </a:stretch>
        </p:blipFill>
        <p:spPr>
          <a:xfrm>
            <a:off x="2179528" y="1745339"/>
            <a:ext cx="6589158" cy="3594086"/>
          </a:xfrm>
          <a:prstGeom prst="rect">
            <a:avLst/>
          </a:prstGeom>
        </p:spPr>
      </p:pic>
    </p:spTree>
    <p:extLst>
      <p:ext uri="{BB962C8B-B14F-4D97-AF65-F5344CB8AC3E}">
        <p14:creationId xmlns:p14="http://schemas.microsoft.com/office/powerpoint/2010/main" val="33892398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4213"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.7.1	Concrete example to demonstrate by Selection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1103668" y="4864549"/>
            <a:ext cx="1978269"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Output:</a:t>
            </a:r>
            <a:endParaRPr lang="en-US" sz="1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593235" y="1786829"/>
            <a:ext cx="7087589" cy="2972215"/>
          </a:xfrm>
          <a:prstGeom prst="rect">
            <a:avLst/>
          </a:prstGeom>
        </p:spPr>
      </p:pic>
      <p:pic>
        <p:nvPicPr>
          <p:cNvPr id="11" name="Picture 10"/>
          <p:cNvPicPr>
            <a:picLocks noChangeAspect="1"/>
          </p:cNvPicPr>
          <p:nvPr/>
        </p:nvPicPr>
        <p:blipFill>
          <a:blip r:embed="rId4"/>
          <a:stretch>
            <a:fillRect/>
          </a:stretch>
        </p:blipFill>
        <p:spPr>
          <a:xfrm>
            <a:off x="2593235" y="5649334"/>
            <a:ext cx="6687483" cy="409632"/>
          </a:xfrm>
          <a:prstGeom prst="rect">
            <a:avLst/>
          </a:prstGeom>
        </p:spPr>
      </p:pic>
    </p:spTree>
    <p:extLst>
      <p:ext uri="{BB962C8B-B14F-4D97-AF65-F5344CB8AC3E}">
        <p14:creationId xmlns:p14="http://schemas.microsoft.com/office/powerpoint/2010/main" val="1425963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.7.2	Concrete example to demonstrate by 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1" name="TextBox 10"/>
          <p:cNvSpPr txBox="1"/>
          <p:nvPr/>
        </p:nvSpPr>
        <p:spPr>
          <a:xfrm>
            <a:off x="809152" y="5756825"/>
            <a:ext cx="10794845"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a:t>
            </a:r>
            <a:r>
              <a:rPr lang="en-US" sz="1600" dirty="0" smtClean="0">
                <a:latin typeface="Times New Roman" panose="02020603050405020304" pitchFamily="18" charset="0"/>
                <a:cs typeface="Times New Roman" panose="02020603050405020304" pitchFamily="18" charset="0"/>
              </a:rPr>
              <a:t>code </a:t>
            </a:r>
            <a:r>
              <a:rPr lang="en-US" sz="1600" dirty="0">
                <a:latin typeface="Times New Roman" panose="02020603050405020304" pitchFamily="18" charset="0"/>
                <a:cs typeface="Times New Roman" panose="02020603050405020304" pitchFamily="18" charset="0"/>
              </a:rPr>
              <a:t>performs Bubble Sort with an optimization: it sorts an array by repeatedly swapping adjacent elements if they are in the wrong order. A swapped flag checks if any swaps occurred in each pass. If no swaps are made, the loop stops early, improving efficiency for nearly sorted arrays.</a:t>
            </a:r>
          </a:p>
        </p:txBody>
      </p:sp>
      <p:pic>
        <p:nvPicPr>
          <p:cNvPr id="5" name="Picture 4"/>
          <p:cNvPicPr>
            <a:picLocks noChangeAspect="1"/>
          </p:cNvPicPr>
          <p:nvPr/>
        </p:nvPicPr>
        <p:blipFill>
          <a:blip r:embed="rId3"/>
          <a:stretch>
            <a:fillRect/>
          </a:stretch>
        </p:blipFill>
        <p:spPr>
          <a:xfrm>
            <a:off x="3134741" y="1652719"/>
            <a:ext cx="5341043" cy="3939019"/>
          </a:xfrm>
          <a:prstGeom prst="rect">
            <a:avLst/>
          </a:prstGeom>
        </p:spPr>
      </p:pic>
    </p:spTree>
    <p:extLst>
      <p:ext uri="{BB962C8B-B14F-4D97-AF65-F5344CB8AC3E}">
        <p14:creationId xmlns:p14="http://schemas.microsoft.com/office/powerpoint/2010/main" val="412309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smtClean="0">
                <a:solidFill>
                  <a:srgbClr val="FFC000"/>
                </a:solidFill>
                <a:latin typeface="Times New Roman" panose="02020603050405020304" pitchFamily="18" charset="0"/>
                <a:cs typeface="Times New Roman" panose="02020603050405020304" pitchFamily="18" charset="0"/>
              </a:rPr>
              <a:t>1.2 ADT</a:t>
            </a:r>
            <a:endParaRPr lang="en-GB" sz="2400" b="1"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6668" y="1195754"/>
            <a:ext cx="11245363" cy="5442438"/>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11383" y="1538654"/>
            <a:ext cx="10851294" cy="984372"/>
          </a:xfrm>
          <a:prstGeom prst="rect">
            <a:avLst/>
          </a:prstGeom>
          <a:noFill/>
        </p:spPr>
        <p:txBody>
          <a:bodyPr wrap="square" rtlCol="0">
            <a:spAutoFit/>
          </a:bodyPr>
          <a:lstStyle/>
          <a:p>
            <a:pPr algn="just">
              <a:lnSpc>
                <a:spcPct val="110000"/>
              </a:lnSpc>
            </a:pPr>
            <a:r>
              <a:rPr lang="en-US" dirty="0">
                <a:latin typeface="Times New Roman" panose="02020603050405020304" pitchFamily="18" charset="0"/>
                <a:cs typeface="Times New Roman" panose="02020603050405020304" pitchFamily="18" charset="0"/>
              </a:rPr>
              <a:t>ADT (Abstract Data Type) defines a data structure based on its behavior (operations and rules) without specifying implementation details. Examples of ADTs include Stack, Queue, and List, where only the operations are defined rather than the internal workings.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924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.7.2	Concrete example to demonstrate by 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1502410" y="4983704"/>
            <a:ext cx="1978269"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Output:</a:t>
            </a:r>
            <a:endParaRPr lang="en-US" sz="1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637942" y="1885732"/>
            <a:ext cx="6916115" cy="3057952"/>
          </a:xfrm>
          <a:prstGeom prst="rect">
            <a:avLst/>
          </a:prstGeom>
        </p:spPr>
      </p:pic>
      <p:pic>
        <p:nvPicPr>
          <p:cNvPr id="6" name="Picture 5"/>
          <p:cNvPicPr>
            <a:picLocks noChangeAspect="1"/>
          </p:cNvPicPr>
          <p:nvPr/>
        </p:nvPicPr>
        <p:blipFill>
          <a:blip r:embed="rId4"/>
          <a:stretch>
            <a:fillRect/>
          </a:stretch>
        </p:blipFill>
        <p:spPr>
          <a:xfrm>
            <a:off x="2637942" y="5754199"/>
            <a:ext cx="6392167" cy="438211"/>
          </a:xfrm>
          <a:prstGeom prst="rect">
            <a:avLst/>
          </a:prstGeom>
        </p:spPr>
      </p:pic>
    </p:spTree>
    <p:extLst>
      <p:ext uri="{BB962C8B-B14F-4D97-AF65-F5344CB8AC3E}">
        <p14:creationId xmlns:p14="http://schemas.microsoft.com/office/powerpoint/2010/main" val="2030195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.7.3</a:t>
            </a:r>
            <a:r>
              <a:rPr lang="en-US" sz="2000" b="1" dirty="0">
                <a:solidFill>
                  <a:schemeClr val="bg1"/>
                </a:solidFill>
                <a:latin typeface="Times New Roman" panose="02020603050405020304" pitchFamily="18" charset="0"/>
                <a:cs typeface="Times New Roman" panose="02020603050405020304" pitchFamily="18" charset="0"/>
              </a:rPr>
              <a:t>	Performance Comparison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939703" y="1785672"/>
            <a:ext cx="10534259" cy="1569660"/>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After Selection Sort, the array is sorted as {2, 3, 5, 6, 7, 8, 9, 10</a:t>
            </a:r>
            <a:r>
              <a:rPr lang="en-US" sz="1600" dirty="0" smtClean="0">
                <a:latin typeface="Times New Roman" panose="02020603050405020304" pitchFamily="18" charset="0"/>
                <a:cs typeface="Times New Roman" panose="02020603050405020304" pitchFamily="18" charset="0"/>
              </a:rPr>
              <a:t>}, maintaining </a:t>
            </a:r>
            <a:r>
              <a:rPr lang="en-US" sz="1600" dirty="0">
                <a:latin typeface="Times New Roman" panose="02020603050405020304" pitchFamily="18" charset="0"/>
                <a:cs typeface="Times New Roman" panose="02020603050405020304" pitchFamily="18" charset="0"/>
              </a:rPr>
              <a:t>a time complexity of O(N²). Bubble Sort also results in {2, 3, 5, 6, 7, 8, 9, 10</a:t>
            </a:r>
            <a:r>
              <a:rPr lang="en-US" sz="1600" dirty="0" smtClean="0">
                <a:latin typeface="Times New Roman" panose="02020603050405020304" pitchFamily="18" charset="0"/>
                <a:cs typeface="Times New Roman" panose="02020603050405020304" pitchFamily="18" charset="0"/>
              </a:rPr>
              <a:t>}, swapping </a:t>
            </a:r>
            <a:r>
              <a:rPr lang="en-US" sz="1600" dirty="0">
                <a:latin typeface="Times New Roman" panose="02020603050405020304" pitchFamily="18" charset="0"/>
                <a:cs typeface="Times New Roman" panose="02020603050405020304" pitchFamily="18" charset="0"/>
              </a:rPr>
              <a:t>adjacent elements. It can achieve O(N) in the best case for sorted data but has O(N²) in average and worst cases. Both algorithms yield the same output, but Selection Sort provides consistent performance, while Bubble Sort may excel with sorted arrays.</a:t>
            </a:r>
          </a:p>
        </p:txBody>
      </p:sp>
    </p:spTree>
    <p:extLst>
      <p:ext uri="{BB962C8B-B14F-4D97-AF65-F5344CB8AC3E}">
        <p14:creationId xmlns:p14="http://schemas.microsoft.com/office/powerpoint/2010/main" val="26516833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8422" y="2708031"/>
            <a:ext cx="9963271" cy="2048607"/>
          </a:xfrm>
        </p:spPr>
        <p:style>
          <a:lnRef idx="0">
            <a:schemeClr val="accent3"/>
          </a:lnRef>
          <a:fillRef idx="3">
            <a:schemeClr val="accent3"/>
          </a:fillRef>
          <a:effectRef idx="3">
            <a:schemeClr val="accent3"/>
          </a:effectRef>
          <a:fontRef idx="minor">
            <a:schemeClr val="lt1"/>
          </a:fontRef>
        </p:style>
        <p:txBody>
          <a:bodyPr>
            <a:noAutofit/>
          </a:bodyPr>
          <a:lstStyle/>
          <a:p>
            <a:r>
              <a:rPr lang="en-US" sz="2400" b="1"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a:t>
            </a:r>
            <a:r>
              <a:rPr lang="en-US" sz="2400" b="1" dirty="0" smtClean="0">
                <a:latin typeface="Times New Roman" panose="02020603050405020304" pitchFamily="18" charset="0"/>
                <a:cs typeface="Times New Roman" panose="02020603050405020304" pitchFamily="18" charset="0"/>
              </a:rPr>
              <a:t>wo network shortest path algorithms</a:t>
            </a:r>
            <a:r>
              <a:rPr lang="en-US" sz="2400" b="1" dirty="0">
                <a:solidFill>
                  <a:srgbClr val="FFC000"/>
                </a:solidFill>
                <a:latin typeface="Times New Roman" panose="02020603050405020304" pitchFamily="18" charset="0"/>
                <a:cs typeface="Times New Roman" panose="02020603050405020304" pitchFamily="18" charset="0"/>
              </a:rPr>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3.1 </a:t>
            </a:r>
            <a:r>
              <a:rPr lang="en-US" sz="2400" b="1" dirty="0">
                <a:solidFill>
                  <a:srgbClr val="FFC000"/>
                </a:solidFill>
                <a:latin typeface="Times New Roman" panose="02020603050405020304" pitchFamily="18" charset="0"/>
                <a:cs typeface="Times New Roman" panose="02020603050405020304" pitchFamily="18" charset="0"/>
              </a:rPr>
              <a:t>Introducing the concept of network shortest path algorithms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3.3 </a:t>
            </a:r>
            <a:r>
              <a:rPr lang="en-US" sz="2400" b="1" dirty="0">
                <a:solidFill>
                  <a:srgbClr val="FFC000"/>
                </a:solidFill>
                <a:latin typeface="Times New Roman" panose="02020603050405020304" pitchFamily="18" charset="0"/>
                <a:cs typeface="Times New Roman" panose="02020603050405020304" pitchFamily="18" charset="0"/>
              </a:rPr>
              <a:t>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3.4 Performance Analysis</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1209689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.1 </a:t>
            </a:r>
            <a:r>
              <a:rPr lang="en-US" sz="2400" b="1" dirty="0">
                <a:solidFill>
                  <a:srgbClr val="FFC000"/>
                </a:solidFill>
                <a:latin typeface="Times New Roman" panose="02020603050405020304" pitchFamily="18" charset="0"/>
                <a:cs typeface="Times New Roman" panose="02020603050405020304" pitchFamily="18" charset="0"/>
              </a:rPr>
              <a:t>Introducing the concept of network shortest path algorithms </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939703" y="1785672"/>
            <a:ext cx="10534259"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Shortest path algorithms find the minimum travel cost from a starting node to a target node in a graph by evaluating paths based on edge weights. These algorithms enhance time and space efficiency. Common examples, such as </a:t>
            </a:r>
            <a:r>
              <a:rPr lang="en-US" sz="1600" dirty="0" err="1">
                <a:latin typeface="Times New Roman" panose="02020603050405020304" pitchFamily="18" charset="0"/>
                <a:cs typeface="Times New Roman" panose="02020603050405020304" pitchFamily="18" charset="0"/>
              </a:rPr>
              <a:t>Dijkstra's</a:t>
            </a:r>
            <a:r>
              <a:rPr lang="en-US" sz="1600" dirty="0">
                <a:latin typeface="Times New Roman" panose="02020603050405020304" pitchFamily="18" charset="0"/>
                <a:cs typeface="Times New Roman" panose="02020603050405020304" pitchFamily="18" charset="0"/>
              </a:rPr>
              <a:t> and Prim-</a:t>
            </a:r>
            <a:r>
              <a:rPr lang="en-US" sz="1600" dirty="0" err="1">
                <a:latin typeface="Times New Roman" panose="02020603050405020304" pitchFamily="18" charset="0"/>
                <a:cs typeface="Times New Roman" panose="02020603050405020304" pitchFamily="18" charset="0"/>
              </a:rPr>
              <a:t>Jarnik</a:t>
            </a:r>
            <a:r>
              <a:rPr lang="en-US" sz="1600" dirty="0">
                <a:latin typeface="Times New Roman" panose="02020603050405020304" pitchFamily="18" charset="0"/>
                <a:cs typeface="Times New Roman" panose="02020603050405020304" pitchFamily="18" charset="0"/>
              </a:rPr>
              <a:t> algorithms, are essential for applications in navigation and network routing, offering efficient solutions for logistical challenges.</a:t>
            </a:r>
          </a:p>
        </p:txBody>
      </p:sp>
    </p:spTree>
    <p:extLst>
      <p:ext uri="{BB962C8B-B14F-4D97-AF65-F5344CB8AC3E}">
        <p14:creationId xmlns:p14="http://schemas.microsoft.com/office/powerpoint/2010/main" val="6920666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777581" y="1491073"/>
            <a:ext cx="10718897" cy="1200329"/>
          </a:xfrm>
          <a:prstGeom prst="rect">
            <a:avLst/>
          </a:prstGeom>
          <a:noFill/>
        </p:spPr>
        <p:txBody>
          <a:bodyPr wrap="square" rtlCol="0">
            <a:spAutoFit/>
          </a:bodyPr>
          <a:lstStyle/>
          <a:p>
            <a:pPr algn="just">
              <a:lnSpc>
                <a:spcPct val="150000"/>
              </a:lnSpc>
            </a:pPr>
            <a:r>
              <a:rPr lang="en-US" sz="1600" dirty="0" err="1">
                <a:latin typeface="Times New Roman" panose="02020603050405020304" pitchFamily="18" charset="0"/>
                <a:cs typeface="Times New Roman" panose="02020603050405020304" pitchFamily="18" charset="0"/>
              </a:rPr>
              <a:t>Dijkstra's</a:t>
            </a:r>
            <a:r>
              <a:rPr lang="en-US" sz="1600" dirty="0">
                <a:latin typeface="Times New Roman" panose="02020603050405020304" pitchFamily="18" charset="0"/>
                <a:cs typeface="Times New Roman" panose="02020603050405020304" pitchFamily="18" charset="0"/>
              </a:rPr>
              <a:t> algorithm identifies the shortest path from a starting node to every other node in a weighted graph. It works by repeatedly choosing the node with the lowest tentative distance and adjusting the distances to its neighboring nodes. This process gradually reveals the shortest paths and is grounded in the concept of greedy optimization. </a:t>
            </a:r>
          </a:p>
        </p:txBody>
      </p:sp>
      <p:pic>
        <p:nvPicPr>
          <p:cNvPr id="6" name="Picture 5"/>
          <p:cNvPicPr>
            <a:picLocks noChangeAspect="1"/>
          </p:cNvPicPr>
          <p:nvPr/>
        </p:nvPicPr>
        <p:blipFill>
          <a:blip r:embed="rId3"/>
          <a:stretch>
            <a:fillRect/>
          </a:stretch>
        </p:blipFill>
        <p:spPr>
          <a:xfrm>
            <a:off x="3624184" y="2691402"/>
            <a:ext cx="5001070" cy="3939852"/>
          </a:xfrm>
          <a:prstGeom prst="rect">
            <a:avLst/>
          </a:prstGeom>
        </p:spPr>
      </p:pic>
    </p:spTree>
    <p:extLst>
      <p:ext uri="{BB962C8B-B14F-4D97-AF65-F5344CB8AC3E}">
        <p14:creationId xmlns:p14="http://schemas.microsoft.com/office/powerpoint/2010/main" val="28112437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a:t>
            </a:r>
            <a:r>
              <a:rPr lang="en-US" sz="2000" b="1" dirty="0">
                <a:solidFill>
                  <a:schemeClr val="bg1"/>
                </a:solidFill>
                <a:latin typeface="Times New Roman" panose="02020603050405020304" pitchFamily="18" charset="0"/>
                <a:cs typeface="Times New Roman" panose="02020603050405020304" pitchFamily="18" charset="0"/>
              </a:rPr>
              <a:t>code: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7" name="Picture 6"/>
          <p:cNvPicPr>
            <a:picLocks noChangeAspect="1"/>
          </p:cNvPicPr>
          <p:nvPr/>
        </p:nvPicPr>
        <p:blipFill>
          <a:blip r:embed="rId3"/>
          <a:stretch>
            <a:fillRect/>
          </a:stretch>
        </p:blipFill>
        <p:spPr>
          <a:xfrm>
            <a:off x="3558982" y="1943933"/>
            <a:ext cx="5391902" cy="3486637"/>
          </a:xfrm>
          <a:prstGeom prst="rect">
            <a:avLst/>
          </a:prstGeom>
        </p:spPr>
      </p:pic>
    </p:spTree>
    <p:extLst>
      <p:ext uri="{BB962C8B-B14F-4D97-AF65-F5344CB8AC3E}">
        <p14:creationId xmlns:p14="http://schemas.microsoft.com/office/powerpoint/2010/main" val="12848957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a:t>
            </a:r>
            <a:r>
              <a:rPr lang="en-US" sz="2000" b="1" dirty="0">
                <a:solidFill>
                  <a:schemeClr val="bg1"/>
                </a:solidFill>
                <a:latin typeface="Times New Roman" panose="02020603050405020304" pitchFamily="18" charset="0"/>
                <a:cs typeface="Times New Roman" panose="02020603050405020304" pitchFamily="18" charset="0"/>
              </a:rPr>
              <a:t>code: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2446468" y="1705887"/>
            <a:ext cx="7381124" cy="4783298"/>
          </a:xfrm>
          <a:prstGeom prst="rect">
            <a:avLst/>
          </a:prstGeom>
        </p:spPr>
      </p:pic>
    </p:spTree>
    <p:extLst>
      <p:ext uri="{BB962C8B-B14F-4D97-AF65-F5344CB8AC3E}">
        <p14:creationId xmlns:p14="http://schemas.microsoft.com/office/powerpoint/2010/main" val="22898479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a:t>
            </a:r>
            <a:r>
              <a:rPr lang="en-US" sz="2000" b="1" dirty="0">
                <a:solidFill>
                  <a:schemeClr val="bg1"/>
                </a:solidFill>
                <a:latin typeface="Times New Roman" panose="02020603050405020304" pitchFamily="18" charset="0"/>
                <a:cs typeface="Times New Roman" panose="02020603050405020304" pitchFamily="18" charset="0"/>
              </a:rPr>
              <a:t>code: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468248" y="1872210"/>
            <a:ext cx="4534533" cy="2638793"/>
          </a:xfrm>
          <a:prstGeom prst="rect">
            <a:avLst/>
          </a:prstGeom>
        </p:spPr>
      </p:pic>
      <p:pic>
        <p:nvPicPr>
          <p:cNvPr id="7" name="Picture 6"/>
          <p:cNvPicPr>
            <a:picLocks noChangeAspect="1"/>
          </p:cNvPicPr>
          <p:nvPr/>
        </p:nvPicPr>
        <p:blipFill>
          <a:blip r:embed="rId4"/>
          <a:stretch>
            <a:fillRect/>
          </a:stretch>
        </p:blipFill>
        <p:spPr>
          <a:xfrm>
            <a:off x="3166310" y="5381562"/>
            <a:ext cx="5525271" cy="895475"/>
          </a:xfrm>
          <a:prstGeom prst="rect">
            <a:avLst/>
          </a:prstGeom>
        </p:spPr>
      </p:pic>
      <p:sp>
        <p:nvSpPr>
          <p:cNvPr id="8" name="TextBox 7"/>
          <p:cNvSpPr txBox="1"/>
          <p:nvPr/>
        </p:nvSpPr>
        <p:spPr>
          <a:xfrm>
            <a:off x="1037491" y="4871562"/>
            <a:ext cx="1195754" cy="307777"/>
          </a:xfrm>
          <a:prstGeom prst="rect">
            <a:avLst/>
          </a:prstGeom>
          <a:noFill/>
        </p:spPr>
        <p:txBody>
          <a:bodyPr wrap="square" rtlCol="0">
            <a:spAutoFit/>
          </a:bodyPr>
          <a:lstStyle/>
          <a:p>
            <a:pPr marL="285750" indent="-285750" algn="just">
              <a:buFont typeface="Wingdings" panose="05000000000000000000" pitchFamily="2" charset="2"/>
              <a:buChar char="v"/>
            </a:pPr>
            <a:r>
              <a:rPr lang="en-US" sz="1400" b="1" dirty="0" smtClean="0">
                <a:latin typeface="Times New Roman" panose="02020603050405020304" pitchFamily="18" charset="0"/>
                <a:cs typeface="Times New Roman" panose="02020603050405020304" pitchFamily="18" charset="0"/>
              </a:rPr>
              <a:t>Output:</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4009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777581" y="1491073"/>
            <a:ext cx="10718897" cy="1200329"/>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algorithm initiates with an empty spanning tree and manages two sets of vertices: one for those included in the Minimum Spanning Tree (MST) and another for those not yet included. At each step, it evaluates the edges connecting these sets and selects the one with the lowest weight. Afterward, the vertex at the edge's other end is added to the MST</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421211" y="2770533"/>
            <a:ext cx="5667444" cy="3160883"/>
          </a:xfrm>
          <a:prstGeom prst="rect">
            <a:avLst/>
          </a:prstGeom>
        </p:spPr>
      </p:pic>
    </p:spTree>
    <p:extLst>
      <p:ext uri="{BB962C8B-B14F-4D97-AF65-F5344CB8AC3E}">
        <p14:creationId xmlns:p14="http://schemas.microsoft.com/office/powerpoint/2010/main" val="15656335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code:</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047606" y="2081383"/>
            <a:ext cx="5639587" cy="2800741"/>
          </a:xfrm>
          <a:prstGeom prst="rect">
            <a:avLst/>
          </a:prstGeom>
        </p:spPr>
      </p:pic>
    </p:spTree>
    <p:extLst>
      <p:ext uri="{BB962C8B-B14F-4D97-AF65-F5344CB8AC3E}">
        <p14:creationId xmlns:p14="http://schemas.microsoft.com/office/powerpoint/2010/main" val="199380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6668" y="1195754"/>
            <a:ext cx="11245363" cy="5442438"/>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1.3.1</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Stack</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80929" y="1837593"/>
            <a:ext cx="10851294" cy="2529923"/>
          </a:xfrm>
          <a:prstGeom prst="rect">
            <a:avLst/>
          </a:prstGeom>
          <a:noFill/>
        </p:spPr>
        <p:txBody>
          <a:bodyPr wrap="square" rtlCol="0">
            <a:spAutoFit/>
          </a:bodyPr>
          <a:lstStyle/>
          <a:p>
            <a:pPr algn="just">
              <a:lnSpc>
                <a:spcPct val="110000"/>
              </a:lnSpc>
            </a:pPr>
            <a:r>
              <a:rPr lang="en-US" b="1" dirty="0" smtClean="0">
                <a:latin typeface="Times New Roman" panose="02020603050405020304" pitchFamily="18" charset="0"/>
                <a:cs typeface="Times New Roman" panose="02020603050405020304" pitchFamily="18" charset="0"/>
              </a:rPr>
              <a:t>Definition: </a:t>
            </a:r>
            <a:r>
              <a:rPr lang="en-US" dirty="0" smtClean="0">
                <a:latin typeface="Times New Roman" panose="02020603050405020304" pitchFamily="18" charset="0"/>
                <a:cs typeface="Times New Roman" panose="02020603050405020304" pitchFamily="18" charset="0"/>
              </a:rPr>
              <a:t>A Stack is an ADT that follows the Last In, First Out (LIFO) principle. The most recent element added is the first to be removed.</a:t>
            </a:r>
          </a:p>
          <a:p>
            <a:pPr algn="just">
              <a:lnSpc>
                <a:spcPct val="110000"/>
              </a:lnSpc>
            </a:pPr>
            <a:endParaRPr lang="en-US" dirty="0" smtClean="0">
              <a:latin typeface="Times New Roman" panose="02020603050405020304" pitchFamily="18" charset="0"/>
              <a:cs typeface="Times New Roman" panose="02020603050405020304" pitchFamily="18" charset="0"/>
            </a:endParaRPr>
          </a:p>
          <a:p>
            <a:pPr algn="just">
              <a:lnSpc>
                <a:spcPct val="110000"/>
              </a:lnSpc>
            </a:pPr>
            <a:r>
              <a:rPr lang="en-US" b="1" dirty="0" smtClean="0">
                <a:latin typeface="Times New Roman" panose="02020603050405020304" pitchFamily="18" charset="0"/>
                <a:cs typeface="Times New Roman" panose="02020603050405020304" pitchFamily="18" charset="0"/>
              </a:rPr>
              <a:t>Operations:</a:t>
            </a:r>
          </a:p>
          <a:p>
            <a:pPr marL="285750" indent="-285750"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Push</a:t>
            </a:r>
            <a:r>
              <a:rPr lang="en-US" dirty="0">
                <a:latin typeface="Times New Roman" panose="02020603050405020304" pitchFamily="18" charset="0"/>
                <a:cs typeface="Times New Roman" panose="02020603050405020304" pitchFamily="18" charset="0"/>
              </a:rPr>
              <a:t>: Adding an element to the top of the stack</a:t>
            </a:r>
            <a:r>
              <a:rPr lang="en-US" dirty="0" smtClean="0">
                <a:latin typeface="Times New Roman" panose="02020603050405020304" pitchFamily="18" charset="0"/>
                <a:cs typeface="Times New Roman" panose="02020603050405020304" pitchFamily="18" charset="0"/>
              </a:rPr>
              <a:t>.</a:t>
            </a:r>
          </a:p>
          <a:p>
            <a:pPr marL="285750" indent="-285750"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Pop</a:t>
            </a:r>
            <a:r>
              <a:rPr lang="en-US" dirty="0">
                <a:latin typeface="Times New Roman" panose="02020603050405020304" pitchFamily="18" charset="0"/>
                <a:cs typeface="Times New Roman" panose="02020603050405020304" pitchFamily="18" charset="0"/>
              </a:rPr>
              <a:t>: Removing the top element from the stack</a:t>
            </a:r>
            <a:r>
              <a:rPr lang="en-US" dirty="0" smtClean="0">
                <a:latin typeface="Times New Roman" panose="02020603050405020304" pitchFamily="18" charset="0"/>
                <a:cs typeface="Times New Roman" panose="02020603050405020304" pitchFamily="18" charset="0"/>
              </a:rPr>
              <a:t>.</a:t>
            </a:r>
          </a:p>
          <a:p>
            <a:pPr marL="285750" indent="-285750"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Peek/Top</a:t>
            </a:r>
            <a:r>
              <a:rPr lang="en-US" dirty="0">
                <a:latin typeface="Times New Roman" panose="02020603050405020304" pitchFamily="18" charset="0"/>
                <a:cs typeface="Times New Roman" panose="02020603050405020304" pitchFamily="18" charset="0"/>
              </a:rPr>
              <a:t>: Viewing the top element without removing it</a:t>
            </a:r>
            <a:r>
              <a:rPr lang="en-US" dirty="0" smtClean="0">
                <a:latin typeface="Times New Roman" panose="02020603050405020304" pitchFamily="18" charset="0"/>
                <a:cs typeface="Times New Roman" panose="02020603050405020304" pitchFamily="18" charset="0"/>
              </a:rPr>
              <a:t>.</a:t>
            </a:r>
          </a:p>
          <a:p>
            <a:pPr marL="285750" indent="-285750" algn="just">
              <a:lnSpc>
                <a:spcPct val="110000"/>
              </a:lnSpc>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Checking if the stack is empty</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096950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code:</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2813539" y="1662050"/>
            <a:ext cx="7067430" cy="4951800"/>
          </a:xfrm>
          <a:prstGeom prst="rect">
            <a:avLst/>
          </a:prstGeom>
        </p:spPr>
      </p:pic>
    </p:spTree>
    <p:extLst>
      <p:ext uri="{BB962C8B-B14F-4D97-AF65-F5344CB8AC3E}">
        <p14:creationId xmlns:p14="http://schemas.microsoft.com/office/powerpoint/2010/main" val="1906066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code:</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455368" y="1829343"/>
            <a:ext cx="5363323" cy="2724530"/>
          </a:xfrm>
          <a:prstGeom prst="rect">
            <a:avLst/>
          </a:prstGeom>
        </p:spPr>
      </p:pic>
      <p:sp>
        <p:nvSpPr>
          <p:cNvPr id="7" name="TextBox 6"/>
          <p:cNvSpPr txBox="1"/>
          <p:nvPr/>
        </p:nvSpPr>
        <p:spPr>
          <a:xfrm>
            <a:off x="1037491" y="4871562"/>
            <a:ext cx="1195754" cy="307777"/>
          </a:xfrm>
          <a:prstGeom prst="rect">
            <a:avLst/>
          </a:prstGeom>
          <a:noFill/>
        </p:spPr>
        <p:txBody>
          <a:bodyPr wrap="square" rtlCol="0">
            <a:spAutoFit/>
          </a:bodyPr>
          <a:lstStyle/>
          <a:p>
            <a:pPr marL="285750" indent="-285750" algn="just">
              <a:buFont typeface="Wingdings" panose="05000000000000000000" pitchFamily="2" charset="2"/>
              <a:buChar char="v"/>
            </a:pPr>
            <a:r>
              <a:rPr lang="en-US" sz="1400" b="1" dirty="0" smtClean="0">
                <a:latin typeface="Times New Roman" panose="02020603050405020304" pitchFamily="18" charset="0"/>
                <a:cs typeface="Times New Roman" panose="02020603050405020304" pitchFamily="18" charset="0"/>
              </a:rPr>
              <a:t>Output:</a:t>
            </a:r>
            <a:endParaRPr lang="en-US" sz="1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516392" y="5025450"/>
            <a:ext cx="3695623" cy="1571702"/>
          </a:xfrm>
          <a:prstGeom prst="rect">
            <a:avLst/>
          </a:prstGeom>
        </p:spPr>
      </p:pic>
    </p:spTree>
    <p:extLst>
      <p:ext uri="{BB962C8B-B14F-4D97-AF65-F5344CB8AC3E}">
        <p14:creationId xmlns:p14="http://schemas.microsoft.com/office/powerpoint/2010/main" val="31424758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.4</a:t>
            </a:r>
            <a:r>
              <a:rPr lang="en-US" sz="2400" b="1" dirty="0">
                <a:solidFill>
                  <a:srgbClr val="FFC000"/>
                </a:solidFill>
                <a:latin typeface="Times New Roman" panose="02020603050405020304" pitchFamily="18" charset="0"/>
                <a:cs typeface="Times New Roman" panose="02020603050405020304" pitchFamily="18" charset="0"/>
              </a:rPr>
              <a:t>	Performance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873503" y="1622957"/>
            <a:ext cx="10718897" cy="226408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Both algorithms serve distinct purposes and have different performance characteristics</a:t>
            </a:r>
            <a:r>
              <a:rPr lang="en-US" sz="1600"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Dijkstra's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Algorithm is effective for finding the shortest path in graphs with non-negative weights, typically running in O(V²) for a basic implementation or O(V + E log V) with a priority queue</a:t>
            </a:r>
            <a:r>
              <a:rPr lang="en-US" sz="1600"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Prim's </a:t>
            </a:r>
            <a:r>
              <a:rPr lang="en-US" sz="1600" dirty="0">
                <a:latin typeface="Times New Roman" panose="02020603050405020304" pitchFamily="18" charset="0"/>
                <a:cs typeface="Times New Roman" panose="02020603050405020304" pitchFamily="18" charset="0"/>
              </a:rPr>
              <a:t>Algorithm focuses on finding the minimum spanning tree, generally performing similarly, with O(V²) for a simple array or O(E log V) using a priority queue</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dirty="0" smtClean="0">
                <a:latin typeface="Times New Roman" panose="02020603050405020304" pitchFamily="18" charset="0"/>
                <a:cs typeface="Times New Roman" panose="02020603050405020304" pitchFamily="18" charset="0"/>
              </a:rPr>
              <a:t>While </a:t>
            </a:r>
            <a:r>
              <a:rPr lang="en-US" sz="1600" dirty="0">
                <a:latin typeface="Times New Roman" panose="02020603050405020304" pitchFamily="18" charset="0"/>
                <a:cs typeface="Times New Roman" panose="02020603050405020304" pitchFamily="18" charset="0"/>
              </a:rPr>
              <a:t>they tackle different problems, both algorithms are crucial for network design and optimization.</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7827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2383" y="2664070"/>
            <a:ext cx="9963271" cy="2532184"/>
          </a:xfrm>
        </p:spPr>
        <p:style>
          <a:lnRef idx="0">
            <a:schemeClr val="accent3"/>
          </a:lnRef>
          <a:fillRef idx="3">
            <a:schemeClr val="accent3"/>
          </a:fillRef>
          <a:effectRef idx="3">
            <a:schemeClr val="accent3"/>
          </a:effectRef>
          <a:fontRef idx="minor">
            <a:schemeClr val="lt1"/>
          </a:fontRef>
        </p:style>
        <p:txBody>
          <a:bodyPr>
            <a:noAutofit/>
          </a:bodyPr>
          <a:lstStyle/>
          <a:p>
            <a:r>
              <a:rPr lang="en-US" sz="2400" b="1" dirty="0" smtClean="0">
                <a:latin typeface="Times New Roman" panose="02020603050405020304" pitchFamily="18" charset="0"/>
                <a:cs typeface="Times New Roman" panose="02020603050405020304" pitchFamily="18" charset="0"/>
              </a:rPr>
              <a:t>4. Demo: The student management system</a:t>
            </a:r>
            <a:br>
              <a:rPr lang="en-US" sz="2400" b="1" dirty="0" smtClean="0">
                <a:latin typeface="Times New Roman" panose="02020603050405020304" pitchFamily="18" charset="0"/>
                <a:cs typeface="Times New Roman" panose="02020603050405020304" pitchFamily="18" charset="0"/>
              </a:rPr>
            </a:br>
            <a:r>
              <a:rPr lang="en-US" sz="2400" b="1" dirty="0" smtClean="0">
                <a:solidFill>
                  <a:srgbClr val="FFC000"/>
                </a:solidFill>
                <a:latin typeface="Times New Roman" panose="02020603050405020304" pitchFamily="18" charset="0"/>
                <a:cs typeface="Times New Roman" panose="02020603050405020304" pitchFamily="18" charset="0"/>
              </a:rPr>
              <a:t>	4</a:t>
            </a:r>
            <a:r>
              <a:rPr lang="en-US" sz="2400" b="1" dirty="0">
                <a:solidFill>
                  <a:srgbClr val="FFC000"/>
                </a:solidFill>
                <a:latin typeface="Times New Roman" panose="02020603050405020304" pitchFamily="18" charset="0"/>
                <a:cs typeface="Times New Roman" panose="02020603050405020304" pitchFamily="18" charset="0"/>
              </a:rPr>
              <a:t>.1 Define the project</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4.2</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ADT</a:t>
            </a:r>
            <a:r>
              <a:rPr lang="en-US" sz="2400" b="1" dirty="0">
                <a:solidFill>
                  <a:srgbClr val="FFC000"/>
                </a:solidFill>
                <a:latin typeface="Times New Roman" panose="02020603050405020304" pitchFamily="18" charset="0"/>
                <a:cs typeface="Times New Roman" panose="02020603050405020304" pitchFamily="18" charset="0"/>
              </a:rPr>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4.3 Algorithm</a:t>
            </a:r>
            <a:r>
              <a:rPr lang="en-US" sz="2400" b="1" dirty="0">
                <a:solidFill>
                  <a:srgbClr val="FFC000"/>
                </a:solidFill>
                <a:latin typeface="Times New Roman" panose="02020603050405020304" pitchFamily="18" charset="0"/>
                <a:cs typeface="Times New Roman" panose="02020603050405020304" pitchFamily="18" charset="0"/>
              </a:rPr>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4.4 </a:t>
            </a:r>
            <a:r>
              <a:rPr lang="en-US" sz="2400" b="1" dirty="0" smtClean="0">
                <a:solidFill>
                  <a:srgbClr val="FFC000"/>
                </a:solidFill>
                <a:latin typeface="Times New Roman" panose="02020603050405020304" pitchFamily="18" charset="0"/>
                <a:cs typeface="Times New Roman" panose="02020603050405020304" pitchFamily="18" charset="0"/>
              </a:rPr>
              <a:t>Determine </a:t>
            </a:r>
            <a:r>
              <a:rPr lang="en-US" sz="2400" b="1" dirty="0">
                <a:solidFill>
                  <a:srgbClr val="FFC000"/>
                </a:solidFill>
                <a:latin typeface="Times New Roman" panose="02020603050405020304" pitchFamily="18" charset="0"/>
                <a:cs typeface="Times New Roman" panose="02020603050405020304" pitchFamily="18" charset="0"/>
              </a:rPr>
              <a:t>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42587501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4.1</a:t>
            </a:r>
            <a:r>
              <a:rPr lang="en-US" sz="2400" b="1" dirty="0">
                <a:solidFill>
                  <a:srgbClr val="FFC000"/>
                </a:solidFill>
                <a:latin typeface="Times New Roman" panose="02020603050405020304" pitchFamily="18" charset="0"/>
                <a:cs typeface="Times New Roman" panose="02020603050405020304" pitchFamily="18" charset="0"/>
              </a:rPr>
              <a:t>	Define the project</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873503" y="1622957"/>
            <a:ext cx="10718897"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problem at hand involves developing a software application for Soft Development ABK, which will manage student data for small and medium enterprises. Specifically, the application needs to handle student information, including their ID, name, marks, and rank. Additionally, the application must allow users to perform operations such as adding, editing, deleting, sorting, and searching student records.</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490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4.2	ADT</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Node class:</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4094034" y="2015461"/>
            <a:ext cx="3581900" cy="2514951"/>
          </a:xfrm>
          <a:prstGeom prst="rect">
            <a:avLst/>
          </a:prstGeom>
        </p:spPr>
      </p:pic>
    </p:spTree>
    <p:extLst>
      <p:ext uri="{BB962C8B-B14F-4D97-AF65-F5344CB8AC3E}">
        <p14:creationId xmlns:p14="http://schemas.microsoft.com/office/powerpoint/2010/main" val="38657725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4.2	ADT</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err="1" smtClean="0">
                <a:solidFill>
                  <a:schemeClr val="bg1"/>
                </a:solidFill>
                <a:latin typeface="Times New Roman" panose="02020603050405020304" pitchFamily="18" charset="0"/>
                <a:cs typeface="Times New Roman" panose="02020603050405020304" pitchFamily="18" charset="0"/>
              </a:rPr>
              <a:t>StudentStack</a:t>
            </a:r>
            <a:r>
              <a:rPr lang="en-US" sz="2000" b="1" dirty="0" smtClean="0">
                <a:solidFill>
                  <a:schemeClr val="bg1"/>
                </a:solidFill>
                <a:latin typeface="Times New Roman" panose="02020603050405020304" pitchFamily="18" charset="0"/>
                <a:cs typeface="Times New Roman" panose="02020603050405020304" pitchFamily="18" charset="0"/>
              </a:rPr>
              <a:t> class:</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198777" y="1226379"/>
            <a:ext cx="5584738" cy="5436094"/>
          </a:xfrm>
          <a:prstGeom prst="rect">
            <a:avLst/>
          </a:prstGeom>
        </p:spPr>
      </p:pic>
    </p:spTree>
    <p:extLst>
      <p:ext uri="{BB962C8B-B14F-4D97-AF65-F5344CB8AC3E}">
        <p14:creationId xmlns:p14="http://schemas.microsoft.com/office/powerpoint/2010/main" val="33692067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4.2	ADT</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err="1" smtClean="0">
                <a:solidFill>
                  <a:schemeClr val="bg1"/>
                </a:solidFill>
                <a:latin typeface="Times New Roman" panose="02020603050405020304" pitchFamily="18" charset="0"/>
                <a:cs typeface="Times New Roman" panose="02020603050405020304" pitchFamily="18" charset="0"/>
              </a:rPr>
              <a:t>StudentStack</a:t>
            </a:r>
            <a:r>
              <a:rPr lang="en-US" sz="2000" b="1" dirty="0" smtClean="0">
                <a:solidFill>
                  <a:schemeClr val="bg1"/>
                </a:solidFill>
                <a:latin typeface="Times New Roman" panose="02020603050405020304" pitchFamily="18" charset="0"/>
                <a:cs typeface="Times New Roman" panose="02020603050405020304" pitchFamily="18" charset="0"/>
              </a:rPr>
              <a:t> class:</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3438433" y="1337322"/>
            <a:ext cx="5239575" cy="5315621"/>
          </a:xfrm>
          <a:prstGeom prst="rect">
            <a:avLst/>
          </a:prstGeom>
        </p:spPr>
      </p:pic>
    </p:spTree>
    <p:extLst>
      <p:ext uri="{BB962C8B-B14F-4D97-AF65-F5344CB8AC3E}">
        <p14:creationId xmlns:p14="http://schemas.microsoft.com/office/powerpoint/2010/main" val="38440007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Add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7" name="Picture 6"/>
          <p:cNvPicPr>
            <a:picLocks noChangeAspect="1"/>
          </p:cNvPicPr>
          <p:nvPr/>
        </p:nvPicPr>
        <p:blipFill>
          <a:blip r:embed="rId3"/>
          <a:stretch>
            <a:fillRect/>
          </a:stretch>
        </p:blipFill>
        <p:spPr>
          <a:xfrm>
            <a:off x="1105249" y="1756020"/>
            <a:ext cx="10178140" cy="3299557"/>
          </a:xfrm>
          <a:prstGeom prst="rect">
            <a:avLst/>
          </a:prstGeom>
        </p:spPr>
      </p:pic>
    </p:spTree>
    <p:extLst>
      <p:ext uri="{BB962C8B-B14F-4D97-AF65-F5344CB8AC3E}">
        <p14:creationId xmlns:p14="http://schemas.microsoft.com/office/powerpoint/2010/main" val="105636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Update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3015761" y="1292023"/>
            <a:ext cx="5868253" cy="5379899"/>
          </a:xfrm>
          <a:prstGeom prst="rect">
            <a:avLst/>
          </a:prstGeom>
        </p:spPr>
      </p:pic>
    </p:spTree>
    <p:extLst>
      <p:ext uri="{BB962C8B-B14F-4D97-AF65-F5344CB8AC3E}">
        <p14:creationId xmlns:p14="http://schemas.microsoft.com/office/powerpoint/2010/main" val="2778663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Initialize </a:t>
            </a:r>
            <a:r>
              <a:rPr lang="en-US" sz="2000" b="1" dirty="0">
                <a:solidFill>
                  <a:schemeClr val="bg1"/>
                </a:solidFill>
                <a:latin typeface="Times New Roman" panose="02020603050405020304" pitchFamily="18" charset="0"/>
                <a:cs typeface="Times New Roman" panose="02020603050405020304" pitchFamily="18" charset="0"/>
              </a:rPr>
              <a:t>the </a:t>
            </a:r>
            <a:r>
              <a:rPr lang="en-US" sz="2000" b="1" dirty="0" smtClean="0">
                <a:solidFill>
                  <a:schemeClr val="bg1"/>
                </a:solidFill>
                <a:latin typeface="Times New Roman" panose="02020603050405020304" pitchFamily="18" charset="0"/>
                <a:cs typeface="Times New Roman" panose="02020603050405020304" pitchFamily="18" charset="0"/>
              </a:rPr>
              <a:t>stack</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Array-Based Stack:</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811701" y="4844562"/>
            <a:ext cx="10789748"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ArrayBasedStack</a:t>
            </a:r>
            <a:r>
              <a:rPr lang="en-US" dirty="0">
                <a:latin typeface="Times New Roman" panose="02020603050405020304" pitchFamily="18" charset="0"/>
                <a:cs typeface="Times New Roman" panose="02020603050405020304" pitchFamily="18" charset="0"/>
              </a:rPr>
              <a:t> class implements a stack using an array. It has three main attributes: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 for the stack's capacity,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 to store the stack elements, and top, which indicates the index of the top element (initialized to -1 to represent an empty stack). The constructor initializes these attributes based on the given size.</a:t>
            </a:r>
          </a:p>
        </p:txBody>
      </p:sp>
      <p:pic>
        <p:nvPicPr>
          <p:cNvPr id="8" name="Picture 7"/>
          <p:cNvPicPr>
            <a:picLocks noChangeAspect="1"/>
          </p:cNvPicPr>
          <p:nvPr/>
        </p:nvPicPr>
        <p:blipFill>
          <a:blip r:embed="rId3"/>
          <a:stretch>
            <a:fillRect/>
          </a:stretch>
        </p:blipFill>
        <p:spPr>
          <a:xfrm>
            <a:off x="3290528" y="2043870"/>
            <a:ext cx="5153744" cy="2457793"/>
          </a:xfrm>
          <a:prstGeom prst="rect">
            <a:avLst/>
          </a:prstGeom>
        </p:spPr>
      </p:pic>
      <p:sp>
        <p:nvSpPr>
          <p:cNvPr id="9"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2844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Peek Student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211007" y="1607428"/>
            <a:ext cx="5506218" cy="1409897"/>
          </a:xfrm>
          <a:prstGeom prst="rect">
            <a:avLst/>
          </a:prstGeom>
        </p:spPr>
      </p:pic>
      <p:pic>
        <p:nvPicPr>
          <p:cNvPr id="7" name="Picture 6"/>
          <p:cNvPicPr>
            <a:picLocks noChangeAspect="1"/>
          </p:cNvPicPr>
          <p:nvPr/>
        </p:nvPicPr>
        <p:blipFill>
          <a:blip r:embed="rId4"/>
          <a:stretch>
            <a:fillRect/>
          </a:stretch>
        </p:blipFill>
        <p:spPr>
          <a:xfrm>
            <a:off x="2949032" y="4051563"/>
            <a:ext cx="6030167" cy="1667108"/>
          </a:xfrm>
          <a:prstGeom prst="rect">
            <a:avLst/>
          </a:prstGeom>
        </p:spPr>
      </p:pic>
      <p:sp>
        <p:nvSpPr>
          <p:cNvPr id="8" name="TextBox 7"/>
          <p:cNvSpPr txBox="1"/>
          <p:nvPr/>
        </p:nvSpPr>
        <p:spPr>
          <a:xfrm>
            <a:off x="640251" y="3486556"/>
            <a:ext cx="2022231" cy="400110"/>
          </a:xfrm>
          <a:prstGeom prst="rect">
            <a:avLst/>
          </a:prstGeom>
          <a:noFill/>
        </p:spPr>
        <p:txBody>
          <a:bodyPr wrap="square" rtlCol="0">
            <a:spAutoFit/>
          </a:bodyPr>
          <a:lstStyle/>
          <a:p>
            <a:pPr algn="just"/>
            <a:r>
              <a:rPr lang="en-US" sz="2000" b="1" dirty="0" smtClean="0">
                <a:solidFill>
                  <a:schemeClr val="bg1"/>
                </a:solidFill>
                <a:latin typeface="Times New Roman" panose="02020603050405020304" pitchFamily="18" charset="0"/>
                <a:cs typeface="Times New Roman" panose="02020603050405020304" pitchFamily="18" charset="0"/>
              </a:rPr>
              <a:t>Display student</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80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Delete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3270737" y="1379977"/>
            <a:ext cx="6152169" cy="5273288"/>
          </a:xfrm>
          <a:prstGeom prst="rect">
            <a:avLst/>
          </a:prstGeom>
        </p:spPr>
      </p:pic>
    </p:spTree>
    <p:extLst>
      <p:ext uri="{BB962C8B-B14F-4D97-AF65-F5344CB8AC3E}">
        <p14:creationId xmlns:p14="http://schemas.microsoft.com/office/powerpoint/2010/main" val="4970605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Sort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2074393" y="1696362"/>
            <a:ext cx="8107099" cy="4619586"/>
          </a:xfrm>
          <a:prstGeom prst="rect">
            <a:avLst/>
          </a:prstGeom>
        </p:spPr>
      </p:pic>
    </p:spTree>
    <p:extLst>
      <p:ext uri="{BB962C8B-B14F-4D97-AF65-F5344CB8AC3E}">
        <p14:creationId xmlns:p14="http://schemas.microsoft.com/office/powerpoint/2010/main" val="2681014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Search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2906475" y="1836555"/>
            <a:ext cx="6906589" cy="4363059"/>
          </a:xfrm>
          <a:prstGeom prst="rect">
            <a:avLst/>
          </a:prstGeom>
        </p:spPr>
      </p:pic>
    </p:spTree>
    <p:extLst>
      <p:ext uri="{BB962C8B-B14F-4D97-AF65-F5344CB8AC3E}">
        <p14:creationId xmlns:p14="http://schemas.microsoft.com/office/powerpoint/2010/main" val="33475160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4"/>
            <a:ext cx="11141440" cy="39820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943424"/>
            <a:ext cx="11185402" cy="5809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Run </a:t>
            </a:r>
            <a:r>
              <a:rPr lang="en-US" sz="2000" b="1" dirty="0">
                <a:solidFill>
                  <a:schemeClr val="bg1"/>
                </a:solidFill>
                <a:latin typeface="Times New Roman" panose="02020603050405020304" pitchFamily="18" charset="0"/>
                <a:cs typeface="Times New Roman" panose="02020603050405020304" pitchFamily="18" charset="0"/>
              </a:rPr>
              <a:t>the Test Cases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1679331" y="2286000"/>
            <a:ext cx="7631723" cy="2708031"/>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2677490" y="1174424"/>
            <a:ext cx="8044503" cy="5578485"/>
          </a:xfrm>
          <a:prstGeom prst="rect">
            <a:avLst/>
          </a:prstGeom>
        </p:spPr>
      </p:pic>
    </p:spTree>
    <p:extLst>
      <p:ext uri="{BB962C8B-B14F-4D97-AF65-F5344CB8AC3E}">
        <p14:creationId xmlns:p14="http://schemas.microsoft.com/office/powerpoint/2010/main" val="40884114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2761447" y="1730743"/>
            <a:ext cx="6763085" cy="4740396"/>
          </a:xfrm>
          <a:prstGeom prst="rect">
            <a:avLst/>
          </a:prstGeom>
        </p:spPr>
      </p:pic>
    </p:spTree>
    <p:extLst>
      <p:ext uri="{BB962C8B-B14F-4D97-AF65-F5344CB8AC3E}">
        <p14:creationId xmlns:p14="http://schemas.microsoft.com/office/powerpoint/2010/main" val="12693481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Merge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3445310" y="1714501"/>
            <a:ext cx="5383440" cy="4880147"/>
          </a:xfrm>
          <a:prstGeom prst="rect">
            <a:avLst/>
          </a:prstGeom>
        </p:spPr>
      </p:pic>
    </p:spTree>
    <p:extLst>
      <p:ext uri="{BB962C8B-B14F-4D97-AF65-F5344CB8AC3E}">
        <p14:creationId xmlns:p14="http://schemas.microsoft.com/office/powerpoint/2010/main" val="1087251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Merge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838121" y="1748744"/>
            <a:ext cx="4972744" cy="2762636"/>
          </a:xfrm>
          <a:prstGeom prst="rect">
            <a:avLst/>
          </a:prstGeom>
        </p:spPr>
      </p:pic>
      <p:pic>
        <p:nvPicPr>
          <p:cNvPr id="5" name="Picture 4"/>
          <p:cNvPicPr>
            <a:picLocks noChangeAspect="1"/>
          </p:cNvPicPr>
          <p:nvPr/>
        </p:nvPicPr>
        <p:blipFill>
          <a:blip r:embed="rId4"/>
          <a:stretch>
            <a:fillRect/>
          </a:stretch>
        </p:blipFill>
        <p:spPr>
          <a:xfrm>
            <a:off x="6374423" y="1748744"/>
            <a:ext cx="5187460" cy="3732232"/>
          </a:xfrm>
          <a:prstGeom prst="rect">
            <a:avLst/>
          </a:prstGeom>
        </p:spPr>
      </p:pic>
    </p:spTree>
    <p:extLst>
      <p:ext uri="{BB962C8B-B14F-4D97-AF65-F5344CB8AC3E}">
        <p14:creationId xmlns:p14="http://schemas.microsoft.com/office/powerpoint/2010/main" val="21562647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Merge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7" name="Picture 6"/>
          <p:cNvPicPr>
            <a:picLocks noChangeAspect="1"/>
          </p:cNvPicPr>
          <p:nvPr/>
        </p:nvPicPr>
        <p:blipFill>
          <a:blip r:embed="rId3"/>
          <a:stretch>
            <a:fillRect/>
          </a:stretch>
        </p:blipFill>
        <p:spPr>
          <a:xfrm>
            <a:off x="2848562" y="1914282"/>
            <a:ext cx="6834756" cy="3431442"/>
          </a:xfrm>
          <a:prstGeom prst="rect">
            <a:avLst/>
          </a:prstGeom>
        </p:spPr>
      </p:pic>
    </p:spTree>
    <p:extLst>
      <p:ext uri="{BB962C8B-B14F-4D97-AF65-F5344CB8AC3E}">
        <p14:creationId xmlns:p14="http://schemas.microsoft.com/office/powerpoint/2010/main" val="22034984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1815845" y="1283260"/>
            <a:ext cx="8224970" cy="5359647"/>
          </a:xfrm>
          <a:prstGeom prst="rect">
            <a:avLst/>
          </a:prstGeom>
        </p:spPr>
      </p:pic>
    </p:spTree>
    <p:extLst>
      <p:ext uri="{BB962C8B-B14F-4D97-AF65-F5344CB8AC3E}">
        <p14:creationId xmlns:p14="http://schemas.microsoft.com/office/powerpoint/2010/main" val="3583785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86963"/>
            <a:ext cx="11245363" cy="554794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1.3.2</a:t>
            </a:r>
            <a:r>
              <a:rPr lang="en-US" sz="2000" b="1" dirty="0">
                <a:solidFill>
                  <a:schemeClr val="bg1"/>
                </a:solidFill>
                <a:latin typeface="Times New Roman" panose="02020603050405020304" pitchFamily="18" charset="0"/>
                <a:cs typeface="Times New Roman" panose="02020603050405020304" pitchFamily="18" charset="0"/>
              </a:rPr>
              <a:t>	 Initialize the </a:t>
            </a:r>
            <a:r>
              <a:rPr lang="en-US" sz="2000" b="1" dirty="0" smtClean="0">
                <a:solidFill>
                  <a:schemeClr val="bg1"/>
                </a:solidFill>
                <a:latin typeface="Times New Roman" panose="02020603050405020304" pitchFamily="18" charset="0"/>
                <a:cs typeface="Times New Roman" panose="02020603050405020304" pitchFamily="18" charset="0"/>
              </a:rPr>
              <a:t>stack</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921606" y="3402524"/>
            <a:ext cx="10789748"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Main class contains the main method, which prints "Array-Based Stack:" and initializes an </a:t>
            </a:r>
            <a:r>
              <a:rPr lang="en-US" dirty="0" err="1">
                <a:latin typeface="Times New Roman" panose="02020603050405020304" pitchFamily="18" charset="0"/>
                <a:cs typeface="Times New Roman" panose="02020603050405020304" pitchFamily="18" charset="0"/>
              </a:rPr>
              <a:t>ArrayBasedStack</a:t>
            </a:r>
            <a:r>
              <a:rPr lang="en-US" dirty="0">
                <a:latin typeface="Times New Roman" panose="02020603050405020304" pitchFamily="18" charset="0"/>
                <a:cs typeface="Times New Roman" panose="02020603050405020304" pitchFamily="18" charset="0"/>
              </a:rPr>
              <a:t> instance with a maximum size of 5, preparing it for further stack operations.</a:t>
            </a:r>
          </a:p>
        </p:txBody>
      </p:sp>
      <p:pic>
        <p:nvPicPr>
          <p:cNvPr id="5" name="Picture 4"/>
          <p:cNvPicPr>
            <a:picLocks noChangeAspect="1"/>
          </p:cNvPicPr>
          <p:nvPr/>
        </p:nvPicPr>
        <p:blipFill>
          <a:blip r:embed="rId3"/>
          <a:stretch>
            <a:fillRect/>
          </a:stretch>
        </p:blipFill>
        <p:spPr>
          <a:xfrm>
            <a:off x="2370143" y="2177133"/>
            <a:ext cx="6906589" cy="885949"/>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2081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260"/>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Time Complexity Evaluation: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640251" y="1698943"/>
            <a:ext cx="10999176" cy="3693319"/>
          </a:xfrm>
          <a:prstGeom prst="rect">
            <a:avLst/>
          </a:prstGeom>
          <a:noFill/>
        </p:spPr>
        <p:txBody>
          <a:bodyPr wrap="square" rtlCol="0">
            <a:spAutoFit/>
          </a:bodyPr>
          <a:lstStyle/>
          <a:p>
            <a:pPr marL="742950" lvl="1"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Bubble </a:t>
            </a:r>
            <a:r>
              <a:rPr lang="en-US" b="1" dirty="0">
                <a:latin typeface="Times New Roman" panose="02020603050405020304" pitchFamily="18" charset="0"/>
                <a:cs typeface="Times New Roman" panose="02020603050405020304" pitchFamily="18" charset="0"/>
              </a:rPr>
              <a:t>Sort (O(n²)):</a:t>
            </a:r>
            <a:r>
              <a:rPr lang="en-US" dirty="0">
                <a:latin typeface="Times New Roman" panose="02020603050405020304" pitchFamily="18" charset="0"/>
                <a:cs typeface="Times New Roman" panose="02020603050405020304" pitchFamily="18" charset="0"/>
              </a:rPr>
              <a:t> As the input size increases, the execution time increases </a:t>
            </a:r>
            <a:r>
              <a:rPr lang="en-US" dirty="0" err="1">
                <a:latin typeface="Times New Roman" panose="02020603050405020304" pitchFamily="18" charset="0"/>
                <a:cs typeface="Times New Roman" panose="02020603050405020304" pitchFamily="18" charset="0"/>
              </a:rPr>
              <a:t>quadratically</a:t>
            </a:r>
            <a:r>
              <a:rPr lang="en-US" dirty="0">
                <a:latin typeface="Times New Roman" panose="02020603050405020304" pitchFamily="18" charset="0"/>
                <a:cs typeface="Times New Roman" panose="02020603050405020304" pitchFamily="18" charset="0"/>
              </a:rPr>
              <a:t>. This is evident in the provided example where the time for Bubble Sort grows substantially with the number of students. This makes Bubble Sort impractical for sorting large datasets.</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Merge Sort (O(n log n)):</a:t>
            </a:r>
            <a:r>
              <a:rPr lang="en-US" dirty="0">
                <a:latin typeface="Times New Roman" panose="02020603050405020304" pitchFamily="18" charset="0"/>
                <a:cs typeface="Times New Roman" panose="02020603050405020304" pitchFamily="18" charset="0"/>
              </a:rPr>
              <a:t> Merge Sort, on the other hand, has a much more efficient growth rate. While the execution time increases with larger datasets, it does so at a much slower pace compared to Bubble Sort. This makes Merge Sort more suitable for larger datasets, providing a much better performance as input size grows.</a:t>
            </a:r>
          </a:p>
          <a:p>
            <a:pPr algn="just"/>
            <a:endParaRPr lang="en-US" b="1" dirty="0" smtClean="0">
              <a:solidFill>
                <a:schemeClr val="bg1"/>
              </a:solidFill>
              <a:latin typeface="Times New Roman" panose="02020603050405020304" pitchFamily="18" charset="0"/>
              <a:cs typeface="Times New Roman" panose="02020603050405020304" pitchFamily="18" charset="0"/>
            </a:endParaRPr>
          </a:p>
          <a:p>
            <a:pPr algn="just"/>
            <a:r>
              <a:rPr lang="en-US" sz="2000" b="1" dirty="0" smtClean="0">
                <a:solidFill>
                  <a:schemeClr val="bg1"/>
                </a:solidFill>
                <a:latin typeface="Times New Roman" panose="02020603050405020304" pitchFamily="18" charset="0"/>
                <a:cs typeface="Times New Roman" panose="02020603050405020304" pitchFamily="18" charset="0"/>
              </a:rPr>
              <a:t>Conclusion</a:t>
            </a:r>
            <a:r>
              <a:rPr lang="en-US" sz="2000" b="1" dirty="0">
                <a:solidFill>
                  <a:schemeClr val="bg1"/>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Bubble Sort</a:t>
            </a:r>
            <a:r>
              <a:rPr lang="en-US" dirty="0">
                <a:latin typeface="Times New Roman" panose="02020603050405020304" pitchFamily="18" charset="0"/>
                <a:cs typeface="Times New Roman" panose="02020603050405020304" pitchFamily="18" charset="0"/>
              </a:rPr>
              <a:t> is simple to implement but inefficient for larger datasets. It is best suited for small input sizes or educational purposes to demonstrate basic sorting techniques.</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Merge Sort</a:t>
            </a:r>
            <a:r>
              <a:rPr lang="en-US" dirty="0">
                <a:latin typeface="Times New Roman" panose="02020603050405020304" pitchFamily="18" charset="0"/>
                <a:cs typeface="Times New Roman" panose="02020603050405020304" pitchFamily="18" charset="0"/>
              </a:rPr>
              <a:t> is more efficient, especially for larger datasets, and is commonly used in real-world applications where performance is crucial. It demonstrates the advantages of divide-and-conquer algorithms in terms of scalability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1375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0625" y="1899139"/>
            <a:ext cx="5554052" cy="2549769"/>
          </a:xfrm>
        </p:spPr>
        <p:style>
          <a:lnRef idx="0">
            <a:schemeClr val="accent3"/>
          </a:lnRef>
          <a:fillRef idx="3">
            <a:schemeClr val="accent3"/>
          </a:fillRef>
          <a:effectRef idx="3">
            <a:schemeClr val="accent3"/>
          </a:effectRef>
          <a:fontRef idx="minor">
            <a:schemeClr val="lt1"/>
          </a:fontRef>
        </p:style>
        <p:txBody>
          <a:bodyPr>
            <a:normAutofit/>
          </a:bodyPr>
          <a:lstStyle/>
          <a:p>
            <a:r>
              <a:rPr lang="en-US" sz="7200" b="1" dirty="0" smtClean="0">
                <a:latin typeface="Times New Roman" panose="02020603050405020304" pitchFamily="18" charset="0"/>
                <a:cs typeface="Times New Roman" panose="02020603050405020304" pitchFamily="18" charset="0"/>
              </a:rPr>
              <a:t>Thanks for watching!</a:t>
            </a:r>
            <a:endParaRPr lang="en-US" sz="72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943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86963"/>
            <a:ext cx="11245363" cy="554794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1.3.2</a:t>
            </a:r>
            <a:r>
              <a:rPr lang="en-US" sz="2000" b="1" dirty="0">
                <a:solidFill>
                  <a:schemeClr val="bg1"/>
                </a:solidFill>
                <a:latin typeface="Times New Roman" panose="02020603050405020304" pitchFamily="18" charset="0"/>
                <a:cs typeface="Times New Roman" panose="02020603050405020304" pitchFamily="18" charset="0"/>
              </a:rPr>
              <a:t>	 Initialize the </a:t>
            </a:r>
            <a:r>
              <a:rPr lang="en-US" sz="2000" b="1" dirty="0" smtClean="0">
                <a:solidFill>
                  <a:schemeClr val="bg1"/>
                </a:solidFill>
                <a:latin typeface="Times New Roman" panose="02020603050405020304" pitchFamily="18" charset="0"/>
                <a:cs typeface="Times New Roman" panose="02020603050405020304" pitchFamily="18" charset="0"/>
              </a:rPr>
              <a:t>stack</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Linked-List-Based </a:t>
            </a:r>
            <a:r>
              <a:rPr lang="en-US" sz="2000" b="1" dirty="0">
                <a:solidFill>
                  <a:schemeClr val="tx1"/>
                </a:solidFill>
                <a:latin typeface="Times New Roman" panose="02020603050405020304" pitchFamily="18" charset="0"/>
                <a:cs typeface="Times New Roman" panose="02020603050405020304" pitchFamily="18" charset="0"/>
              </a:rPr>
              <a:t>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834475" y="4786336"/>
            <a:ext cx="10789748"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Node class is a fundamental building block for the linked-list implementation of the stack. It contains two attributes:</a:t>
            </a: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This integer variable holds the value that the node will store.</a:t>
            </a: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next</a:t>
            </a:r>
            <a:r>
              <a:rPr lang="en-US" dirty="0">
                <a:latin typeface="Times New Roman" panose="02020603050405020304" pitchFamily="18" charset="0"/>
                <a:cs typeface="Times New Roman" panose="02020603050405020304" pitchFamily="18" charset="0"/>
              </a:rPr>
              <a:t>: This is a reference to the next Node in the linked list, allowing us to connect nodes together.</a:t>
            </a:r>
          </a:p>
        </p:txBody>
      </p:sp>
      <p:pic>
        <p:nvPicPr>
          <p:cNvPr id="2" name="Picture 1"/>
          <p:cNvPicPr>
            <a:picLocks noChangeAspect="1"/>
          </p:cNvPicPr>
          <p:nvPr/>
        </p:nvPicPr>
        <p:blipFill>
          <a:blip r:embed="rId3"/>
          <a:stretch>
            <a:fillRect/>
          </a:stretch>
        </p:blipFill>
        <p:spPr>
          <a:xfrm>
            <a:off x="3966181" y="2179510"/>
            <a:ext cx="3572374" cy="1781424"/>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290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1062</TotalTime>
  <Words>4385</Words>
  <Application>Microsoft Office PowerPoint</Application>
  <PresentationFormat>Widescreen</PresentationFormat>
  <Paragraphs>281</Paragraphs>
  <Slides>81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Century Gothic</vt:lpstr>
      <vt:lpstr>Times New Roman</vt:lpstr>
      <vt:lpstr>Wingdings</vt:lpstr>
      <vt:lpstr>Wingdings 3</vt:lpstr>
      <vt:lpstr>Wisp</vt:lpstr>
      <vt:lpstr>DATA STRUCTURES &amp; ALGORITHMS</vt:lpstr>
      <vt:lpstr>Contents:</vt:lpstr>
      <vt:lpstr>1. A stack ADT, a concrete data structure for a First In First out (FIFO) queue     1.1 DSA     1.2 ADT     1.3 Stack and FIFO queue     1.4 Compare different between Stack and Queue</vt:lpstr>
      <vt:lpstr>1.1 DSA</vt:lpstr>
      <vt:lpstr>1.2 ADT</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Two sorting algorithms       2.1 Introduction the two sorting algorithms will be comparing       2.2 Time Complexity Analysis       2.3 Space Complexity Analysis       2.4 Stability       2.5 Comparison Table       2.6 Performance Comparison  2.7 Provide a concrete example to demonstrate the differences in      performance between the two algorithms</vt:lpstr>
      <vt:lpstr>2.1 Introducing the two sorting algorithms will be comparing</vt:lpstr>
      <vt:lpstr>2.1 Introducing the two sorting algorithms will be comparing</vt:lpstr>
      <vt:lpstr>2.2 Time Complexity Analysis</vt:lpstr>
      <vt:lpstr>2.2 Time Complexity Analysis</vt:lpstr>
      <vt:lpstr>2.3 Space Complexity Analysis</vt:lpstr>
      <vt:lpstr>2.3 Space Complexity Analysis</vt:lpstr>
      <vt:lpstr>2.4 Stability</vt:lpstr>
      <vt:lpstr>2.4 Stability</vt:lpstr>
      <vt:lpstr>2.5 Comparison Table </vt:lpstr>
      <vt:lpstr>2.6 Performance Comparison</vt:lpstr>
      <vt:lpstr>2.7 Provide a concrete example to demonstrate the differences in performance between the two algorithms</vt:lpstr>
      <vt:lpstr>2.7 Provide a concrete example to demonstrate the differences in performance between the two algorithms</vt:lpstr>
      <vt:lpstr>2.7 Provide a concrete example to demonstrate the differences in performance between the two algorithms</vt:lpstr>
      <vt:lpstr>2.7 Provide a concrete example to demonstrate the differences in performance between the two algorithms</vt:lpstr>
      <vt:lpstr>2.7 Provide a concrete example to demonstrate the differences in performance between the two algorithms</vt:lpstr>
      <vt:lpstr>3. Two network shortest path algorithms  3.1 Introducing the concept of network shortest path algorithms   3.2 Algorithm 1: Dijkstra's Algorithm       3.3 Algorithm 2: Prim-Jarnik Algorithm       3.4 Performance Analysis</vt:lpstr>
      <vt:lpstr>3.1 Introducing the concept of network shortest path algorithms </vt:lpstr>
      <vt:lpstr>3.2 Algorithm 1: Dijkstra's Algorithm</vt:lpstr>
      <vt:lpstr>3.2 Algorithm 1: Dijkstra's Algorithm</vt:lpstr>
      <vt:lpstr>3.2 Algorithm 1: Dijkstra's Algorithm</vt:lpstr>
      <vt:lpstr>3.2 Algorithm 1: Dijkstra's Algorithm</vt:lpstr>
      <vt:lpstr>3.3 Algorithm 2: Prim-Jarnik Algorithm</vt:lpstr>
      <vt:lpstr>3.3 Algorithm 2: Prim-Jarnik Algorithm</vt:lpstr>
      <vt:lpstr>3.3 Algorithm 2: Prim-Jarnik Algorithm</vt:lpstr>
      <vt:lpstr>3.3 Algorithm 2: Prim-Jarnik Algorithm</vt:lpstr>
      <vt:lpstr>3.4 Performance Analysis</vt:lpstr>
      <vt:lpstr>4. Demo: The student management system  4.1 Define the project  4.2 ADT       4.3 Algorithm       4.4 Determine two ways in which the efficiency of an algorithm can be measured, illustrating your answer with an example</vt:lpstr>
      <vt:lpstr>4.1 Define the project</vt:lpstr>
      <vt:lpstr>4.2 ADT</vt:lpstr>
      <vt:lpstr>4.2 ADT</vt:lpstr>
      <vt:lpstr>4.2 ADT</vt:lpstr>
      <vt:lpstr>4.3 Algorithms</vt:lpstr>
      <vt:lpstr>4.3 Algorithms</vt:lpstr>
      <vt:lpstr>4.3 Algorithms</vt:lpstr>
      <vt:lpstr>4.3 Algorithms</vt:lpstr>
      <vt:lpstr>4.3 Algorithms</vt:lpstr>
      <vt:lpstr>4.3 Algorithms</vt:lpstr>
      <vt:lpstr>4.3 Algorithms</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ALGORITHMS</dc:title>
  <dc:creator>Admin</dc:creator>
  <cp:lastModifiedBy>Admin</cp:lastModifiedBy>
  <cp:revision>89</cp:revision>
  <dcterms:created xsi:type="dcterms:W3CDTF">2024-10-13T11:36:09Z</dcterms:created>
  <dcterms:modified xsi:type="dcterms:W3CDTF">2024-12-12T02:46:10Z</dcterms:modified>
</cp:coreProperties>
</file>