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96" d="100"/>
          <a:sy n="9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7A413-982F-4F0B-B2E6-453045AF0C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FF7848-6556-493C-BEA8-81DCD25E9A5D}">
      <dgm:prSet/>
      <dgm:spPr/>
      <dgm:t>
        <a:bodyPr/>
        <a:lstStyle/>
        <a:p>
          <a:r>
            <a:rPr kumimoji="1" lang="ko-KR"/>
            <a:t>프론트엔드 </a:t>
          </a:r>
          <a:r>
            <a:rPr kumimoji="1" lang="en-US"/>
            <a:t>:</a:t>
          </a:r>
          <a:r>
            <a:rPr kumimoji="1" lang="ko-KR"/>
            <a:t> </a:t>
          </a:r>
          <a:r>
            <a:rPr kumimoji="1" lang="en-US"/>
            <a:t>HTML, CSS, JavaScript</a:t>
          </a:r>
          <a:endParaRPr lang="en-US"/>
        </a:p>
      </dgm:t>
    </dgm:pt>
    <dgm:pt modelId="{0AD7274D-B450-417F-8CFE-468A1788282D}" type="parTrans" cxnId="{3FF389D2-45A9-497B-BFD9-C3DC2C7C2E3A}">
      <dgm:prSet/>
      <dgm:spPr/>
      <dgm:t>
        <a:bodyPr/>
        <a:lstStyle/>
        <a:p>
          <a:endParaRPr lang="en-US"/>
        </a:p>
      </dgm:t>
    </dgm:pt>
    <dgm:pt modelId="{F34006BD-FDDF-41A2-83A9-B23174331E74}" type="sibTrans" cxnId="{3FF389D2-45A9-497B-BFD9-C3DC2C7C2E3A}">
      <dgm:prSet/>
      <dgm:spPr/>
      <dgm:t>
        <a:bodyPr/>
        <a:lstStyle/>
        <a:p>
          <a:endParaRPr lang="en-US"/>
        </a:p>
      </dgm:t>
    </dgm:pt>
    <dgm:pt modelId="{880AD6FD-8DD9-4F30-8CDE-1532B493BF02}">
      <dgm:prSet/>
      <dgm:spPr/>
      <dgm:t>
        <a:bodyPr/>
        <a:lstStyle/>
        <a:p>
          <a:r>
            <a:rPr kumimoji="1" lang="ko-KR"/>
            <a:t>백엔드 </a:t>
          </a:r>
          <a:r>
            <a:rPr kumimoji="1" lang="en-US"/>
            <a:t>:</a:t>
          </a:r>
          <a:r>
            <a:rPr kumimoji="1" lang="ko-KR"/>
            <a:t> </a:t>
          </a:r>
          <a:r>
            <a:rPr kumimoji="1" lang="en-US"/>
            <a:t>Java 17</a:t>
          </a:r>
          <a:endParaRPr lang="en-US"/>
        </a:p>
      </dgm:t>
    </dgm:pt>
    <dgm:pt modelId="{BEB7003C-CBB9-418D-80DA-535DEB248A87}" type="parTrans" cxnId="{1C9DD345-AB85-4308-9998-B8AA7CBEA34D}">
      <dgm:prSet/>
      <dgm:spPr/>
      <dgm:t>
        <a:bodyPr/>
        <a:lstStyle/>
        <a:p>
          <a:endParaRPr lang="en-US"/>
        </a:p>
      </dgm:t>
    </dgm:pt>
    <dgm:pt modelId="{619B1525-A6F4-49F7-A8E4-2E142E616FB4}" type="sibTrans" cxnId="{1C9DD345-AB85-4308-9998-B8AA7CBEA34D}">
      <dgm:prSet/>
      <dgm:spPr/>
      <dgm:t>
        <a:bodyPr/>
        <a:lstStyle/>
        <a:p>
          <a:endParaRPr lang="en-US"/>
        </a:p>
      </dgm:t>
    </dgm:pt>
    <dgm:pt modelId="{3627229E-EDBC-47EF-99CE-88B8265C5DE1}">
      <dgm:prSet/>
      <dgm:spPr/>
      <dgm:t>
        <a:bodyPr/>
        <a:lstStyle/>
        <a:p>
          <a:r>
            <a:rPr kumimoji="1" lang="en-US"/>
            <a:t>DB : JPQLs</a:t>
          </a:r>
          <a:endParaRPr lang="en-US"/>
        </a:p>
      </dgm:t>
    </dgm:pt>
    <dgm:pt modelId="{7D769261-19C2-4B34-83F5-03C2AB301E61}" type="parTrans" cxnId="{03EE0ED0-A48A-4BDC-A205-EE7C3E292D42}">
      <dgm:prSet/>
      <dgm:spPr/>
      <dgm:t>
        <a:bodyPr/>
        <a:lstStyle/>
        <a:p>
          <a:endParaRPr lang="en-US"/>
        </a:p>
      </dgm:t>
    </dgm:pt>
    <dgm:pt modelId="{85CFF747-8098-4DC5-B6F3-FC85E81CBAEA}" type="sibTrans" cxnId="{03EE0ED0-A48A-4BDC-A205-EE7C3E292D42}">
      <dgm:prSet/>
      <dgm:spPr/>
      <dgm:t>
        <a:bodyPr/>
        <a:lstStyle/>
        <a:p>
          <a:endParaRPr lang="en-US"/>
        </a:p>
      </dgm:t>
    </dgm:pt>
    <dgm:pt modelId="{60168BCE-28EF-EE47-A678-735C6930F3EF}" type="pres">
      <dgm:prSet presAssocID="{4087A413-982F-4F0B-B2E6-453045AF0C9B}" presName="linear" presStyleCnt="0">
        <dgm:presLayoutVars>
          <dgm:animLvl val="lvl"/>
          <dgm:resizeHandles val="exact"/>
        </dgm:presLayoutVars>
      </dgm:prSet>
      <dgm:spPr/>
    </dgm:pt>
    <dgm:pt modelId="{61CA1A21-4C5B-A444-9FF9-3D117DAF2C04}" type="pres">
      <dgm:prSet presAssocID="{61FF7848-6556-493C-BEA8-81DCD25E9A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8D9863-6A42-AC4B-A592-B2386AB38A71}" type="pres">
      <dgm:prSet presAssocID="{F34006BD-FDDF-41A2-83A9-B23174331E74}" presName="spacer" presStyleCnt="0"/>
      <dgm:spPr/>
    </dgm:pt>
    <dgm:pt modelId="{3B1A23FD-BCC4-6B45-B330-66E918178448}" type="pres">
      <dgm:prSet presAssocID="{880AD6FD-8DD9-4F30-8CDE-1532B493BF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1A1454-5B32-124A-A373-C8BD0B834A70}" type="pres">
      <dgm:prSet presAssocID="{619B1525-A6F4-49F7-A8E4-2E142E616FB4}" presName="spacer" presStyleCnt="0"/>
      <dgm:spPr/>
    </dgm:pt>
    <dgm:pt modelId="{F6B0C60D-F08C-734B-8CC8-EEB9BBC4266B}" type="pres">
      <dgm:prSet presAssocID="{3627229E-EDBC-47EF-99CE-88B8265C5D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B84806-EF19-D640-9DD8-E0B34A633293}" type="presOf" srcId="{4087A413-982F-4F0B-B2E6-453045AF0C9B}" destId="{60168BCE-28EF-EE47-A678-735C6930F3EF}" srcOrd="0" destOrd="0" presId="urn:microsoft.com/office/officeart/2005/8/layout/vList2"/>
    <dgm:cxn modelId="{1C9DD345-AB85-4308-9998-B8AA7CBEA34D}" srcId="{4087A413-982F-4F0B-B2E6-453045AF0C9B}" destId="{880AD6FD-8DD9-4F30-8CDE-1532B493BF02}" srcOrd="1" destOrd="0" parTransId="{BEB7003C-CBB9-418D-80DA-535DEB248A87}" sibTransId="{619B1525-A6F4-49F7-A8E4-2E142E616FB4}"/>
    <dgm:cxn modelId="{7A9E8179-036A-DE43-8246-EF6BA5E2E9A5}" type="presOf" srcId="{61FF7848-6556-493C-BEA8-81DCD25E9A5D}" destId="{61CA1A21-4C5B-A444-9FF9-3D117DAF2C04}" srcOrd="0" destOrd="0" presId="urn:microsoft.com/office/officeart/2005/8/layout/vList2"/>
    <dgm:cxn modelId="{BA7A429B-AFBC-3144-9AB9-EF86D3EE7AEC}" type="presOf" srcId="{3627229E-EDBC-47EF-99CE-88B8265C5DE1}" destId="{F6B0C60D-F08C-734B-8CC8-EEB9BBC4266B}" srcOrd="0" destOrd="0" presId="urn:microsoft.com/office/officeart/2005/8/layout/vList2"/>
    <dgm:cxn modelId="{03EE0ED0-A48A-4BDC-A205-EE7C3E292D42}" srcId="{4087A413-982F-4F0B-B2E6-453045AF0C9B}" destId="{3627229E-EDBC-47EF-99CE-88B8265C5DE1}" srcOrd="2" destOrd="0" parTransId="{7D769261-19C2-4B34-83F5-03C2AB301E61}" sibTransId="{85CFF747-8098-4DC5-B6F3-FC85E81CBAEA}"/>
    <dgm:cxn modelId="{3FF389D2-45A9-497B-BFD9-C3DC2C7C2E3A}" srcId="{4087A413-982F-4F0B-B2E6-453045AF0C9B}" destId="{61FF7848-6556-493C-BEA8-81DCD25E9A5D}" srcOrd="0" destOrd="0" parTransId="{0AD7274D-B450-417F-8CFE-468A1788282D}" sibTransId="{F34006BD-FDDF-41A2-83A9-B23174331E74}"/>
    <dgm:cxn modelId="{EB5764FC-0724-2645-A9E7-4E8B7250F599}" type="presOf" srcId="{880AD6FD-8DD9-4F30-8CDE-1532B493BF02}" destId="{3B1A23FD-BCC4-6B45-B330-66E918178448}" srcOrd="0" destOrd="0" presId="urn:microsoft.com/office/officeart/2005/8/layout/vList2"/>
    <dgm:cxn modelId="{C79A4063-250D-E34F-86CA-21552A23FD65}" type="presParOf" srcId="{60168BCE-28EF-EE47-A678-735C6930F3EF}" destId="{61CA1A21-4C5B-A444-9FF9-3D117DAF2C04}" srcOrd="0" destOrd="0" presId="urn:microsoft.com/office/officeart/2005/8/layout/vList2"/>
    <dgm:cxn modelId="{9EA9F4B4-F0F4-5F40-B300-0C6724511EA8}" type="presParOf" srcId="{60168BCE-28EF-EE47-A678-735C6930F3EF}" destId="{2B8D9863-6A42-AC4B-A592-B2386AB38A71}" srcOrd="1" destOrd="0" presId="urn:microsoft.com/office/officeart/2005/8/layout/vList2"/>
    <dgm:cxn modelId="{8168DB3D-E046-B64C-A59B-2BC48A4F7EC0}" type="presParOf" srcId="{60168BCE-28EF-EE47-A678-735C6930F3EF}" destId="{3B1A23FD-BCC4-6B45-B330-66E918178448}" srcOrd="2" destOrd="0" presId="urn:microsoft.com/office/officeart/2005/8/layout/vList2"/>
    <dgm:cxn modelId="{454B5E84-B607-094E-AE32-CDE906075159}" type="presParOf" srcId="{60168BCE-28EF-EE47-A678-735C6930F3EF}" destId="{D01A1454-5B32-124A-A373-C8BD0B834A70}" srcOrd="3" destOrd="0" presId="urn:microsoft.com/office/officeart/2005/8/layout/vList2"/>
    <dgm:cxn modelId="{BF37055E-E997-7F4F-A95A-DDD10FAEFF0E}" type="presParOf" srcId="{60168BCE-28EF-EE47-A678-735C6930F3EF}" destId="{F6B0C60D-F08C-734B-8CC8-EEB9BBC426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A1A21-4C5B-A444-9FF9-3D117DAF2C04}">
      <dsp:nvSpPr>
        <dsp:cNvPr id="0" name=""/>
        <dsp:cNvSpPr/>
      </dsp:nvSpPr>
      <dsp:spPr>
        <a:xfrm>
          <a:off x="0" y="2619"/>
          <a:ext cx="10515600" cy="1364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4400" kern="1200"/>
            <a:t>프론트엔드 </a:t>
          </a:r>
          <a:r>
            <a:rPr kumimoji="1" lang="en-US" sz="4400" kern="1200"/>
            <a:t>:</a:t>
          </a:r>
          <a:r>
            <a:rPr kumimoji="1" lang="ko-KR" sz="4400" kern="1200"/>
            <a:t> </a:t>
          </a:r>
          <a:r>
            <a:rPr kumimoji="1" lang="en-US" sz="4400" kern="1200"/>
            <a:t>HTML, CSS, JavaScript</a:t>
          </a:r>
          <a:endParaRPr lang="en-US" sz="4400" kern="1200"/>
        </a:p>
      </dsp:txBody>
      <dsp:txXfrm>
        <a:off x="66596" y="69215"/>
        <a:ext cx="10382408" cy="1231028"/>
      </dsp:txXfrm>
    </dsp:sp>
    <dsp:sp modelId="{3B1A23FD-BCC4-6B45-B330-66E918178448}">
      <dsp:nvSpPr>
        <dsp:cNvPr id="0" name=""/>
        <dsp:cNvSpPr/>
      </dsp:nvSpPr>
      <dsp:spPr>
        <a:xfrm>
          <a:off x="0" y="1493559"/>
          <a:ext cx="10515600" cy="1364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4400" kern="1200"/>
            <a:t>백엔드 </a:t>
          </a:r>
          <a:r>
            <a:rPr kumimoji="1" lang="en-US" sz="4400" kern="1200"/>
            <a:t>:</a:t>
          </a:r>
          <a:r>
            <a:rPr kumimoji="1" lang="ko-KR" sz="4400" kern="1200"/>
            <a:t> </a:t>
          </a:r>
          <a:r>
            <a:rPr kumimoji="1" lang="en-US" sz="4400" kern="1200"/>
            <a:t>Java 17</a:t>
          </a:r>
          <a:endParaRPr lang="en-US" sz="4400" kern="1200"/>
        </a:p>
      </dsp:txBody>
      <dsp:txXfrm>
        <a:off x="66596" y="1560155"/>
        <a:ext cx="10382408" cy="1231028"/>
      </dsp:txXfrm>
    </dsp:sp>
    <dsp:sp modelId="{F6B0C60D-F08C-734B-8CC8-EEB9BBC4266B}">
      <dsp:nvSpPr>
        <dsp:cNvPr id="0" name=""/>
        <dsp:cNvSpPr/>
      </dsp:nvSpPr>
      <dsp:spPr>
        <a:xfrm>
          <a:off x="0" y="2984499"/>
          <a:ext cx="10515600" cy="1364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400" kern="1200"/>
            <a:t>DB : JPQLs</a:t>
          </a:r>
          <a:endParaRPr lang="en-US" sz="4400" kern="1200"/>
        </a:p>
      </dsp:txBody>
      <dsp:txXfrm>
        <a:off x="66596" y="3051095"/>
        <a:ext cx="10382408" cy="1231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D312C-465C-908B-2350-202311273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0463F-FD8C-C834-9C3B-64A2D8A7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D96E7-5282-0D0A-727D-AF20CEE8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9B017-E1C1-A3E3-97E5-348A626F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36A88-D896-6117-F7E6-EBE0F8A3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21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B6563-59E8-A0CF-D3BB-5EDE5759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2C1BEE-A190-6906-D912-AB0C0A89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0959D-34BB-F195-5429-BA7AA99D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6F62A-716D-ED27-C8B9-2DE70C97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E2B1-5590-3973-19D7-13C5CA66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863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D7EBB4-6622-2110-6377-4140CAAAB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5E989-3D95-F426-A4CE-0F5516C4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5B064-905C-BB26-5ED1-F7BDC58D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AA477-6890-35D5-03D1-712B86E2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54D60-5020-1A77-EBC1-E1680ED4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90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D8DF5-2F80-8BBD-98A5-41807A3A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A4137-6E4D-6192-78C4-76F84117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2E95-2511-4EA1-E669-BB64B73A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DA247-9E6E-0763-22C0-069ED641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C73BF-17BC-7134-DCDE-9386757A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4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407DB-E83D-42D4-CBA1-64FCC6B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2C485-D02A-98A1-76A1-94FBC90F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69A97-DFDE-4A90-1157-9EBF17C2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A21C7-ABD8-77F1-C14A-2D19EB89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CA821-2D34-4ADB-3467-769A8D0B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11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83F2F-F022-1214-8F8D-B7BCB57F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56B6F-C4AB-1F4C-8D31-A3087D5E5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591CE-E12A-191F-23C2-1BD4385F9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08B91-734A-6973-8B8B-50EAE86C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0D4AE-29EF-9198-F850-B6ADD2DA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929BA-8D3E-C604-F97C-B34A7DF5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58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A5589-BE65-EE3F-B126-A7938CF5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FA613-83C5-F2DD-7A65-E03D074B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BD278-0C45-928E-C6A5-658E2A92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702616-E21A-97A0-1EFE-7F837C892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B5D19-23E4-E182-2E7A-03847CF62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604A85-1F8E-465F-757C-EF2983E6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9B500-A6D7-D5D2-322C-E661AA52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D3A3F3-6009-681C-FB5B-7E7F248F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5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91CC-5891-BED8-DE94-905874EE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7D7D65-A581-F655-AFEE-84A2BE5E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91E87B-89A4-0E11-3F80-A1EADE8A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794331-A9B4-E293-69EF-D61888E6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77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D08FE9-FFED-46C5-6B80-1A84302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753442-B4EE-AE13-7954-727F075D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A8251-4FD3-AA03-9F4F-33120970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01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4A390-248F-47E3-359C-18EEC7E7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64456-A766-2C24-2357-3DE1DA01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BBD05-5F30-E904-9AD9-BBFB78ED9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11522-0DD1-FDD5-05A2-69AE7C0A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1DAF4-790D-C016-69D5-7BAED6AC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E4B54-A30D-E11C-6FF9-9EA5A87B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99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8BBE1-612A-2FF9-4EC8-60538690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8BB93C-AEBE-98A9-D04A-0C47E57C8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1C3AA-3B59-ACCD-45E1-9BFF38CD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9CEDC-A2B3-2DEA-6C64-C5165C0F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40DEC-F116-0066-5802-A7E36402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4CCBD-B50A-8A89-4F1E-4E2C7CC8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8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131955-22BC-1128-EFF2-A7BEDF90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3DC35-44D9-CA32-C576-892031A3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E04F-743C-6D50-4FC1-190D070F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8DBA-9F2C-0742-8E8C-BCB8A4839E81}" type="datetimeFigureOut">
              <a:rPr kumimoji="1" lang="ko-KR" altLang="en-US" smtClean="0"/>
              <a:t>2024. 5. 30.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349FC-51BB-5716-7DED-F1A54CEBD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06CA5-A6BE-15AD-203E-ED4E25B3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B059-5835-B240-B4C7-26BA8A2E09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86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BFFF59-F0A3-0B3F-A515-6CB7DC8D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kumimoji="1" lang="ko-KR" altLang="en-US" sz="7200"/>
              <a:t>아키텍쳐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16E97-C09C-2558-A5AD-4C0014BED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kumimoji="1" lang="ko-KR" alt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38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613FAC-AA43-700E-F636-708A604B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kumimoji="1" lang="ko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32FB7-7191-CF98-ABE4-1270BAB8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Spring Boot 3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활용한 웹 개발을 위해 기능별로 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3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개의 계층으로 구분하여 설계하였습니다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Web Layer, Service Layer, Repository Layer 3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개의 계층으로 구분하였고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Web Layer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가 상위 계층이고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Repository Layer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로 갈수록 하위 계층입니다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상위 계층은 하위 계층을 의존할 수 있지만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역은 불가능한 원리에 따라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Web Layer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Service Layer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에만 의존하고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Service Layer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Repository Layer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만 의존하는 식으로 설계하였습니다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200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각 계층에 대한 자세한 설명은 다음과 같습니다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200" b="0">
              <a:effectLst/>
            </a:endParaRPr>
          </a:p>
          <a:p>
            <a:br>
              <a:rPr lang="ko-KR" altLang="en-US" sz="2200"/>
            </a:br>
            <a:endParaRPr kumimoji="1"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66301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72E9C7-C87F-B724-8C5B-FE5BEC15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" altLang="ko-KR" sz="3700" b="1" i="0" u="none" strike="noStrike">
                <a:effectLst/>
                <a:latin typeface="Arial" panose="020B0604020202020204" pitchFamily="34" charset="0"/>
              </a:rPr>
              <a:t>Web Layer</a:t>
            </a:r>
            <a:br>
              <a:rPr lang="en" altLang="ko-KR" sz="3700" b="1">
                <a:effectLst/>
              </a:rPr>
            </a:br>
            <a:endParaRPr kumimoji="1" lang="ko-KR" alt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38BDB-F750-3039-0D5A-C10E56AE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Web Layer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에서는 주로 </a:t>
            </a:r>
            <a:r>
              <a:rPr lang="en" altLang="ko-KR" sz="2200" b="1" i="0" u="none" strike="noStrike">
                <a:effectLst/>
                <a:latin typeface="Arial" panose="020B0604020202020204" pitchFamily="34" charset="0"/>
              </a:rPr>
              <a:t>Controller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구현하여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URL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주소를 통해 웹의 특정 페이지에 접속할 수 있게 구성했습니다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각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Controller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필요한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Service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계층의 메소드를 호출함으로써 작업을 수행합니다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이를 통해 비즈니스 로직을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Controller(UI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가까운 계층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)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분리할 수 있었습니다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200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b="1" i="0" u="none" strike="noStrike">
                <a:effectLst/>
                <a:latin typeface="Arial" panose="020B0604020202020204" pitchFamily="34" charset="0"/>
              </a:rPr>
              <a:t>주요 기능</a:t>
            </a:r>
            <a:r>
              <a:rPr lang="en-US" altLang="ko-KR" sz="2200" b="1" i="0" u="none" strike="noStrike">
                <a:effectLst/>
                <a:latin typeface="Arial" panose="020B0604020202020204" pitchFamily="34" charset="0"/>
              </a:rPr>
              <a:t>:</a:t>
            </a:r>
            <a:endParaRPr lang="ko-KR" altLang="en-US" sz="2200" b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사용자 요청을 처리하고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적절한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View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반환합니다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요청을 수신하고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데이터를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Service Layer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로 전달합니다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예를 들어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사용자와 관련된 요청을 처리하는 </a:t>
            </a:r>
            <a:r>
              <a:rPr lang="en" altLang="ko-KR" sz="2200" b="0" i="0" u="none" strike="noStrike">
                <a:effectLst/>
                <a:latin typeface="Roboto Mono" panose="020F0502020204030204" pitchFamily="34" charset="0"/>
              </a:rPr>
              <a:t>UserController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프로젝트와 관련된 요청을 처리하여 보여주는 </a:t>
            </a:r>
            <a:r>
              <a:rPr lang="en" altLang="ko-KR" sz="2200" b="0" i="0" u="none" strike="noStrike">
                <a:effectLst/>
                <a:latin typeface="Roboto Mono" panose="020F0502020204030204" pitchFamily="34" charset="0"/>
              </a:rPr>
              <a:t>ProjectController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등이 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endParaRPr kumimoji="1"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51142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7A8B85-3EB6-7055-BF5C-BE315000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" altLang="ko-KR" sz="3700" b="1" i="0" u="none" strike="noStrike">
                <a:effectLst/>
                <a:latin typeface="Arial" panose="020B0604020202020204" pitchFamily="34" charset="0"/>
              </a:rPr>
              <a:t>Service Layer</a:t>
            </a:r>
            <a:br>
              <a:rPr lang="en" altLang="ko-KR" sz="3700" b="1">
                <a:effectLst/>
              </a:rPr>
            </a:br>
            <a:endParaRPr kumimoji="1" lang="ko-KR" alt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158EF-3B94-EFE1-91A9-1E2D0513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Service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계층에서는 중요한 비즈니스 로직을 제공하는 기능들이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Service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클래스들을 통해 구현됩니다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이 계층에서 대부분의 데이터 처리 로직들이 구현됩니다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CRUD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기능과 로그인 및 통계 분석 기능 등이 구현됩니다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200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b="1" i="0" u="none" strike="noStrike">
                <a:effectLst/>
                <a:latin typeface="Arial" panose="020B0604020202020204" pitchFamily="34" charset="0"/>
              </a:rPr>
              <a:t>주요 기능</a:t>
            </a:r>
            <a:r>
              <a:rPr lang="en-US" altLang="ko-KR" sz="2200" b="1" i="0" u="none" strike="noStrike">
                <a:effectLst/>
                <a:latin typeface="Arial" panose="020B0604020202020204" pitchFamily="34" charset="0"/>
              </a:rPr>
              <a:t>:</a:t>
            </a:r>
            <a:endParaRPr lang="ko-KR" altLang="en-US" sz="2200" b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비즈니스 로직을 처리하고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데이터를 조작합니다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여러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Repository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조합하여 복잡한 비즈니스 요구 사항을 충족합니다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예를 들어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프로젝트에 사용자를 배정하는 </a:t>
            </a:r>
            <a:r>
              <a:rPr lang="en" altLang="ko-KR" sz="2200" b="0" i="0" u="none" strike="noStrike">
                <a:effectLst/>
                <a:latin typeface="Roboto Mono" pitchFamily="49" charset="0"/>
              </a:rPr>
              <a:t>ProjectAssignmentService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이슈 정보를 분석하는 </a:t>
            </a:r>
            <a:r>
              <a:rPr lang="en" altLang="ko-KR" sz="2200" b="0" i="0" u="none" strike="noStrike">
                <a:effectLst/>
                <a:latin typeface="Roboto Mono" pitchFamily="49" charset="0"/>
              </a:rPr>
              <a:t>IssueAnalyticsService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등이 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endParaRPr kumimoji="1"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89597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302673-EF25-9C0C-35AC-44ABC69C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" altLang="ko-KR" sz="4000" b="1" i="0" u="none" strike="noStrike">
                <a:effectLst/>
                <a:latin typeface="Arial" panose="020B0604020202020204" pitchFamily="34" charset="0"/>
              </a:rPr>
              <a:t>Repository Layer</a:t>
            </a:r>
            <a:endParaRPr kumimoji="1" lang="ko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D5E81-609C-993B-86BB-25D9D82BF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Repository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계층에서는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DB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접근을 위한 로직들이 구현됩니다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이번 프로젝트에서는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Spring JPA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를 이용하여 구현하였기 때문에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Spring JPA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가 제공하는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Repository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인터페이스들이 구현됩니다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1500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500" b="1" i="0" u="none" strike="noStrike">
                <a:effectLst/>
                <a:latin typeface="Arial" panose="020B0604020202020204" pitchFamily="34" charset="0"/>
              </a:rPr>
              <a:t>주요 기능</a:t>
            </a:r>
            <a:r>
              <a:rPr lang="en-US" altLang="ko-KR" sz="1500" b="1" i="0" u="none" strike="noStrike">
                <a:effectLst/>
                <a:latin typeface="Arial" panose="020B0604020202020204" pitchFamily="34" charset="0"/>
              </a:rPr>
              <a:t>:</a:t>
            </a:r>
            <a:endParaRPr lang="ko-KR" altLang="en-US" sz="1500" b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데이터베이스와 직접 상호작용합니다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Spring Data JPA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를 사용하여 데이터베이스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CRUD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작업을 수행합니다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예를 들어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1500" b="0" i="0" u="none" strike="noStrike">
                <a:effectLst/>
                <a:latin typeface="Roboto Mono" pitchFamily="49" charset="0"/>
              </a:rPr>
              <a:t>ProjectRepository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1500" b="0" i="0" u="none" strike="noStrike">
                <a:effectLst/>
                <a:latin typeface="Roboto Mono" pitchFamily="49" charset="0"/>
              </a:rPr>
              <a:t>IssueRepository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를 통해 데이터베이스 연산을 수행합니다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Web Layer, Service Layer, Repository Layer 3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개의 계층 뿐 아니라 웹을 개발하기 위해서는 추가적으로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Domain Model(Entity)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DTO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가 필요합니다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DomainModel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과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DTO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에 대한 설명은 다음과 같습니다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1500" b="0">
              <a:effectLst/>
            </a:endParaRPr>
          </a:p>
          <a:p>
            <a:br>
              <a:rPr lang="ko-KR" altLang="en-US" sz="1500"/>
            </a:br>
            <a:endParaRPr kumimoji="1"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91578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8929AC-1FBE-2114-19B1-AD03CCB1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" altLang="ko-KR" sz="3700" b="1" i="0" u="none" strike="noStrike">
                <a:effectLst/>
                <a:latin typeface="Arial" panose="020B0604020202020204" pitchFamily="34" charset="0"/>
              </a:rPr>
              <a:t>Domain Model (Entity)</a:t>
            </a:r>
            <a:br>
              <a:rPr lang="en" altLang="ko-KR" sz="3700" b="1">
                <a:effectLst/>
              </a:rPr>
            </a:br>
            <a:endParaRPr kumimoji="1" lang="ko-KR" alt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335FE-47C2-5A9C-BBDA-03816FA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Domain Model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에서는 데이터베이스에 저장될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Entity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들을 정의합니다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각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Entity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데이터베이스 테이블과 매핑되며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JPA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통해 관리됩니다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이러한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Entity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애플리케이션의 핵심 데이터 구조를 나타냅니다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200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b="1" i="0" u="none" strike="noStrike">
                <a:effectLst/>
                <a:latin typeface="Arial" panose="020B0604020202020204" pitchFamily="34" charset="0"/>
              </a:rPr>
              <a:t>주요 기능</a:t>
            </a:r>
            <a:r>
              <a:rPr lang="en-US" altLang="ko-KR" sz="2200" b="1" i="0" u="none" strike="noStrike">
                <a:effectLst/>
                <a:latin typeface="Arial" panose="020B0604020202020204" pitchFamily="34" charset="0"/>
              </a:rPr>
              <a:t>:</a:t>
            </a:r>
            <a:endParaRPr lang="ko-KR" altLang="en-US" sz="2200" b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데이터베이스 테이블과 매핑되는 객체를 정의합니다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예를 들어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2200" b="0" i="0" u="none" strike="noStrike">
                <a:effectLst/>
                <a:latin typeface="Roboto Mono" pitchFamily="49" charset="0"/>
              </a:rPr>
              <a:t>Issue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엔티티와 </a:t>
            </a:r>
            <a:r>
              <a:rPr lang="en" altLang="ko-KR" sz="2200" b="0" i="0" u="none" strike="noStrike">
                <a:effectLst/>
                <a:latin typeface="Roboto Mono" pitchFamily="49" charset="0"/>
              </a:rPr>
              <a:t>Comment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엔티티가 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endParaRPr kumimoji="1"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40852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B5BB45-AE9D-3141-3440-9959919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" altLang="ko-KR" sz="3700" b="1" i="0" u="none" strike="noStrike">
                <a:effectLst/>
                <a:latin typeface="Arial" panose="020B0604020202020204" pitchFamily="34" charset="0"/>
              </a:rPr>
              <a:t>DTO (Data Transfer Object)</a:t>
            </a:r>
            <a:br>
              <a:rPr lang="en" altLang="ko-KR" sz="3700" b="1">
                <a:effectLst/>
              </a:rPr>
            </a:br>
            <a:endParaRPr kumimoji="1" lang="ko-KR" alt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B980E-A91C-30AB-65CD-C7B3CF4D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각 계층 간의 결합도를 낮추기 위해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DTO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사용합니다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DTO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필요한 정보만을 제공하여 정보를 캡슐화하고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순환 참조 문제를 방지합니다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200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b="1" i="0" u="none" strike="noStrike">
                <a:effectLst/>
                <a:latin typeface="Arial" panose="020B0604020202020204" pitchFamily="34" charset="0"/>
              </a:rPr>
              <a:t>주요 기능</a:t>
            </a:r>
            <a:r>
              <a:rPr lang="en-US" altLang="ko-KR" sz="2200" b="1" i="0" u="none" strike="noStrike">
                <a:effectLst/>
                <a:latin typeface="Arial" panose="020B0604020202020204" pitchFamily="34" charset="0"/>
              </a:rPr>
              <a:t>:</a:t>
            </a:r>
            <a:endParaRPr lang="ko-KR" altLang="en-US" sz="2200" b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계층 간 데이터 전송을 단순화하고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불필요한 데이터 노출을 막습니다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예를 들어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2200" b="0" i="0" u="none" strike="noStrike">
                <a:effectLst/>
                <a:latin typeface="Roboto Mono" pitchFamily="49" charset="0"/>
              </a:rPr>
              <a:t>IssueCountByDateDTO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2200" b="0" i="0" u="none" strike="noStrike">
                <a:effectLst/>
                <a:latin typeface="Roboto Mono" pitchFamily="49" charset="0"/>
              </a:rPr>
              <a:t>ProjectAssignmentDTO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통해 필요한 정보만 전달합니다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endParaRPr kumimoji="1"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16868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CE7FB0-3C07-66C0-3B0D-425FE061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3700" b="1" i="0" u="none" strike="noStrike">
                <a:effectLst/>
                <a:latin typeface="Arial" panose="020B0604020202020204" pitchFamily="34" charset="0"/>
              </a:rPr>
              <a:t>3</a:t>
            </a:r>
            <a:r>
              <a:rPr lang="ko-KR" altLang="en-US" sz="3700" b="1" i="0" u="none" strike="noStrike">
                <a:effectLst/>
                <a:latin typeface="Arial" panose="020B0604020202020204" pitchFamily="34" charset="0"/>
              </a:rPr>
              <a:t>계층 구조 사용의 장점</a:t>
            </a:r>
            <a:br>
              <a:rPr lang="ko-KR" altLang="en-US" sz="3700" b="1">
                <a:effectLst/>
              </a:rPr>
            </a:br>
            <a:endParaRPr kumimoji="1" lang="ko-KR" alt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BFF3D-EB84-A0A3-4011-8FB4BA3F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3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계층 구조를 사용하면 다음과 같은 여러 가지 장점을 얻을 수 있습니다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1400" b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b="1" i="0" u="none" strike="noStrike">
                <a:effectLst/>
                <a:latin typeface="Arial" panose="020B0604020202020204" pitchFamily="34" charset="0"/>
              </a:rPr>
              <a:t>결합도 감소</a:t>
            </a:r>
            <a:r>
              <a:rPr lang="en-US" altLang="ko-KR" sz="1400" b="1" i="0" u="none" strike="noStrike">
                <a:effectLst/>
                <a:latin typeface="Arial" panose="020B0604020202020204" pitchFamily="34" charset="0"/>
              </a:rPr>
              <a:t>: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 각 계층이 독립적으로 변경 가능하므로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특정 계층의 변경이 다른 계층에 미치는 영향을 최소화할 수 있습니다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b="1" i="0" u="none" strike="noStrike">
                <a:effectLst/>
                <a:latin typeface="Arial" panose="020B0604020202020204" pitchFamily="34" charset="0"/>
              </a:rPr>
              <a:t>모듈성 향상</a:t>
            </a:r>
            <a:r>
              <a:rPr lang="en-US" altLang="ko-KR" sz="1400" b="1" i="0" u="none" strike="noStrike">
                <a:effectLst/>
                <a:latin typeface="Arial" panose="020B0604020202020204" pitchFamily="34" charset="0"/>
              </a:rPr>
              <a:t>: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 기능별로 계층이 분리되어 있어 코드의 모듈성을 높일 수 있습니다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각 계층은 독립적으로 개발 및 테스트할 수 있습니다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b="1" i="0" u="none" strike="noStrike">
                <a:effectLst/>
                <a:latin typeface="Arial" panose="020B0604020202020204" pitchFamily="34" charset="0"/>
              </a:rPr>
              <a:t>재사용성 증가</a:t>
            </a:r>
            <a:r>
              <a:rPr lang="en-US" altLang="ko-KR" sz="1400" b="1" i="0" u="none" strike="noStrike">
                <a:effectLst/>
                <a:latin typeface="Arial" panose="020B0604020202020204" pitchFamily="34" charset="0"/>
              </a:rPr>
              <a:t>: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 비즈니스 로직과 데이터 접근 로직을 분리함으로써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재사용 가능하고 독립적인 모듈로 구성할 수 있습니다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b="1" i="0" u="none" strike="noStrike">
                <a:effectLst/>
                <a:latin typeface="Arial" panose="020B0604020202020204" pitchFamily="34" charset="0"/>
              </a:rPr>
              <a:t>보안 향상</a:t>
            </a:r>
            <a:r>
              <a:rPr lang="en-US" altLang="ko-KR" sz="1400" b="1" i="0" u="none" strike="noStrike">
                <a:effectLst/>
                <a:latin typeface="Arial" panose="020B0604020202020204" pitchFamily="34" charset="0"/>
              </a:rPr>
              <a:t>: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 각 계층에서 접근을 제한하여 보안을 강화할 수 있습니다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1400" b="0" i="0" u="none" strike="noStrike">
                <a:effectLst/>
                <a:latin typeface="Arial" panose="020B0604020202020204" pitchFamily="34" charset="0"/>
              </a:rPr>
              <a:t>Web Layer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를 통해 </a:t>
            </a:r>
            <a:r>
              <a:rPr lang="en" altLang="ko-KR" sz="1400" b="0" i="0" u="none" strike="noStrike">
                <a:effectLst/>
                <a:latin typeface="Arial" panose="020B0604020202020204" pitchFamily="34" charset="0"/>
              </a:rPr>
              <a:t>Service Layer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에 접근하므로 민감한 비즈니스 로직의 직접적인 노출을 피합니다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b="1" i="0" u="none" strike="noStrike">
                <a:effectLst/>
                <a:latin typeface="Arial" panose="020B0604020202020204" pitchFamily="34" charset="0"/>
              </a:rPr>
              <a:t>확장성 향상</a:t>
            </a:r>
            <a:r>
              <a:rPr lang="en-US" altLang="ko-KR" sz="1400" b="1" i="0" u="none" strike="noStrike">
                <a:effectLst/>
                <a:latin typeface="Arial" panose="020B0604020202020204" pitchFamily="34" charset="0"/>
              </a:rPr>
              <a:t>: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 애플리케이션의 특정 계층을 독립적으로 확장할 수 있어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요구 사항 변화에 유연하게 대응할 수 있습니다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이러한 장점들은 유지보수가 쉬운 코드를 작성하는 데 큰 도움을 주었습니다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이러한 장점들 덕에 프로젝트의 구조를 더 효율적이고 체계적으로 설계할 수 있었으며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>
                <a:effectLst/>
                <a:latin typeface="Arial" panose="020B0604020202020204" pitchFamily="34" charset="0"/>
              </a:rPr>
              <a:t>장기적인 유지보수와 확장이 용이한 시스템을 구축할 수 있었습니다</a:t>
            </a:r>
            <a:r>
              <a:rPr lang="en-US" altLang="ko-KR" sz="14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1400" b="0">
              <a:effectLst/>
            </a:endParaRPr>
          </a:p>
          <a:p>
            <a:br>
              <a:rPr lang="ko-KR" altLang="en-US" sz="1400"/>
            </a:br>
            <a:endParaRPr kumimoji="1"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9785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24A729-2823-D527-1B97-57179BBF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680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MVC </a:t>
            </a:r>
            <a:r>
              <a:rPr lang="ko-KR" altLang="en-US" sz="680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설계 </a:t>
            </a:r>
            <a:r>
              <a:rPr lang="en-US" altLang="ko-KR" sz="680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(spring MVC)</a:t>
            </a:r>
            <a:br>
              <a:rPr lang="en-US" altLang="ko-KR" sz="6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kumimoji="1" lang="en-US" altLang="ko-KR" sz="6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0D734-BD61-0E50-8F0A-2F29632A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endParaRPr kumimoji="1" lang="en-US" altLang="ko-KR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54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CB5D7-344F-E006-1941-37E85CE3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" altLang="ko-KR" sz="37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3700" b="0" i="0" u="none" strike="noStrike">
                <a:effectLst/>
                <a:latin typeface="Arial" panose="020B0604020202020204" pitchFamily="34" charset="0"/>
              </a:rPr>
              <a:t>란</a:t>
            </a:r>
            <a:r>
              <a:rPr lang="en-US" altLang="ko-KR" sz="3700" b="0" i="0" u="none" strike="noStrike">
                <a:effectLst/>
                <a:latin typeface="Arial" panose="020B0604020202020204" pitchFamily="34" charset="0"/>
              </a:rPr>
              <a:t>?</a:t>
            </a:r>
            <a:br>
              <a:rPr lang="ko-KR" altLang="en-US" sz="3700" b="1" i="0" u="none" strike="noStrike">
                <a:effectLst/>
                <a:latin typeface="Arial" panose="020B0604020202020204" pitchFamily="34" charset="0"/>
              </a:rPr>
            </a:br>
            <a:endParaRPr kumimoji="1" lang="ko-KR" alt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F2115-ECE9-5FBC-1D85-7EBA9304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는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Java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기반의 웹 애플리케이션 프레임워크로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MVC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아키텍처를 구현하여 애플리케이션의 각 부분을 분리하고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명확하게 정의된 역할을 가질 수 있도록 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이를 통해 웹 애플리케이션을 보다 체계적으로 설계하고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유지보수가 용이하게 만들 수 있습니다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는 요청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-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응답 처리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데이터 바인딩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검증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 dirty="0" err="1">
                <a:effectLst/>
                <a:latin typeface="Arial" panose="020B0604020202020204" pitchFamily="34" charset="0"/>
              </a:rPr>
              <a:t>인터셉터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 등을 지원하여 웹 애플리케이션 개발을 보다 효율적으로 만들어 줍니다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sz="2200" b="0" dirty="0">
              <a:effectLst/>
            </a:endParaRPr>
          </a:p>
          <a:p>
            <a:br>
              <a:rPr lang="ko-KR" altLang="en-US" sz="2200" dirty="0"/>
            </a:br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0134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527CF5-65E2-9E39-C917-7C46F569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" altLang="ko-KR" i="0" u="none" strike="noStrike" dirty="0">
                <a:effectLst/>
                <a:latin typeface="Arial" panose="020B0604020202020204" pitchFamily="34" charset="0"/>
              </a:rPr>
              <a:t>&lt; Model, View, Controller &gt;</a:t>
            </a:r>
            <a:endParaRPr kumimoji="1"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6427F-CEB2-D38A-7EF4-60305AF2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Model: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애플리케이션의 데이터와 비즈니스 로직을 담당합니다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데이터베이스와 상호작용하며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데이터의 상태를 유지하고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변경 사항을 관리합니다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이번 프로젝트에서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Model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은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Service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Entity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계층에 해당합니다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br>
              <a:rPr lang="ko-KR" altLang="en-US" sz="1500" b="0">
                <a:effectLst/>
              </a:rPr>
            </a:b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View: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사용자에게 보여지는 화면을 담당합니다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HTML, CSS, JavaScript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등을 사용하여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UI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를 구성하며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Model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의 데이터를 사용자에게 표시합니다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 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이번 프로젝트에서는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Thymeleaf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를 활용한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HTML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파일과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를 이용해                          구현한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HTML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파일이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View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에 해당합니다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1500" b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br>
              <a:rPr lang="ko-KR" altLang="en-US" sz="1500" b="0">
                <a:effectLst/>
              </a:rPr>
            </a:b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Controller: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사용자의 요청을 처리하고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적절한 응답을 생성합니다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Model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과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View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사이에서 중개 역할을 하며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사용자 입력을 받고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비즈니스 로직을 수행한 후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결과를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View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에 전달합니다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이번 프로젝트에서는 </a:t>
            </a:r>
            <a:r>
              <a:rPr lang="en" altLang="ko-KR" sz="1500" b="0" i="0" u="none" strike="noStrike">
                <a:effectLst/>
                <a:latin typeface="Arial" panose="020B0604020202020204" pitchFamily="34" charset="0"/>
              </a:rPr>
              <a:t>Controller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계층이 이에 해당합니다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endParaRPr kumimoji="1"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5985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41B85-9A9D-7F02-F215-25F193E5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 언어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A517247-D7D5-2A26-A9A0-F061C2F8A7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81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5CD022-BFD7-43B3-8ECA-0D076D38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" altLang="ko-KR" sz="37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3700" b="0" i="0" u="none" strike="noStrike">
                <a:effectLst/>
                <a:latin typeface="Arial" panose="020B0604020202020204" pitchFamily="34" charset="0"/>
              </a:rPr>
              <a:t>의 구조</a:t>
            </a:r>
            <a:br>
              <a:rPr lang="ko-KR" altLang="en-US" sz="3700" b="1" i="0" u="none" strike="noStrike">
                <a:effectLst/>
                <a:latin typeface="Arial" panose="020B0604020202020204" pitchFamily="34" charset="0"/>
              </a:rPr>
            </a:br>
            <a:endParaRPr kumimoji="1" lang="ko-KR" alt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17065-5EDF-735F-E0A6-B72D5D94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R" sz="2200" b="0" i="0" u="none" strike="noStrike" dirty="0" err="1">
                <a:effectLst/>
                <a:latin typeface="Arial" panose="020B0604020202020204" pitchFamily="34" charset="0"/>
              </a:rPr>
              <a:t>DispatcherServlet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모든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HTTP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요청을 중앙에서 처리하는 프론트 컨트롤러 역할을 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요청을 적절한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Controller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로 분배하고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응답을 생성합니다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Controller: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요청을 처리하고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비즈니스 로직을 수행합니다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에서는 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@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Controller </a:t>
            </a:r>
            <a:r>
              <a:rPr lang="ko-KR" altLang="en-US" sz="2200" b="0" i="0" u="none" strike="noStrike" dirty="0" err="1">
                <a:effectLst/>
                <a:latin typeface="Arial" panose="020B0604020202020204" pitchFamily="34" charset="0"/>
              </a:rPr>
              <a:t>어노테이션을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 사용하여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Controller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클래스를 정의합니다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Model: Controller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에서 데이터를 저장하고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View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에 전달합니다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에서는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Model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인터페이스를 사용하여 데이터를 </a:t>
            </a:r>
            <a:r>
              <a:rPr lang="ko-KR" altLang="en-US" sz="2200" b="0" i="0" u="none" strike="noStrike" dirty="0" err="1">
                <a:effectLst/>
                <a:latin typeface="Arial" panose="020B0604020202020204" pitchFamily="34" charset="0"/>
              </a:rPr>
              <a:t>캡슐화합니다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R" sz="2200" b="0" i="0" u="none" strike="noStrike" dirty="0" err="1">
                <a:effectLst/>
                <a:latin typeface="Arial" panose="020B0604020202020204" pitchFamily="34" charset="0"/>
              </a:rPr>
              <a:t>ViewResolver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: Controller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가 반환한 논리적 뷰 이름을 실제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View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로 변환합니다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 dirty="0" err="1">
                <a:effectLst/>
                <a:latin typeface="Arial" panose="020B0604020202020204" pitchFamily="34" charset="0"/>
              </a:rPr>
              <a:t>Thymeleaf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와 같은 템플릿 엔진을 사용하여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View</a:t>
            </a:r>
            <a:r>
              <a:rPr lang="ko-KR" altLang="en-US" sz="2200" b="0" i="0" u="none" strike="noStrike" dirty="0" err="1">
                <a:effectLst/>
                <a:latin typeface="Arial" panose="020B0604020202020204" pitchFamily="34" charset="0"/>
              </a:rPr>
              <a:t>를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 렌더링합니다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altLang="ko-KR" sz="2200" b="0" i="0" u="none" strike="noStrike" dirty="0" err="1">
                <a:effectLst/>
                <a:latin typeface="Arial" panose="020B0604020202020204" pitchFamily="34" charset="0"/>
              </a:rPr>
              <a:t>HandlerMapping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특정 요청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URL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을 어떤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Controller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와 매핑할지를 결정합니다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@</a:t>
            </a:r>
            <a:r>
              <a:rPr lang="en" altLang="ko-KR" sz="2200" b="0" i="0" u="none" strike="noStrike" dirty="0" err="1">
                <a:effectLst/>
                <a:latin typeface="Arial" panose="020B0604020202020204" pitchFamily="34" charset="0"/>
              </a:rPr>
              <a:t>RequestMapping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2200" b="0" i="0" u="none" strike="noStrike" dirty="0" err="1">
                <a:effectLst/>
                <a:latin typeface="Arial" panose="020B0604020202020204" pitchFamily="34" charset="0"/>
              </a:rPr>
              <a:t>어노테이션을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 통해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URL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과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Controller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메서드를 매핑할 수 있습니다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3159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949CFC-9289-D4BB-253E-C3DD5774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" altLang="ko-KR" sz="37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3700" b="0" i="0" u="none" strike="noStrike">
                <a:effectLst/>
                <a:latin typeface="Arial" panose="020B0604020202020204" pitchFamily="34" charset="0"/>
              </a:rPr>
              <a:t>의 장점</a:t>
            </a:r>
            <a:br>
              <a:rPr lang="ko-KR" altLang="en-US" sz="3700" b="1" i="0" u="none" strike="noStrike">
                <a:effectLst/>
                <a:latin typeface="Arial" panose="020B0604020202020204" pitchFamily="34" charset="0"/>
              </a:rPr>
            </a:br>
            <a:endParaRPr kumimoji="1" lang="ko-KR" alt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D6FA1-7D32-EF71-F427-97772517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유연한 아키텍처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: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는 유연한 구조를 제공하여 다양한 웹 애플리케이션의 요구 사항을 충족할 수 있습니다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개발자는 자신에게 맞는 방식으로 애플리케이션을 설계할 수 있습니다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강력한 통합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: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는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Spring Framework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의 다른 모듈들과 긴밀하게 통합되어 있습니다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예를 들어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Spring Security, Spring Data, Spring Boot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와 쉽게 연동할 수 있습니다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쉬운 테스트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: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는 단위 테스트와 통합 테스트를 쉽게 작성할 수 있도록 지원합니다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MockMvc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를 사용하여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Controller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의 동작을 테스트할 수 있습니다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유연한 데이터 바인딩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: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는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HTTP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요청 파라미터를 자동으로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Java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객체에 바인딩하고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데이터 검증을 지원합니다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풍부한 기능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: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는 유효성 검사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파일 업로드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예외 처리 등 다양한 기능을 기본적으로 제공합니다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endParaRPr kumimoji="1"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4990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EAFEB7-2C97-FD18-3CAD-56EB965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0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Spring MVC </a:t>
            </a:r>
            <a:r>
              <a:rPr lang="ko-KR" altLang="en-US" sz="80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적용 예시</a:t>
            </a:r>
            <a:br>
              <a:rPr lang="en-US" altLang="ko-KR" sz="80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kumimoji="1" lang="en-US" altLang="ko-KR" sz="8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3E656-4125-A219-803F-A10C75A9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endParaRPr kumimoji="1" lang="en-US" altLang="ko-KR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38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74D34-419B-2268-8DA6-1E14ADBD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Controller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6B504-423A-6A85-CB88-BB450AC1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639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23A9-6C5E-217F-3F5B-A955C250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Service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F22F1-229C-CAAF-2072-56828AA3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977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EE38-81C4-5F99-8B92-45FF5C35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kumimoji="1" lang="en-US" altLang="ko-KR" dirty="0"/>
              <a:t>Entity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2A911-A996-A2AF-C2A7-AB146B9C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592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A2AB-1666-4433-A0C4-5F013B1A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View(</a:t>
            </a:r>
            <a:r>
              <a:rPr kumimoji="1" lang="en-US" altLang="ko-KR" dirty="0" err="1"/>
              <a:t>Thymeleaf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D16E8-CC7F-7D2A-C5E6-6CAD1194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027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B031AC-1799-F42F-E158-D4AD14FE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kumimoji="1" lang="ko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932D8-5FD2-043C-1D6E-552A2668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ko-KR" altLang="en-US" sz="2200" b="0">
                <a:effectLst/>
              </a:rPr>
            </a:b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이처럼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에서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Model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은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Service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Entity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계층에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Controller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Controller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계층에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View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Thymeleaf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활용한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HTML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파일에 대응합니다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이를 통해 각 역할을 분리하고 유지보수성과 확장성을 높일 수 있었습니다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 </a:t>
            </a:r>
            <a:endParaRPr lang="ko-KR" altLang="en-US" sz="2200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 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Spring MVC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사용함으로써 체계적인 구조와 효율적인 개발을 구현할 수 있었으며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프로젝트의 유지보수와 확장성을  향상시킬 수 있었습니다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200" b="0">
              <a:effectLst/>
            </a:endParaRPr>
          </a:p>
          <a:p>
            <a:br>
              <a:rPr lang="ko-KR" altLang="en-US" sz="2200"/>
            </a:br>
            <a:endParaRPr kumimoji="1"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873994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41CD-16D3-2D77-380A-8F83FE12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OOAD/GRASP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패턴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설계 원칙의 적용 부분 및 이유</a:t>
            </a:r>
            <a:br>
              <a:rPr lang="ko-KR" altLang="en-US" b="0" dirty="0">
                <a:effectLst/>
              </a:rPr>
            </a:br>
            <a:br>
              <a:rPr lang="ko-KR" altLang="en-US" dirty="0"/>
            </a:b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07BF1-62E5-D873-9A70-C205AF2B1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9528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D019B-C013-F6FA-6863-20B885BA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0C281-A272-0D79-74A2-3771E2AA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56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6A868C-277A-FB01-153B-18446A3A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프레임워크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A1A25-F230-A425-F276-B3C96802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endParaRPr kumimoji="1"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8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C48A7C-3147-349D-55DD-EF7707E6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ko-KR" altLang="en-US" sz="4000"/>
              <a:t>프론트엔드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32F3E-967A-3438-31DF-CE7BD925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R" sz="2200" b="0" i="0" u="none" strike="noStrike" dirty="0" err="1">
                <a:effectLst/>
                <a:latin typeface="Arial" panose="020B0604020202020204" pitchFamily="34" charset="0"/>
              </a:rPr>
              <a:t>Thymeleaf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와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의 혼합 설계</a:t>
            </a:r>
            <a:endParaRPr lang="en-US" altLang="ko-KR" sz="22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ko-KR" altLang="en-US" sz="2200" b="0" i="0" u="none" strike="noStrike" dirty="0" err="1">
                <a:effectLst/>
                <a:latin typeface="Arial" panose="020B0604020202020204" pitchFamily="34" charset="0"/>
              </a:rPr>
              <a:t>프론트엔드에서는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 사용자 인터페이스를 구축하기 위해 </a:t>
            </a:r>
            <a:r>
              <a:rPr lang="en" altLang="ko-KR" sz="2200" b="0" i="0" u="none" strike="noStrike" dirty="0" err="1">
                <a:effectLst/>
                <a:latin typeface="Arial" panose="020B0604020202020204" pitchFamily="34" charset="0"/>
              </a:rPr>
              <a:t>Thymeleaf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와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2200" b="0" i="0" u="none" strike="noStrike" dirty="0" err="1">
                <a:effectLst/>
                <a:latin typeface="Arial" panose="020B0604020202020204" pitchFamily="34" charset="0"/>
              </a:rPr>
              <a:t>를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 혼합하여 사용했습니다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 dirty="0" err="1">
                <a:effectLst/>
                <a:latin typeface="Arial" panose="020B0604020202020204" pitchFamily="34" charset="0"/>
              </a:rPr>
              <a:t>Thymeleaf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는 서버 사이드 렌더링을 제공하는데 이를 통해 초기 로딩 속도를 개선하는 데 초점을 맞추었습니다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 dirty="0"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는 동적이고 </a:t>
            </a:r>
            <a:r>
              <a:rPr lang="ko-KR" altLang="en-US" sz="2200" b="0" i="0" u="none" strike="noStrike" dirty="0" err="1">
                <a:effectLst/>
                <a:latin typeface="Arial" panose="020B0604020202020204" pitchFamily="34" charset="0"/>
              </a:rPr>
              <a:t>인터랙티브한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 사용자 경험을 제공하는 데 중점을 두었습니다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 dirty="0">
                <a:effectLst/>
                <a:latin typeface="Arial" panose="020B0604020202020204" pitchFamily="34" charset="0"/>
              </a:rPr>
              <a:t>이를 통해 각 프레임워크의 장점을 살려 사용자 경험을 높이려고 노력하였습니다</a:t>
            </a:r>
            <a:r>
              <a:rPr lang="en-US" altLang="ko-KR" sz="22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sz="2200" b="0" dirty="0">
              <a:effectLst/>
            </a:endParaRPr>
          </a:p>
          <a:p>
            <a:pPr marL="0" indent="0">
              <a:buNone/>
            </a:pPr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9623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4536B5-0E90-FE1C-46D6-9D823257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ko-KR" altLang="en-US" sz="4000"/>
              <a:t>백엔드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1D846-0D1B-7C46-2D82-071E5597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Spring Boot 3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Hibernate</a:t>
            </a:r>
            <a:endParaRPr lang="en" altLang="ko-KR" sz="22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백엔드는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Spring Boot 3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Hibernate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사용하여 구축되었습니다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Spring Boot 3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편리한 초기 설정과 내장된 서버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미리 구축된 인터페이스 코드를 제공 해 줍니다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이러한 특징은  개발 생산성을 크게 향상시켰습니다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 </a:t>
            </a:r>
            <a:endParaRPr lang="ko-KR" altLang="en-US" sz="2200" b="0">
              <a:effectLst/>
            </a:endParaRP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 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Hibernate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는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ORM(Object-Relational Mapping)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프레임워크로서 객체지향 프로그래밍과 관계형 데이터베이스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(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RDB)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간의 패러다임 불일치를 효과적으로 해결할 수 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이러한 장점을 이용하여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불필요한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SQL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구문 작성 및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DB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연결 코드를 피하고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객체지향 설계에 집중한 설계를 할 수 있었습니다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200" b="0">
              <a:effectLst/>
            </a:endParaRPr>
          </a:p>
          <a:p>
            <a:pPr marL="0" indent="0">
              <a:buNone/>
            </a:pPr>
            <a:endParaRPr kumimoji="1"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87883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776EE9-A83B-1A74-4B2F-F3D9762F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ko-KR" altLang="en-US" sz="4000"/>
              <a:t>데이터베이스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A029D-F476-B57E-1C5C-B4B56F04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H2DB (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개발 환경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)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MySQL (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운영 환경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)</a:t>
            </a:r>
            <a:endParaRPr lang="ko-KR" altLang="en-US" sz="2200" b="0">
              <a:effectLst/>
            </a:endParaRP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개발 단계에서는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H2DB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를 사용하여 빠르고 간편하게 데이터베이스를 설정하고 테스트할 수 있었습니다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최종 운영 환경에서는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MySQL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을 사용하여 안정적이고 확장 가능한 데이터베이스 솔루션을 제공하였습니다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Spring JPA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JPQL(Java Persistence Query Language)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을 사용함으로써 </a:t>
            </a:r>
            <a:r>
              <a:rPr lang="en" altLang="ko-KR" sz="2200" b="0" i="0" u="none" strike="noStrike">
                <a:effectLst/>
                <a:latin typeface="Arial" panose="020B0604020202020204" pitchFamily="34" charset="0"/>
              </a:rPr>
              <a:t>SQL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문법 차이로 인한 데이터베이스 변경의 어려움을 최소화하였습니다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u="none" strike="noStrike">
                <a:effectLst/>
                <a:latin typeface="Arial" panose="020B0604020202020204" pitchFamily="34" charset="0"/>
              </a:rPr>
              <a:t>이를 통해 코드의 이식성과 유지보수성을 향상시킬 수 있었습니다</a:t>
            </a:r>
            <a:r>
              <a:rPr lang="en-US" altLang="ko-KR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200" b="0">
              <a:effectLst/>
            </a:endParaRPr>
          </a:p>
          <a:p>
            <a:br>
              <a:rPr lang="ko-KR" altLang="en-US" sz="2200"/>
            </a:br>
            <a:endParaRPr kumimoji="1"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3903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BE4210-832A-9EC6-6F54-6010E685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ko-KR" altLang="en-US" sz="4000"/>
              <a:t>테스트프레임워크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7BC39-E490-C83B-91F5-1CCC3AAA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JUnit 5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Mockito</a:t>
            </a:r>
            <a:endParaRPr lang="en" altLang="ko-KR" sz="2000" b="0">
              <a:effectLst/>
            </a:endParaRP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서버 기능의 올바른 동작을 확인하기 위해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JUnit 5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와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Mockito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프레임워크를 활용하여 단위 테스트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(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Unit Test)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를 작성하였습니다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JUnit 5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는 유연한 테스트 기능을 제공 해주었고 그 덕분에 테스트 코드의 가독성과 유지보수성을 향상시킬 수 있었습니다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          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Mockito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는 테스트 대상 객체의 의존성을 모킹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(</a:t>
            </a:r>
            <a:r>
              <a:rPr lang="en" altLang="ko-KR" sz="2000" b="0" i="0" u="none" strike="noStrike">
                <a:effectLst/>
                <a:latin typeface="Arial" panose="020B0604020202020204" pitchFamily="34" charset="0"/>
              </a:rPr>
              <a:t>Mocking)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하여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실제 데이터베이스에 연결하지 않고도 테스트를 수행할 수 있게 합니다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이를 통해 테스트의 효율성과 안정성을 크게 향상시켰습니다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각 테스트마다 데이터베이스에 연결하는 작업을 생략할 수 있어 테스트 실행 속도가 빨라지고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u="none" strike="noStrike">
                <a:effectLst/>
                <a:latin typeface="Arial" panose="020B0604020202020204" pitchFamily="34" charset="0"/>
              </a:rPr>
              <a:t>외부 요인에 의한 테스트 실패를 방지할 수 있었습니다</a:t>
            </a:r>
            <a:r>
              <a:rPr lang="en-US" altLang="ko-KR" sz="2000" b="0" i="0" u="none" strike="noStrike">
                <a:effectLst/>
                <a:latin typeface="Arial" panose="020B0604020202020204" pitchFamily="34" charset="0"/>
              </a:rPr>
              <a:t>.</a:t>
            </a:r>
            <a:endParaRPr lang="ko-KR" altLang="en-US" sz="2000" b="0">
              <a:effectLst/>
            </a:endParaRPr>
          </a:p>
          <a:p>
            <a:br>
              <a:rPr lang="ko-KR" altLang="en-US" sz="2000"/>
            </a:br>
            <a:endParaRPr kumimoji="1"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8581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36255A-7CE3-0168-1867-7A768D5E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0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altLang="ko-KR" sz="800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</a:t>
            </a:r>
            <a:r>
              <a:rPr lang="ko-KR" altLang="en-US" sz="800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계층 구조 </a:t>
            </a:r>
            <a:r>
              <a:rPr lang="en-US" altLang="ko-KR" sz="800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(3-Tier Architecture)</a:t>
            </a:r>
            <a:endParaRPr kumimoji="1" lang="en-US" altLang="ko-KR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A280A4-717C-1F01-FBB9-56B62687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endParaRPr kumimoji="1" lang="en-US" altLang="ko-KR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2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081DEF6-F620-C4C7-6F61-EFD3FA2FBC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615" y="643466"/>
            <a:ext cx="905877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16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1452</Words>
  <Application>Microsoft Macintosh PowerPoint</Application>
  <PresentationFormat>와이드스크린</PresentationFormat>
  <Paragraphs>95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Roboto Mono</vt:lpstr>
      <vt:lpstr>Office 테마</vt:lpstr>
      <vt:lpstr>아키텍쳐 설계</vt:lpstr>
      <vt:lpstr>사용 언어</vt:lpstr>
      <vt:lpstr>프레임워크</vt:lpstr>
      <vt:lpstr>프론트엔드</vt:lpstr>
      <vt:lpstr>백엔드</vt:lpstr>
      <vt:lpstr>데이터베이스</vt:lpstr>
      <vt:lpstr>테스트프레임워크</vt:lpstr>
      <vt:lpstr> 3계층 구조 (3-Tier Architecture)</vt:lpstr>
      <vt:lpstr>PowerPoint 프레젠테이션</vt:lpstr>
      <vt:lpstr>PowerPoint 프레젠테이션</vt:lpstr>
      <vt:lpstr>Web Layer </vt:lpstr>
      <vt:lpstr>Service Layer </vt:lpstr>
      <vt:lpstr>Repository Layer</vt:lpstr>
      <vt:lpstr>Domain Model (Entity) </vt:lpstr>
      <vt:lpstr>DTO (Data Transfer Object) </vt:lpstr>
      <vt:lpstr>3계층 구조 사용의 장점 </vt:lpstr>
      <vt:lpstr> MVC 설계 (spring MVC) </vt:lpstr>
      <vt:lpstr>Spring MVC란? </vt:lpstr>
      <vt:lpstr>&lt; Model, View, Controller &gt;</vt:lpstr>
      <vt:lpstr>Spring MVC의 구조 </vt:lpstr>
      <vt:lpstr>Spring MVC의 장점 </vt:lpstr>
      <vt:lpstr>Spring MVC 적용 예시 </vt:lpstr>
      <vt:lpstr>Controller</vt:lpstr>
      <vt:lpstr>Service</vt:lpstr>
      <vt:lpstr>Entity</vt:lpstr>
      <vt:lpstr>View(Thymeleaf)</vt:lpstr>
      <vt:lpstr>PowerPoint 프레젠테이션</vt:lpstr>
      <vt:lpstr>OOAD/GRASP 패턴/설계 원칙의 적용 부분 및 이유 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아키텍쳐 설계</dc:title>
  <dc:creator>seongjoon Kang</dc:creator>
  <cp:lastModifiedBy>seongjoon Kang</cp:lastModifiedBy>
  <cp:revision>4</cp:revision>
  <dcterms:created xsi:type="dcterms:W3CDTF">2024-05-30T08:00:15Z</dcterms:created>
  <dcterms:modified xsi:type="dcterms:W3CDTF">2024-05-30T08:42:21Z</dcterms:modified>
</cp:coreProperties>
</file>