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79557" autoAdjust="0"/>
  </p:normalViewPr>
  <p:slideViewPr>
    <p:cSldViewPr snapToGrid="0" showGuides="1">
      <p:cViewPr varScale="1">
        <p:scale>
          <a:sx n="70" d="100"/>
          <a:sy n="70" d="100"/>
        </p:scale>
        <p:origin x="60" y="10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D06D3-C543-4208-9911-ADFA0C5C89A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198D0-6893-4A86-A646-AE48E331A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6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4225651" y="1939652"/>
            <a:ext cx="692696" cy="9144000"/>
          </a:xfrm>
          <a:prstGeom prst="rect">
            <a:avLst/>
          </a:prstGeom>
          <a:scene3d>
            <a:camera prst="orthographicFront">
              <a:rot lat="60000" lon="0" rev="0"/>
            </a:camera>
            <a:lightRig rig="threePt" dir="t"/>
          </a:scene3d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pic>
        <p:nvPicPr>
          <p:cNvPr id="7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4189729" y="-4189567"/>
            <a:ext cx="764543" cy="914400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1187625" y="2060848"/>
            <a:ext cx="6840760" cy="1296144"/>
          </a:xfrm>
        </p:spPr>
        <p:txBody>
          <a:bodyPr/>
          <a:lstStyle>
            <a:lvl1pPr algn="ctr">
              <a:defRPr sz="3600" baseline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59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73884"/>
            <a:ext cx="8784976" cy="576064"/>
          </a:xfr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985838" indent="-271463">
              <a:defRPr sz="1600"/>
            </a:lvl3pPr>
            <a:lvl4pPr marL="1163638" indent="-177800">
              <a:defRPr sz="1400"/>
            </a:lvl4pPr>
            <a:lvl5pPr marL="1435100" indent="-176213"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259633" y="6272497"/>
            <a:ext cx="6624736" cy="365125"/>
          </a:xfrm>
        </p:spPr>
        <p:txBody>
          <a:bodyPr/>
          <a:lstStyle>
            <a:lvl1pPr>
              <a:defRPr sz="16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67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899160" y="6265762"/>
            <a:ext cx="7273240" cy="365125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14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24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sphere1.png"/>
          <p:cNvPicPr>
            <a:picLocks noChangeAspect="1"/>
          </p:cNvPicPr>
          <p:nvPr/>
        </p:nvPicPr>
        <p:blipFill rotWithShape="1">
          <a:blip r:embed="rId6" cstate="print"/>
          <a:srcRect l="7211" r="-1"/>
          <a:stretch/>
        </p:blipFill>
        <p:spPr>
          <a:xfrm rot="16200000">
            <a:off x="4189729" y="-4189567"/>
            <a:ext cx="764542" cy="914400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9513" y="92750"/>
            <a:ext cx="8784976" cy="57606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529" y="883874"/>
            <a:ext cx="8496944" cy="5209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838200" y="6265762"/>
            <a:ext cx="733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729271"/>
            <a:ext cx="914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32596" y="6299314"/>
            <a:ext cx="67197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fld id="{CE087C8D-638A-494E-AEA3-A7DE3EA20FA9}" type="slidenum">
              <a:rPr lang="ko-KR" altLang="en-US" sz="1200" smtClean="0">
                <a:solidFill>
                  <a:schemeClr val="tx1"/>
                </a:solidFill>
                <a:latin typeface="+mn-ea"/>
                <a:ea typeface="+mn-ea"/>
              </a:rPr>
              <a:pPr/>
              <a:t>‹#›</a:t>
            </a:fld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/ 19</a:t>
            </a:r>
            <a:endParaRPr lang="ko-KR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026" name="Picture 2" descr="http://img.dbkeducation.com/upload/univ/50/%EB%8C%80%ED%95%99%EB%B3%84%EC%97%A0%EB%B8%94%EB%A0%980827-09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8" t="4473" r="5419" b="4933"/>
          <a:stretch/>
        </p:blipFill>
        <p:spPr bwMode="auto">
          <a:xfrm>
            <a:off x="179513" y="6138566"/>
            <a:ext cx="598492" cy="59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62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1" hangingPunct="1">
        <a:spcBef>
          <a:spcPct val="0"/>
        </a:spcBef>
        <a:buNone/>
        <a:defRPr sz="2400" b="1" kern="1200">
          <a:solidFill>
            <a:schemeClr val="bg1"/>
          </a:solidFill>
          <a:effectLst/>
          <a:latin typeface="+mj-ea"/>
          <a:ea typeface="+mj-ea"/>
          <a:cs typeface="Tahoma" pitchFamily="34" charset="0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ln>
            <a:noFill/>
          </a:ln>
          <a:solidFill>
            <a:schemeClr val="tx1"/>
          </a:solidFill>
          <a:latin typeface="+mn-ea"/>
          <a:ea typeface="+mn-ea"/>
          <a:cs typeface="Tahoma" pitchFamily="34" charset="0"/>
        </a:defRPr>
      </a:lvl1pPr>
      <a:lvl2pPr marL="625475" indent="-265113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ln>
            <a:noFill/>
          </a:ln>
          <a:solidFill>
            <a:schemeClr val="tx1"/>
          </a:solidFill>
          <a:latin typeface="+mn-ea"/>
          <a:ea typeface="+mn-ea"/>
          <a:cs typeface="Tahoma" pitchFamily="34" charset="0"/>
        </a:defRPr>
      </a:lvl2pPr>
      <a:lvl3pPr marL="985838" indent="-271463" algn="l" defTabSz="914400" rtl="0" eaLnBrk="1" latinLnBrk="1" hangingPunct="1">
        <a:spcBef>
          <a:spcPct val="20000"/>
        </a:spcBef>
        <a:buFont typeface="Tahoma" pitchFamily="34" charset="0"/>
        <a:buChar char="»"/>
        <a:defRPr sz="1600" kern="1200">
          <a:ln>
            <a:noFill/>
          </a:ln>
          <a:solidFill>
            <a:schemeClr val="tx1"/>
          </a:solidFill>
          <a:latin typeface="+mn-ea"/>
          <a:ea typeface="+mn-ea"/>
          <a:cs typeface="Tahoma" pitchFamily="34" charset="0"/>
        </a:defRPr>
      </a:lvl3pPr>
      <a:lvl4pPr marL="1163638" indent="-177800" algn="l" defTabSz="914400" rtl="0" eaLnBrk="1" latinLnBrk="1" hangingPunct="1">
        <a:spcBef>
          <a:spcPct val="20000"/>
        </a:spcBef>
        <a:buFont typeface="Arial" pitchFamily="34" charset="0"/>
        <a:buChar char="•"/>
        <a:defRPr sz="1400" kern="1200">
          <a:ln>
            <a:noFill/>
          </a:ln>
          <a:solidFill>
            <a:schemeClr val="tx1"/>
          </a:solidFill>
          <a:latin typeface="+mn-ea"/>
          <a:ea typeface="+mn-ea"/>
          <a:cs typeface="Tahoma" pitchFamily="34" charset="0"/>
        </a:defRPr>
      </a:lvl4pPr>
      <a:lvl5pPr marL="1435100" indent="-176213" algn="l" defTabSz="914400" rtl="0" eaLnBrk="1" latinLnBrk="1" hangingPunct="1">
        <a:spcBef>
          <a:spcPct val="20000"/>
        </a:spcBef>
        <a:buFont typeface="Arial" pitchFamily="34" charset="0"/>
        <a:buChar char="•"/>
        <a:defRPr sz="1400" kern="1200">
          <a:ln>
            <a:noFill/>
          </a:ln>
          <a:solidFill>
            <a:schemeClr val="tx1"/>
          </a:solidFill>
          <a:latin typeface="+mn-ea"/>
          <a:ea typeface="+mn-ea"/>
          <a:cs typeface="Tahom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eilly.com/library/view/high-performance-python/9781449361747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Practice 02</a:t>
            </a:r>
          </a:p>
          <a:p>
            <a:r>
              <a:rPr lang="en-US" altLang="ko-KR" sz="1800" dirty="0"/>
              <a:t>Measuring Performance </a:t>
            </a:r>
          </a:p>
          <a:p>
            <a:r>
              <a:rPr lang="en-US" altLang="ko-KR" sz="1800" dirty="0"/>
              <a:t>Practicing List, Dictionary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SIT32004</a:t>
            </a:r>
            <a:br>
              <a:rPr lang="en-US" altLang="ko-KR" dirty="0"/>
            </a:br>
            <a:r>
              <a:rPr lang="en-US" altLang="ko-KR" dirty="0"/>
              <a:t>ICT Application Development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57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F2F55-2C4A-451F-B6BA-3E8F50BD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Problem01 Measuring Performance  (1/4)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EA1F0-FA0C-4D7E-BFA3-73686636B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Following pattern is called Julia Set. </a:t>
            </a:r>
          </a:p>
          <a:p>
            <a:pPr lvl="1"/>
            <a:r>
              <a:rPr lang="en-US" altLang="ko-KR" dirty="0"/>
              <a:t>Julia set consists of values such that an arbitrarily small perturbation can cause drastic changes in the sequence of iterated function values[2].</a:t>
            </a:r>
          </a:p>
          <a:p>
            <a:pPr lvl="1"/>
            <a:r>
              <a:rPr lang="en-US" altLang="ko-KR" dirty="0"/>
              <a:t>Your task is to find the performance bottleneck of the given source code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B6D824-E547-4475-A086-E4007632E2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2" y="2634904"/>
            <a:ext cx="2820739" cy="28207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87777F-1303-45D4-BEA8-53A7D57B4A96}"/>
              </a:ext>
            </a:extLst>
          </p:cNvPr>
          <p:cNvSpPr txBox="1"/>
          <p:nvPr/>
        </p:nvSpPr>
        <p:spPr>
          <a:xfrm>
            <a:off x="4032505" y="3127248"/>
            <a:ext cx="5221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for z in coordinates:</a:t>
            </a:r>
          </a:p>
          <a:p>
            <a:r>
              <a:rPr lang="en-US" altLang="ko-KR" sz="1600" dirty="0"/>
              <a:t>    for iteration in range(</a:t>
            </a:r>
            <a:r>
              <a:rPr lang="en-US" altLang="ko-KR" sz="1600" dirty="0" err="1"/>
              <a:t>maxiter</a:t>
            </a:r>
            <a:r>
              <a:rPr lang="en-US" altLang="ko-KR" sz="1600" dirty="0"/>
              <a:t>): # maximum iteration  </a:t>
            </a:r>
          </a:p>
          <a:p>
            <a:r>
              <a:rPr lang="en-US" altLang="ko-KR" sz="1600" dirty="0"/>
              <a:t>        if abs(z) &lt; 2.0: # termination condition</a:t>
            </a:r>
          </a:p>
          <a:p>
            <a:r>
              <a:rPr lang="en-US" altLang="ko-KR" sz="1600" dirty="0"/>
              <a:t>            z = z*z + c</a:t>
            </a:r>
          </a:p>
          <a:p>
            <a:r>
              <a:rPr lang="en-US" altLang="ko-KR" sz="1600" dirty="0"/>
              <a:t>        else:</a:t>
            </a:r>
          </a:p>
          <a:p>
            <a:r>
              <a:rPr lang="en-US" altLang="ko-KR" sz="1600" dirty="0"/>
              <a:t>            break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307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9C1C9-A9B8-47A8-A01D-2227856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Problem01 Measuring Performance  (2/4)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6F23DF-49B2-4194-8FAC-CB9A37F85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Measure the time consumption using </a:t>
            </a:r>
            <a:r>
              <a:rPr lang="en-US" altLang="ko-KR" dirty="0" err="1"/>
              <a:t>time.perf_counter</a:t>
            </a:r>
            <a:r>
              <a:rPr lang="en-US" altLang="ko-KR" dirty="0"/>
              <a:t>() and print statement</a:t>
            </a:r>
          </a:p>
          <a:p>
            <a:pPr lvl="1"/>
            <a:r>
              <a:rPr lang="en-US" altLang="ko-KR" dirty="0"/>
              <a:t>Sample code is uploaded in the </a:t>
            </a:r>
            <a:r>
              <a:rPr lang="en-US" altLang="ko-KR" dirty="0" err="1"/>
              <a:t>github</a:t>
            </a:r>
            <a:endParaRPr lang="en-US" altLang="ko-KR" dirty="0"/>
          </a:p>
          <a:p>
            <a:pPr lvl="1"/>
            <a:r>
              <a:rPr lang="en-US" altLang="ko-KR" dirty="0"/>
              <a:t>Submit the total execution time of the program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805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9C1C9-A9B8-47A8-A01D-2227856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Problem01 Measuring Performance  (3/4)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6F23DF-49B2-4194-8FAC-CB9A37F85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Measure the time consumption using decorator</a:t>
            </a:r>
          </a:p>
          <a:p>
            <a:pPr lvl="1"/>
            <a:r>
              <a:rPr lang="en-US" altLang="ko-KR" dirty="0"/>
              <a:t>Decorator template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Submit the total execution time of the program</a:t>
            </a:r>
          </a:p>
          <a:p>
            <a:pPr lvl="2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52E4AD-94A2-40D6-A980-C83E9A0DACF1}"/>
              </a:ext>
            </a:extLst>
          </p:cNvPr>
          <p:cNvSpPr/>
          <p:nvPr/>
        </p:nvSpPr>
        <p:spPr>
          <a:xfrm>
            <a:off x="973836" y="1739128"/>
            <a:ext cx="840790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functools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wraps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timefn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wraps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measure_time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**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t1 = 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time.perf_counter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**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t2 = 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time.perf_counter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("@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timefn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{} 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took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{} 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__, t2 - t1))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measure_time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76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9C1C9-A9B8-47A8-A01D-2227856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Problem01 Measuring Performance  (4/4)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6F23DF-49B2-4194-8FAC-CB9A37F85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Measure the time consumption using </a:t>
            </a:r>
            <a:r>
              <a:rPr lang="en-US" altLang="ko-KR" dirty="0" err="1"/>
              <a:t>line_profiler</a:t>
            </a:r>
            <a:endParaRPr lang="en-US" altLang="ko-KR" dirty="0"/>
          </a:p>
          <a:p>
            <a:pPr lvl="1"/>
            <a:r>
              <a:rPr lang="en-US" altLang="ko-KR" dirty="0"/>
              <a:t>Identify the bottleneck of the code</a:t>
            </a:r>
          </a:p>
          <a:p>
            <a:pPr lvl="1"/>
            <a:r>
              <a:rPr lang="en-US" altLang="ko-KR" dirty="0"/>
              <a:t>You may use following commands</a:t>
            </a:r>
          </a:p>
          <a:p>
            <a:pPr lvl="2"/>
            <a:r>
              <a:rPr lang="en-US" altLang="ko-KR" dirty="0" err="1"/>
              <a:t>kernprof</a:t>
            </a:r>
            <a:r>
              <a:rPr lang="en-US" altLang="ko-KR" dirty="0"/>
              <a:t> -l -v {your code}</a:t>
            </a:r>
          </a:p>
          <a:p>
            <a:pPr lvl="1"/>
            <a:r>
              <a:rPr lang="en-US" altLang="ko-KR" dirty="0"/>
              <a:t>Note that don’t forget to decorate your code with @profile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Modify the bottleneck of the code to improve the performance</a:t>
            </a:r>
          </a:p>
          <a:p>
            <a:pPr lvl="1"/>
            <a:r>
              <a:rPr lang="en-US" altLang="ko-KR" dirty="0"/>
              <a:t>Hint) By changing evaluation order can reduce unnecessary computation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07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342B1-F565-4097-9924-BE6B3ADB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Problem02 Find closest number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30315-E94D-42B3-8568-BC039F9C1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Suppose you have 1000 random number range of (-1000, 1000). Write down a program that finds the closest number when you give a certain number.</a:t>
            </a:r>
          </a:p>
          <a:p>
            <a:pPr lvl="1"/>
            <a:r>
              <a:rPr lang="en-US" altLang="ko-KR" dirty="0"/>
              <a:t>Write down a program that searches list linearly</a:t>
            </a:r>
          </a:p>
          <a:p>
            <a:pPr lvl="1"/>
            <a:r>
              <a:rPr lang="en-US" altLang="ko-KR" dirty="0"/>
              <a:t>Write down a program that uses binary search</a:t>
            </a:r>
          </a:p>
          <a:p>
            <a:pPr lvl="2"/>
            <a:r>
              <a:rPr lang="en-US" altLang="ko-KR" dirty="0"/>
              <a:t>You should refer the following code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3E3629-9EA6-4890-BD65-247DB4EEC187}"/>
              </a:ext>
            </a:extLst>
          </p:cNvPr>
          <p:cNvSpPr/>
          <p:nvPr/>
        </p:nvSpPr>
        <p:spPr>
          <a:xfrm>
            <a:off x="676656" y="2861642"/>
            <a:ext cx="856215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bisect</a:t>
            </a:r>
          </a:p>
          <a:p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find_closest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(haystack, needle):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bisect.bisect_left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will return the first value in the haystack that is greater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 than or equal to the needle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bisect.bisect_left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(haystack, needle)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(haystack):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haystack[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== needle: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 0: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j =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since we know value is larger than needle (and vice versa for the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value at j), we don't need to use absolute values here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haystack[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- needle &gt; needle - haystack[j]: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j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384814-F0DD-4E38-8DD8-30E846441B0F}"/>
              </a:ext>
            </a:extLst>
          </p:cNvPr>
          <p:cNvSpPr/>
          <p:nvPr/>
        </p:nvSpPr>
        <p:spPr>
          <a:xfrm>
            <a:off x="914399" y="6093296"/>
            <a:ext cx="76294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closest_index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find_closest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important_numbers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-250)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print("Closest value to -250: ",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important_numbers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closest_index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11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94516-4B65-4FDC-97DE-0CF05A39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E49E3A-FE4A-4BFD-A21A-A2F69EFDA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[1] High Performance Python, available from </a:t>
            </a:r>
            <a:r>
              <a:rPr lang="en-US" altLang="ko-KR" sz="1400" dirty="0">
                <a:hlinkClick r:id="rId2"/>
              </a:rPr>
              <a:t>https://www.oreilly.com/library/view/high-performance-python/9781449361747/</a:t>
            </a:r>
            <a:endParaRPr lang="en-US" altLang="ko-KR" sz="1400" dirty="0"/>
          </a:p>
          <a:p>
            <a:r>
              <a:rPr lang="en-US" altLang="ko-KR" sz="1400" dirty="0"/>
              <a:t>[2] Julia Set, https://en.wikipedia.org/wiki/Julia_set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42741739"/>
      </p:ext>
    </p:extLst>
  </p:cSld>
  <p:clrMapOvr>
    <a:masterClrMapping/>
  </p:clrMapOvr>
</p:sld>
</file>

<file path=ppt/theme/theme1.xml><?xml version="1.0" encoding="utf-8"?>
<a:theme xmlns:a="http://schemas.openxmlformats.org/drawingml/2006/main" name="1_2010.09.30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owerpoint Template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Handong</Template>
  <TotalTime>3605</TotalTime>
  <Words>577</Words>
  <Application>Microsoft Office PowerPoint</Application>
  <PresentationFormat>화면 슬라이드 쇼(4:3)</PresentationFormat>
  <Paragraphs>77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Courier New</vt:lpstr>
      <vt:lpstr>Tahoma</vt:lpstr>
      <vt:lpstr>1_2010.09.30</vt:lpstr>
      <vt:lpstr>SIT32004 ICT Application Development</vt:lpstr>
      <vt:lpstr>Problem01 Measuring Performance  (1/4)</vt:lpstr>
      <vt:lpstr>Problem01 Measuring Performance  (2/4)</vt:lpstr>
      <vt:lpstr>Problem01 Measuring Performance  (3/4)</vt:lpstr>
      <vt:lpstr>Problem01 Measuring Performance  (4/4)</vt:lpstr>
      <vt:lpstr>Problem02 Find closest number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Changbeom Choi</dc:creator>
  <cp:lastModifiedBy>ChoiChangbeom</cp:lastModifiedBy>
  <cp:revision>124</cp:revision>
  <dcterms:created xsi:type="dcterms:W3CDTF">2014-08-31T12:01:14Z</dcterms:created>
  <dcterms:modified xsi:type="dcterms:W3CDTF">2019-03-04T04:51:16Z</dcterms:modified>
</cp:coreProperties>
</file>