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79" r:id="rId2"/>
  </p:sldIdLst>
  <p:sldSz cx="14812963" cy="10383838"/>
  <p:notesSz cx="14355763" cy="9926638"/>
  <p:defaultTextStyle>
    <a:defPPr>
      <a:defRPr lang="ko-KR"/>
    </a:defPPr>
    <a:lvl1pPr marL="0" algn="l" defTabSz="1208775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1pPr>
    <a:lvl2pPr marL="604387" algn="l" defTabSz="1208775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2pPr>
    <a:lvl3pPr marL="1208775" algn="l" defTabSz="1208775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3pPr>
    <a:lvl4pPr marL="1813163" algn="l" defTabSz="1208775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4pPr>
    <a:lvl5pPr marL="2417551" algn="l" defTabSz="1208775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5pPr>
    <a:lvl6pPr marL="3021935" algn="l" defTabSz="1208775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6pPr>
    <a:lvl7pPr marL="3626323" algn="l" defTabSz="1208775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7pPr>
    <a:lvl8pPr marL="4230711" algn="l" defTabSz="1208775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8pPr>
    <a:lvl9pPr marL="4835098" algn="l" defTabSz="1208775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8" userDrawn="1">
          <p15:clr>
            <a:srgbClr val="A4A3A4"/>
          </p15:clr>
        </p15:guide>
        <p15:guide id="2" pos="46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969696"/>
    <a:srgbClr val="FFFFFF"/>
    <a:srgbClr val="9C9C9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3" autoAdjust="0"/>
    <p:restoredTop sz="86410" autoAdjust="0"/>
  </p:normalViewPr>
  <p:slideViewPr>
    <p:cSldViewPr snapToGrid="0" showGuides="1">
      <p:cViewPr>
        <p:scale>
          <a:sx n="75" d="100"/>
          <a:sy n="75" d="100"/>
        </p:scale>
        <p:origin x="302" y="-1056"/>
      </p:cViewPr>
      <p:guideLst>
        <p:guide orient="horz" pos="3248"/>
        <p:guide pos="46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 bwMode="auto">
          <a:xfrm>
            <a:off x="3" y="651321"/>
            <a:ext cx="148272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직선 연결선 3"/>
          <p:cNvCxnSpPr/>
          <p:nvPr userDrawn="1"/>
        </p:nvCxnSpPr>
        <p:spPr bwMode="auto">
          <a:xfrm>
            <a:off x="3" y="10019854"/>
            <a:ext cx="148272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 Box 28"/>
          <p:cNvSpPr txBox="1">
            <a:spLocks noChangeArrowheads="1"/>
          </p:cNvSpPr>
          <p:nvPr userDrawn="1"/>
        </p:nvSpPr>
        <p:spPr bwMode="auto">
          <a:xfrm>
            <a:off x="7214764" y="10097427"/>
            <a:ext cx="38343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600" b="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II - </a:t>
            </a:r>
            <a:fld id="{E2D0E1CF-DD72-46D0-BDEA-0A9218CD3A64}" type="slidenum">
              <a:rPr lang="en-US" altLang="ko-KR" sz="600" b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pPr/>
              <a:t>‹#›</a:t>
            </a:fld>
            <a:endParaRPr lang="en-US" altLang="ko-KR" sz="600" b="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25033" y="10120194"/>
            <a:ext cx="1547294" cy="187470"/>
          </a:xfrm>
          <a:prstGeom prst="rect">
            <a:avLst/>
          </a:prstGeom>
        </p:spPr>
      </p:pic>
      <p:pic>
        <p:nvPicPr>
          <p:cNvPr id="7" name="그림 6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EC558253-F420-0EE5-CE5D-A2F7D88964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787" y="10145019"/>
            <a:ext cx="1659293" cy="13783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243730" y="347175"/>
            <a:ext cx="6737305" cy="276727"/>
          </a:xfrm>
          <a:prstGeom prst="rect">
            <a:avLst/>
          </a:prstGeom>
        </p:spPr>
        <p:txBody>
          <a:bodyPr wrap="square" lIns="36000" tIns="36000" rIns="36000" bIns="36000" anchor="ctr">
            <a:noAutofit/>
          </a:bodyPr>
          <a:lstStyle>
            <a:lvl1pPr>
              <a:lnSpc>
                <a:spcPct val="100000"/>
              </a:lnSpc>
              <a:defRPr lang="ko-KR" altLang="en-US" sz="1300" b="0" kern="0" spc="0" baseline="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</a:lstStyle>
          <a:p>
            <a:pPr marL="282172" lvl="0" indent="-282172">
              <a:spcBef>
                <a:spcPct val="20000"/>
              </a:spcBef>
            </a:pPr>
            <a:r>
              <a:rPr lang="ko-KR" altLang="en-US" dirty="0" smtClean="0"/>
              <a:t>소주제 타이틀</a:t>
            </a:r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idx="10" hasCustomPrompt="1"/>
          </p:nvPr>
        </p:nvSpPr>
        <p:spPr>
          <a:xfrm>
            <a:off x="10315831" y="61792"/>
            <a:ext cx="4256499" cy="276727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 algn="r">
              <a:lnSpc>
                <a:spcPct val="100000"/>
              </a:lnSpc>
              <a:spcBef>
                <a:spcPts val="264"/>
              </a:spcBef>
              <a:buNone/>
              <a:defRPr sz="11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대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중주제</a:t>
            </a:r>
            <a:r>
              <a:rPr lang="ko-KR" altLang="en-US" dirty="0" smtClean="0"/>
              <a:t> 타이틀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(</a:t>
            </a:r>
            <a:r>
              <a:rPr lang="ko-KR" altLang="en-US" dirty="0" smtClean="0"/>
              <a:t>필요시 소주제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세부주제</a:t>
            </a:r>
            <a:r>
              <a:rPr lang="ko-KR" altLang="en-US" dirty="0" smtClean="0"/>
              <a:t> 포함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04768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666">
          <p15:clr>
            <a:srgbClr val="FBAE40"/>
          </p15:clr>
        </p15:guide>
        <p15:guide id="2" pos="152">
          <p15:clr>
            <a:srgbClr val="FBAE40"/>
          </p15:clr>
        </p15:guide>
        <p15:guide id="3" pos="9179">
          <p15:clr>
            <a:srgbClr val="FBAE40"/>
          </p15:clr>
        </p15:guide>
        <p15:guide id="4" orient="horz" pos="6263">
          <p15:clr>
            <a:srgbClr val="FBAE40"/>
          </p15:clr>
        </p15:guide>
        <p15:guide id="5" orient="horz" pos="52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26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iming>
    <p:tnLst>
      <p:par>
        <p:cTn id="1" dur="indefinite" restart="never" nodeType="tmRoot"/>
      </p:par>
    </p:tnLst>
  </p:timing>
  <p:txStyles>
    <p:titleStyle>
      <a:lvl1pPr algn="l" defTabSz="1384493" rtl="0" eaLnBrk="1" latinLnBrk="1" hangingPunct="1">
        <a:lnSpc>
          <a:spcPct val="90000"/>
        </a:lnSpc>
        <a:spcBef>
          <a:spcPct val="0"/>
        </a:spcBef>
        <a:buNone/>
        <a:defRPr sz="6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6123" indent="-346123" algn="l" defTabSz="1384493" rtl="0" eaLnBrk="1" latinLnBrk="1" hangingPunct="1">
        <a:lnSpc>
          <a:spcPct val="90000"/>
        </a:lnSpc>
        <a:spcBef>
          <a:spcPts val="1514"/>
        </a:spcBef>
        <a:buFont typeface="Arial" panose="020B0604020202020204" pitchFamily="34" charset="0"/>
        <a:buChar char="•"/>
        <a:defRPr sz="4239" kern="1200">
          <a:solidFill>
            <a:schemeClr val="tx1"/>
          </a:solidFill>
          <a:latin typeface="+mn-lt"/>
          <a:ea typeface="+mn-ea"/>
          <a:cs typeface="+mn-cs"/>
        </a:defRPr>
      </a:lvl1pPr>
      <a:lvl2pPr marL="1038370" indent="-346123" algn="l" defTabSz="1384493" rtl="0" eaLnBrk="1" latinLnBrk="1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3634" kern="1200">
          <a:solidFill>
            <a:schemeClr val="tx1"/>
          </a:solidFill>
          <a:latin typeface="+mn-lt"/>
          <a:ea typeface="+mn-ea"/>
          <a:cs typeface="+mn-cs"/>
        </a:defRPr>
      </a:lvl2pPr>
      <a:lvl3pPr marL="1730616" indent="-346123" algn="l" defTabSz="1384493" rtl="0" eaLnBrk="1" latinLnBrk="1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3028" kern="1200">
          <a:solidFill>
            <a:schemeClr val="tx1"/>
          </a:solidFill>
          <a:latin typeface="+mn-lt"/>
          <a:ea typeface="+mn-ea"/>
          <a:cs typeface="+mn-cs"/>
        </a:defRPr>
      </a:lvl3pPr>
      <a:lvl4pPr marL="2422863" indent="-346123" algn="l" defTabSz="1384493" rtl="0" eaLnBrk="1" latinLnBrk="1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4pPr>
      <a:lvl5pPr marL="3115109" indent="-346123" algn="l" defTabSz="1384493" rtl="0" eaLnBrk="1" latinLnBrk="1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5pPr>
      <a:lvl6pPr marL="3807356" indent="-346123" algn="l" defTabSz="1384493" rtl="0" eaLnBrk="1" latinLnBrk="1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6pPr>
      <a:lvl7pPr marL="4499602" indent="-346123" algn="l" defTabSz="1384493" rtl="0" eaLnBrk="1" latinLnBrk="1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7pPr>
      <a:lvl8pPr marL="5191849" indent="-346123" algn="l" defTabSz="1384493" rtl="0" eaLnBrk="1" latinLnBrk="1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8pPr>
      <a:lvl9pPr marL="5884095" indent="-346123" algn="l" defTabSz="1384493" rtl="0" eaLnBrk="1" latinLnBrk="1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4493" rtl="0" eaLnBrk="1" latinLnBrk="1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1pPr>
      <a:lvl2pPr marL="692247" algn="l" defTabSz="1384493" rtl="0" eaLnBrk="1" latinLnBrk="1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2pPr>
      <a:lvl3pPr marL="1384493" algn="l" defTabSz="1384493" rtl="0" eaLnBrk="1" latinLnBrk="1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3pPr>
      <a:lvl4pPr marL="2076740" algn="l" defTabSz="1384493" rtl="0" eaLnBrk="1" latinLnBrk="1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4pPr>
      <a:lvl5pPr marL="2768986" algn="l" defTabSz="1384493" rtl="0" eaLnBrk="1" latinLnBrk="1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5pPr>
      <a:lvl6pPr marL="3461233" algn="l" defTabSz="1384493" rtl="0" eaLnBrk="1" latinLnBrk="1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6pPr>
      <a:lvl7pPr marL="4153479" algn="l" defTabSz="1384493" rtl="0" eaLnBrk="1" latinLnBrk="1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7pPr>
      <a:lvl8pPr marL="4845726" algn="l" defTabSz="1384493" rtl="0" eaLnBrk="1" latinLnBrk="1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8pPr>
      <a:lvl9pPr marL="5537972" algn="l" defTabSz="1384493" rtl="0" eaLnBrk="1" latinLnBrk="1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2.3.1. To-Be S2B </a:t>
            </a:r>
            <a:r>
              <a:rPr lang="ko-KR" altLang="en-US" dirty="0"/>
              <a:t>정보시스템 구축 방향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spcBef>
                <a:spcPts val="198"/>
              </a:spcBef>
            </a:pPr>
            <a:r>
              <a:rPr lang="en-US" altLang="ko-KR" dirty="0"/>
              <a:t>2. </a:t>
            </a:r>
            <a:r>
              <a:rPr lang="ko-KR" altLang="en-US" dirty="0"/>
              <a:t>정보화 비전 및 목표 </a:t>
            </a:r>
            <a:r>
              <a:rPr lang="ko-KR" altLang="en-US" dirty="0" smtClean="0"/>
              <a:t>수립</a:t>
            </a:r>
            <a:endParaRPr lang="en-US" altLang="ko-KR" dirty="0" smtClean="0"/>
          </a:p>
          <a:p>
            <a:pPr>
              <a:spcBef>
                <a:spcPts val="198"/>
              </a:spcBef>
            </a:pPr>
            <a:r>
              <a:rPr lang="en-US" altLang="ko-KR" dirty="0"/>
              <a:t>2.3 </a:t>
            </a:r>
            <a:r>
              <a:rPr lang="ko-KR" altLang="en-US" dirty="0"/>
              <a:t>정보화 방향</a:t>
            </a:r>
          </a:p>
          <a:p>
            <a:pPr>
              <a:spcBef>
                <a:spcPts val="198"/>
              </a:spcBef>
            </a:pPr>
            <a:endParaRPr lang="ko-KR" altLang="en-US" dirty="0"/>
          </a:p>
        </p:txBody>
      </p:sp>
      <p:grpSp>
        <p:nvGrpSpPr>
          <p:cNvPr id="196" name="그룹 195"/>
          <p:cNvGrpSpPr/>
          <p:nvPr/>
        </p:nvGrpSpPr>
        <p:grpSpPr>
          <a:xfrm>
            <a:off x="255076" y="830265"/>
            <a:ext cx="797746" cy="7367158"/>
            <a:chOff x="255076" y="830263"/>
            <a:chExt cx="797746" cy="8424862"/>
          </a:xfrm>
        </p:grpSpPr>
        <p:grpSp>
          <p:nvGrpSpPr>
            <p:cNvPr id="21" name="그룹 20"/>
            <p:cNvGrpSpPr/>
            <p:nvPr/>
          </p:nvGrpSpPr>
          <p:grpSpPr>
            <a:xfrm>
              <a:off x="257616" y="830263"/>
              <a:ext cx="795206" cy="4149192"/>
              <a:chOff x="210634" y="768350"/>
              <a:chExt cx="1023806" cy="2848610"/>
            </a:xfrm>
          </p:grpSpPr>
          <p:sp>
            <p:nvSpPr>
              <p:cNvPr id="25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210634" y="768350"/>
                <a:ext cx="1023806" cy="284861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t"/>
              <a:lstStyle/>
              <a:p>
                <a:endParaRPr lang="ko-KR" altLang="en-US" sz="1800" b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6" name="사각형: 둥근 위쪽 모서리 307">
                <a:extLst>
                  <a:ext uri="{FF2B5EF4-FFF2-40B4-BE49-F238E27FC236}">
                    <a16:creationId xmlns:a16="http://schemas.microsoft.com/office/drawing/2014/main" id="{EFE6C0C9-B5D5-61C2-8E08-7BD2A2EB6638}"/>
                  </a:ext>
                </a:extLst>
              </p:cNvPr>
              <p:cNvSpPr/>
              <p:nvPr/>
            </p:nvSpPr>
            <p:spPr>
              <a:xfrm rot="10800000" flipH="1" flipV="1">
                <a:off x="211270" y="776680"/>
                <a:ext cx="1023170" cy="20109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anchor="ctr"/>
              <a:lstStyle/>
              <a:p>
                <a:pPr lvl="0" indent="-81742" algn="ctr" fontAlgn="ctr">
                  <a:spcAft>
                    <a:spcPts val="33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80000"/>
                  <a:tabLst>
                    <a:tab pos="2615558" algn="l"/>
                    <a:tab pos="5487119" algn="l"/>
                  </a:tabLst>
                </a:pPr>
                <a:r>
                  <a:rPr lang="ko-KR" altLang="en-US" sz="1000" b="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prstClr val="white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이용자</a:t>
                </a:r>
                <a:endParaRPr lang="ko-KR" altLang="en-US" sz="1000" b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5076" y="5105933"/>
              <a:ext cx="795206" cy="4149192"/>
              <a:chOff x="210634" y="3703792"/>
              <a:chExt cx="795206" cy="2848610"/>
            </a:xfrm>
          </p:grpSpPr>
          <p:sp>
            <p:nvSpPr>
              <p:cNvPr id="23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210634" y="3703792"/>
                <a:ext cx="795206" cy="2848610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t"/>
              <a:lstStyle/>
              <a:p>
                <a:endParaRPr lang="ko-KR" altLang="en-US" sz="1800" b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4" name="사각형: 둥근 위쪽 모서리 307">
                <a:extLst>
                  <a:ext uri="{FF2B5EF4-FFF2-40B4-BE49-F238E27FC236}">
                    <a16:creationId xmlns:a16="http://schemas.microsoft.com/office/drawing/2014/main" id="{EFE6C0C9-B5D5-61C2-8E08-7BD2A2EB6638}"/>
                  </a:ext>
                </a:extLst>
              </p:cNvPr>
              <p:cNvSpPr/>
              <p:nvPr/>
            </p:nvSpPr>
            <p:spPr>
              <a:xfrm rot="10800000" flipH="1" flipV="1">
                <a:off x="211128" y="3712122"/>
                <a:ext cx="794712" cy="20109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anchor="ctr"/>
              <a:lstStyle/>
              <a:p>
                <a:pPr lvl="0" indent="-81742" algn="ctr" fontAlgn="ctr">
                  <a:spcAft>
                    <a:spcPts val="33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80000"/>
                  <a:tabLst>
                    <a:tab pos="2615558" algn="l"/>
                    <a:tab pos="5487119" algn="l"/>
                  </a:tabLst>
                </a:pPr>
                <a:r>
                  <a:rPr lang="en-US" altLang="ko-KR" sz="10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prstClr val="white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S2B</a:t>
                </a:r>
                <a:endParaRPr lang="ko-KR" altLang="en-US" sz="1000" b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243730" y="1449962"/>
            <a:ext cx="822978" cy="804436"/>
            <a:chOff x="222485" y="1099844"/>
            <a:chExt cx="822978" cy="804436"/>
          </a:xfrm>
        </p:grpSpPr>
        <p:sp>
          <p:nvSpPr>
            <p:cNvPr id="28" name="User"/>
            <p:cNvSpPr>
              <a:spLocks noChangeAspect="1"/>
            </p:cNvSpPr>
            <p:nvPr/>
          </p:nvSpPr>
          <p:spPr bwMode="auto">
            <a:xfrm>
              <a:off x="528189" y="1099844"/>
              <a:ext cx="211570" cy="286470"/>
            </a:xfrm>
            <a:custGeom>
              <a:avLst/>
              <a:gdLst>
                <a:gd name="T0" fmla="*/ 597 w 1194"/>
                <a:gd name="T1" fmla="*/ 0 h 1411"/>
                <a:gd name="T2" fmla="*/ 271 w 1194"/>
                <a:gd name="T3" fmla="*/ 325 h 1411"/>
                <a:gd name="T4" fmla="*/ 434 w 1194"/>
                <a:gd name="T5" fmla="*/ 695 h 1411"/>
                <a:gd name="T6" fmla="*/ 434 w 1194"/>
                <a:gd name="T7" fmla="*/ 771 h 1411"/>
                <a:gd name="T8" fmla="*/ 385 w 1194"/>
                <a:gd name="T9" fmla="*/ 836 h 1411"/>
                <a:gd name="T10" fmla="*/ 0 w 1194"/>
                <a:gd name="T11" fmla="*/ 1124 h 1411"/>
                <a:gd name="T12" fmla="*/ 0 w 1194"/>
                <a:gd name="T13" fmla="*/ 1221 h 1411"/>
                <a:gd name="T14" fmla="*/ 597 w 1194"/>
                <a:gd name="T15" fmla="*/ 1411 h 1411"/>
                <a:gd name="T16" fmla="*/ 1194 w 1194"/>
                <a:gd name="T17" fmla="*/ 1221 h 1411"/>
                <a:gd name="T18" fmla="*/ 1194 w 1194"/>
                <a:gd name="T19" fmla="*/ 1124 h 1411"/>
                <a:gd name="T20" fmla="*/ 809 w 1194"/>
                <a:gd name="T21" fmla="*/ 836 h 1411"/>
                <a:gd name="T22" fmla="*/ 760 w 1194"/>
                <a:gd name="T23" fmla="*/ 771 h 1411"/>
                <a:gd name="T24" fmla="*/ 760 w 1194"/>
                <a:gd name="T25" fmla="*/ 695 h 1411"/>
                <a:gd name="T26" fmla="*/ 923 w 1194"/>
                <a:gd name="T27" fmla="*/ 325 h 1411"/>
                <a:gd name="T28" fmla="*/ 597 w 1194"/>
                <a:gd name="T29" fmla="*/ 0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94" h="1411">
                  <a:moveTo>
                    <a:pt x="597" y="0"/>
                  </a:moveTo>
                  <a:cubicBezTo>
                    <a:pt x="418" y="0"/>
                    <a:pt x="271" y="113"/>
                    <a:pt x="271" y="325"/>
                  </a:cubicBezTo>
                  <a:cubicBezTo>
                    <a:pt x="271" y="467"/>
                    <a:pt x="337" y="613"/>
                    <a:pt x="434" y="695"/>
                  </a:cubicBezTo>
                  <a:lnTo>
                    <a:pt x="434" y="771"/>
                  </a:lnTo>
                  <a:cubicBezTo>
                    <a:pt x="434" y="804"/>
                    <a:pt x="412" y="830"/>
                    <a:pt x="385" y="836"/>
                  </a:cubicBezTo>
                  <a:cubicBezTo>
                    <a:pt x="173" y="901"/>
                    <a:pt x="0" y="1043"/>
                    <a:pt x="0" y="1124"/>
                  </a:cubicBezTo>
                  <a:lnTo>
                    <a:pt x="0" y="1221"/>
                  </a:lnTo>
                  <a:cubicBezTo>
                    <a:pt x="0" y="1324"/>
                    <a:pt x="266" y="1411"/>
                    <a:pt x="597" y="1411"/>
                  </a:cubicBezTo>
                  <a:cubicBezTo>
                    <a:pt x="928" y="1411"/>
                    <a:pt x="1194" y="1324"/>
                    <a:pt x="1194" y="1221"/>
                  </a:cubicBezTo>
                  <a:lnTo>
                    <a:pt x="1194" y="1124"/>
                  </a:lnTo>
                  <a:cubicBezTo>
                    <a:pt x="1194" y="1048"/>
                    <a:pt x="1026" y="901"/>
                    <a:pt x="809" y="836"/>
                  </a:cubicBezTo>
                  <a:cubicBezTo>
                    <a:pt x="782" y="830"/>
                    <a:pt x="760" y="798"/>
                    <a:pt x="760" y="771"/>
                  </a:cubicBezTo>
                  <a:lnTo>
                    <a:pt x="760" y="695"/>
                  </a:lnTo>
                  <a:cubicBezTo>
                    <a:pt x="857" y="613"/>
                    <a:pt x="923" y="467"/>
                    <a:pt x="923" y="325"/>
                  </a:cubicBezTo>
                  <a:cubicBezTo>
                    <a:pt x="923" y="113"/>
                    <a:pt x="776" y="0"/>
                    <a:pt x="59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222485" y="1396449"/>
              <a:ext cx="82297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교육기관</a:t>
              </a:r>
              <a:endParaRPr lang="en-US" altLang="ko-KR" sz="9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900" b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지방자치단체</a:t>
              </a:r>
              <a:endParaRPr lang="en-US" altLang="ko-KR" sz="9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9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사업담당자</a:t>
              </a:r>
              <a:endParaRPr lang="ko-KR" altLang="en-US" sz="9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43730" y="2556432"/>
            <a:ext cx="822978" cy="843448"/>
            <a:chOff x="222485" y="1996763"/>
            <a:chExt cx="822978" cy="843448"/>
          </a:xfrm>
        </p:grpSpPr>
        <p:sp>
          <p:nvSpPr>
            <p:cNvPr id="31" name="Multipe Users"/>
            <p:cNvSpPr>
              <a:spLocks noChangeAspect="1" noEditPoints="1"/>
            </p:cNvSpPr>
            <p:nvPr/>
          </p:nvSpPr>
          <p:spPr bwMode="auto">
            <a:xfrm>
              <a:off x="488580" y="1996763"/>
              <a:ext cx="290789" cy="318955"/>
            </a:xfrm>
            <a:custGeom>
              <a:avLst/>
              <a:gdLst>
                <a:gd name="T0" fmla="*/ 949 w 1407"/>
                <a:gd name="T1" fmla="*/ 0 h 1354"/>
                <a:gd name="T2" fmla="*/ 731 w 1407"/>
                <a:gd name="T3" fmla="*/ 146 h 1354"/>
                <a:gd name="T4" fmla="*/ 865 w 1407"/>
                <a:gd name="T5" fmla="*/ 450 h 1354"/>
                <a:gd name="T6" fmla="*/ 724 w 1407"/>
                <a:gd name="T7" fmla="*/ 816 h 1354"/>
                <a:gd name="T8" fmla="*/ 1068 w 1407"/>
                <a:gd name="T9" fmla="*/ 1079 h 1354"/>
                <a:gd name="T10" fmla="*/ 1407 w 1407"/>
                <a:gd name="T11" fmla="*/ 930 h 1354"/>
                <a:gd name="T12" fmla="*/ 1407 w 1407"/>
                <a:gd name="T13" fmla="*/ 894 h 1354"/>
                <a:gd name="T14" fmla="*/ 1099 w 1407"/>
                <a:gd name="T15" fmla="*/ 660 h 1354"/>
                <a:gd name="T16" fmla="*/ 1077 w 1407"/>
                <a:gd name="T17" fmla="*/ 565 h 1354"/>
                <a:gd name="T18" fmla="*/ 1075 w 1407"/>
                <a:gd name="T19" fmla="*/ 565 h 1354"/>
                <a:gd name="T20" fmla="*/ 1192 w 1407"/>
                <a:gd name="T21" fmla="*/ 267 h 1354"/>
                <a:gd name="T22" fmla="*/ 949 w 1407"/>
                <a:gd name="T23" fmla="*/ 0 h 1354"/>
                <a:gd name="T24" fmla="*/ 486 w 1407"/>
                <a:gd name="T25" fmla="*/ 168 h 1354"/>
                <a:gd name="T26" fmla="*/ 223 w 1407"/>
                <a:gd name="T27" fmla="*/ 450 h 1354"/>
                <a:gd name="T28" fmla="*/ 352 w 1407"/>
                <a:gd name="T29" fmla="*/ 770 h 1354"/>
                <a:gd name="T30" fmla="*/ 320 w 1407"/>
                <a:gd name="T31" fmla="*/ 904 h 1354"/>
                <a:gd name="T32" fmla="*/ 0 w 1407"/>
                <a:gd name="T33" fmla="*/ 1154 h 1354"/>
                <a:gd name="T34" fmla="*/ 0 w 1407"/>
                <a:gd name="T35" fmla="*/ 1191 h 1354"/>
                <a:gd name="T36" fmla="*/ 488 w 1407"/>
                <a:gd name="T37" fmla="*/ 1354 h 1354"/>
                <a:gd name="T38" fmla="*/ 973 w 1407"/>
                <a:gd name="T39" fmla="*/ 1191 h 1354"/>
                <a:gd name="T40" fmla="*/ 973 w 1407"/>
                <a:gd name="T41" fmla="*/ 1154 h 1354"/>
                <a:gd name="T42" fmla="*/ 644 w 1407"/>
                <a:gd name="T43" fmla="*/ 904 h 1354"/>
                <a:gd name="T44" fmla="*/ 620 w 1407"/>
                <a:gd name="T45" fmla="*/ 769 h 1354"/>
                <a:gd name="T46" fmla="*/ 756 w 1407"/>
                <a:gd name="T47" fmla="*/ 450 h 1354"/>
                <a:gd name="T48" fmla="*/ 486 w 1407"/>
                <a:gd name="T49" fmla="*/ 168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7" h="1354">
                  <a:moveTo>
                    <a:pt x="949" y="0"/>
                  </a:moveTo>
                  <a:cubicBezTo>
                    <a:pt x="852" y="0"/>
                    <a:pt x="768" y="51"/>
                    <a:pt x="731" y="146"/>
                  </a:cubicBezTo>
                  <a:cubicBezTo>
                    <a:pt x="810" y="212"/>
                    <a:pt x="865" y="313"/>
                    <a:pt x="865" y="450"/>
                  </a:cubicBezTo>
                  <a:cubicBezTo>
                    <a:pt x="865" y="596"/>
                    <a:pt x="796" y="730"/>
                    <a:pt x="724" y="816"/>
                  </a:cubicBezTo>
                  <a:cubicBezTo>
                    <a:pt x="838" y="859"/>
                    <a:pt x="1017" y="946"/>
                    <a:pt x="1068" y="1079"/>
                  </a:cubicBezTo>
                  <a:cubicBezTo>
                    <a:pt x="1248" y="1069"/>
                    <a:pt x="1407" y="1033"/>
                    <a:pt x="1407" y="930"/>
                  </a:cubicBezTo>
                  <a:lnTo>
                    <a:pt x="1407" y="894"/>
                  </a:lnTo>
                  <a:cubicBezTo>
                    <a:pt x="1407" y="800"/>
                    <a:pt x="1244" y="709"/>
                    <a:pt x="1099" y="660"/>
                  </a:cubicBezTo>
                  <a:cubicBezTo>
                    <a:pt x="1092" y="658"/>
                    <a:pt x="1050" y="646"/>
                    <a:pt x="1077" y="565"/>
                  </a:cubicBezTo>
                  <a:lnTo>
                    <a:pt x="1075" y="565"/>
                  </a:lnTo>
                  <a:cubicBezTo>
                    <a:pt x="1143" y="494"/>
                    <a:pt x="1192" y="380"/>
                    <a:pt x="1192" y="267"/>
                  </a:cubicBezTo>
                  <a:cubicBezTo>
                    <a:pt x="1192" y="92"/>
                    <a:pt x="1082" y="0"/>
                    <a:pt x="949" y="0"/>
                  </a:cubicBezTo>
                  <a:close/>
                  <a:moveTo>
                    <a:pt x="486" y="168"/>
                  </a:moveTo>
                  <a:cubicBezTo>
                    <a:pt x="345" y="168"/>
                    <a:pt x="223" y="265"/>
                    <a:pt x="223" y="450"/>
                  </a:cubicBezTo>
                  <a:cubicBezTo>
                    <a:pt x="223" y="571"/>
                    <a:pt x="279" y="694"/>
                    <a:pt x="352" y="770"/>
                  </a:cubicBezTo>
                  <a:cubicBezTo>
                    <a:pt x="381" y="846"/>
                    <a:pt x="331" y="900"/>
                    <a:pt x="320" y="904"/>
                  </a:cubicBezTo>
                  <a:cubicBezTo>
                    <a:pt x="173" y="959"/>
                    <a:pt x="0" y="1056"/>
                    <a:pt x="0" y="1154"/>
                  </a:cubicBezTo>
                  <a:lnTo>
                    <a:pt x="0" y="1191"/>
                  </a:lnTo>
                  <a:cubicBezTo>
                    <a:pt x="0" y="1324"/>
                    <a:pt x="253" y="1354"/>
                    <a:pt x="488" y="1354"/>
                  </a:cubicBezTo>
                  <a:cubicBezTo>
                    <a:pt x="723" y="1354"/>
                    <a:pt x="973" y="1324"/>
                    <a:pt x="973" y="1191"/>
                  </a:cubicBezTo>
                  <a:lnTo>
                    <a:pt x="973" y="1154"/>
                  </a:lnTo>
                  <a:cubicBezTo>
                    <a:pt x="973" y="1053"/>
                    <a:pt x="799" y="956"/>
                    <a:pt x="644" y="904"/>
                  </a:cubicBezTo>
                  <a:cubicBezTo>
                    <a:pt x="637" y="902"/>
                    <a:pt x="592" y="855"/>
                    <a:pt x="620" y="769"/>
                  </a:cubicBezTo>
                  <a:cubicBezTo>
                    <a:pt x="693" y="693"/>
                    <a:pt x="756" y="570"/>
                    <a:pt x="756" y="450"/>
                  </a:cubicBezTo>
                  <a:cubicBezTo>
                    <a:pt x="756" y="265"/>
                    <a:pt x="627" y="168"/>
                    <a:pt x="486" y="16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222485" y="2332380"/>
              <a:ext cx="82297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교육기관</a:t>
              </a:r>
              <a:endParaRPr lang="en-US" altLang="ko-KR" sz="9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ko-KR" altLang="en-US" sz="9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지방자치단체</a:t>
              </a:r>
              <a:r>
                <a:rPr lang="en-US" altLang="ko-KR" sz="9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sz="9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900" b="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계약담당자</a:t>
              </a:r>
              <a:endParaRPr lang="ko-KR" altLang="en-US" sz="9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43730" y="3701914"/>
            <a:ext cx="822978" cy="622446"/>
            <a:chOff x="222485" y="2908311"/>
            <a:chExt cx="822978" cy="622446"/>
          </a:xfrm>
        </p:grpSpPr>
        <p:sp>
          <p:nvSpPr>
            <p:cNvPr id="34" name="Meeting"/>
            <p:cNvSpPr>
              <a:spLocks noChangeAspect="1" noEditPoints="1"/>
            </p:cNvSpPr>
            <p:nvPr/>
          </p:nvSpPr>
          <p:spPr bwMode="auto">
            <a:xfrm>
              <a:off x="465150" y="2908311"/>
              <a:ext cx="337648" cy="385466"/>
            </a:xfrm>
            <a:custGeom>
              <a:avLst/>
              <a:gdLst>
                <a:gd name="T0" fmla="*/ 111 w 1413"/>
                <a:gd name="T1" fmla="*/ 163 h 1412"/>
                <a:gd name="T2" fmla="*/ 437 w 1413"/>
                <a:gd name="T3" fmla="*/ 163 h 1412"/>
                <a:gd name="T4" fmla="*/ 1143 w 1413"/>
                <a:gd name="T5" fmla="*/ 0 h 1412"/>
                <a:gd name="T6" fmla="*/ 1143 w 1413"/>
                <a:gd name="T7" fmla="*/ 326 h 1412"/>
                <a:gd name="T8" fmla="*/ 1143 w 1413"/>
                <a:gd name="T9" fmla="*/ 0 h 1412"/>
                <a:gd name="T10" fmla="*/ 86 w 1413"/>
                <a:gd name="T11" fmla="*/ 467 h 1412"/>
                <a:gd name="T12" fmla="*/ 8 w 1413"/>
                <a:gd name="T13" fmla="*/ 628 h 1412"/>
                <a:gd name="T14" fmla="*/ 57 w 1413"/>
                <a:gd name="T15" fmla="*/ 826 h 1412"/>
                <a:gd name="T16" fmla="*/ 111 w 1413"/>
                <a:gd name="T17" fmla="*/ 924 h 1412"/>
                <a:gd name="T18" fmla="*/ 166 w 1413"/>
                <a:gd name="T19" fmla="*/ 815 h 1412"/>
                <a:gd name="T20" fmla="*/ 393 w 1413"/>
                <a:gd name="T21" fmla="*/ 1412 h 1412"/>
                <a:gd name="T22" fmla="*/ 437 w 1413"/>
                <a:gd name="T23" fmla="*/ 630 h 1412"/>
                <a:gd name="T24" fmla="*/ 529 w 1413"/>
                <a:gd name="T25" fmla="*/ 757 h 1412"/>
                <a:gd name="T26" fmla="*/ 760 w 1413"/>
                <a:gd name="T27" fmla="*/ 776 h 1412"/>
                <a:gd name="T28" fmla="*/ 581 w 1413"/>
                <a:gd name="T29" fmla="*/ 660 h 1412"/>
                <a:gd name="T30" fmla="*/ 461 w 1413"/>
                <a:gd name="T31" fmla="*/ 458 h 1412"/>
                <a:gd name="T32" fmla="*/ 230 w 1413"/>
                <a:gd name="T33" fmla="*/ 380 h 1412"/>
                <a:gd name="T34" fmla="*/ 980 w 1413"/>
                <a:gd name="T35" fmla="*/ 435 h 1412"/>
                <a:gd name="T36" fmla="*/ 958 w 1413"/>
                <a:gd name="T37" fmla="*/ 462 h 1412"/>
                <a:gd name="T38" fmla="*/ 783 w 1413"/>
                <a:gd name="T39" fmla="*/ 679 h 1412"/>
                <a:gd name="T40" fmla="*/ 892 w 1413"/>
                <a:gd name="T41" fmla="*/ 755 h 1412"/>
                <a:gd name="T42" fmla="*/ 980 w 1413"/>
                <a:gd name="T43" fmla="*/ 631 h 1412"/>
                <a:gd name="T44" fmla="*/ 1022 w 1413"/>
                <a:gd name="T45" fmla="*/ 1412 h 1412"/>
                <a:gd name="T46" fmla="*/ 1246 w 1413"/>
                <a:gd name="T47" fmla="*/ 877 h 1412"/>
                <a:gd name="T48" fmla="*/ 1353 w 1413"/>
                <a:gd name="T49" fmla="*/ 869 h 1412"/>
                <a:gd name="T50" fmla="*/ 1402 w 1413"/>
                <a:gd name="T51" fmla="*/ 674 h 1412"/>
                <a:gd name="T52" fmla="*/ 1333 w 1413"/>
                <a:gd name="T53" fmla="*/ 474 h 1412"/>
                <a:gd name="T54" fmla="*/ 1098 w 1413"/>
                <a:gd name="T55" fmla="*/ 380 h 1412"/>
                <a:gd name="T56" fmla="*/ 166 w 1413"/>
                <a:gd name="T57" fmla="*/ 809 h 1412"/>
                <a:gd name="T58" fmla="*/ 115 w 1413"/>
                <a:gd name="T59" fmla="*/ 657 h 1412"/>
                <a:gd name="T60" fmla="*/ 1251 w 1413"/>
                <a:gd name="T61" fmla="*/ 564 h 1412"/>
                <a:gd name="T62" fmla="*/ 1251 w 1413"/>
                <a:gd name="T63" fmla="*/ 799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13" h="1412">
                  <a:moveTo>
                    <a:pt x="274" y="0"/>
                  </a:moveTo>
                  <a:cubicBezTo>
                    <a:pt x="184" y="0"/>
                    <a:pt x="111" y="73"/>
                    <a:pt x="111" y="163"/>
                  </a:cubicBezTo>
                  <a:cubicBezTo>
                    <a:pt x="111" y="253"/>
                    <a:pt x="184" y="326"/>
                    <a:pt x="274" y="326"/>
                  </a:cubicBezTo>
                  <a:cubicBezTo>
                    <a:pt x="364" y="326"/>
                    <a:pt x="437" y="253"/>
                    <a:pt x="437" y="163"/>
                  </a:cubicBezTo>
                  <a:cubicBezTo>
                    <a:pt x="437" y="73"/>
                    <a:pt x="364" y="0"/>
                    <a:pt x="274" y="0"/>
                  </a:cubicBezTo>
                  <a:close/>
                  <a:moveTo>
                    <a:pt x="1143" y="0"/>
                  </a:moveTo>
                  <a:cubicBezTo>
                    <a:pt x="1053" y="0"/>
                    <a:pt x="980" y="73"/>
                    <a:pt x="980" y="163"/>
                  </a:cubicBezTo>
                  <a:cubicBezTo>
                    <a:pt x="980" y="253"/>
                    <a:pt x="1053" y="326"/>
                    <a:pt x="1143" y="326"/>
                  </a:cubicBezTo>
                  <a:cubicBezTo>
                    <a:pt x="1232" y="326"/>
                    <a:pt x="1305" y="253"/>
                    <a:pt x="1305" y="163"/>
                  </a:cubicBezTo>
                  <a:cubicBezTo>
                    <a:pt x="1305" y="73"/>
                    <a:pt x="1232" y="0"/>
                    <a:pt x="1143" y="0"/>
                  </a:cubicBezTo>
                  <a:close/>
                  <a:moveTo>
                    <a:pt x="230" y="380"/>
                  </a:moveTo>
                  <a:cubicBezTo>
                    <a:pt x="171" y="380"/>
                    <a:pt x="117" y="413"/>
                    <a:pt x="86" y="467"/>
                  </a:cubicBezTo>
                  <a:cubicBezTo>
                    <a:pt x="85" y="468"/>
                    <a:pt x="85" y="469"/>
                    <a:pt x="84" y="470"/>
                  </a:cubicBezTo>
                  <a:lnTo>
                    <a:pt x="8" y="628"/>
                  </a:lnTo>
                  <a:cubicBezTo>
                    <a:pt x="2" y="640"/>
                    <a:pt x="0" y="655"/>
                    <a:pt x="5" y="669"/>
                  </a:cubicBezTo>
                  <a:lnTo>
                    <a:pt x="57" y="826"/>
                  </a:lnTo>
                  <a:lnTo>
                    <a:pt x="57" y="869"/>
                  </a:lnTo>
                  <a:cubicBezTo>
                    <a:pt x="57" y="897"/>
                    <a:pt x="83" y="924"/>
                    <a:pt x="111" y="924"/>
                  </a:cubicBezTo>
                  <a:cubicBezTo>
                    <a:pt x="140" y="924"/>
                    <a:pt x="166" y="897"/>
                    <a:pt x="166" y="869"/>
                  </a:cubicBezTo>
                  <a:lnTo>
                    <a:pt x="166" y="815"/>
                  </a:lnTo>
                  <a:lnTo>
                    <a:pt x="208" y="1412"/>
                  </a:lnTo>
                  <a:lnTo>
                    <a:pt x="393" y="1412"/>
                  </a:lnTo>
                  <a:lnTo>
                    <a:pt x="437" y="815"/>
                  </a:lnTo>
                  <a:lnTo>
                    <a:pt x="437" y="630"/>
                  </a:lnTo>
                  <a:lnTo>
                    <a:pt x="498" y="733"/>
                  </a:lnTo>
                  <a:cubicBezTo>
                    <a:pt x="505" y="744"/>
                    <a:pt x="516" y="753"/>
                    <a:pt x="529" y="757"/>
                  </a:cubicBezTo>
                  <a:lnTo>
                    <a:pt x="691" y="811"/>
                  </a:lnTo>
                  <a:cubicBezTo>
                    <a:pt x="718" y="820"/>
                    <a:pt x="751" y="803"/>
                    <a:pt x="760" y="776"/>
                  </a:cubicBezTo>
                  <a:cubicBezTo>
                    <a:pt x="769" y="749"/>
                    <a:pt x="752" y="717"/>
                    <a:pt x="725" y="708"/>
                  </a:cubicBezTo>
                  <a:lnTo>
                    <a:pt x="581" y="660"/>
                  </a:lnTo>
                  <a:lnTo>
                    <a:pt x="461" y="460"/>
                  </a:lnTo>
                  <a:cubicBezTo>
                    <a:pt x="461" y="459"/>
                    <a:pt x="461" y="459"/>
                    <a:pt x="461" y="458"/>
                  </a:cubicBezTo>
                  <a:cubicBezTo>
                    <a:pt x="431" y="414"/>
                    <a:pt x="382" y="380"/>
                    <a:pt x="323" y="380"/>
                  </a:cubicBezTo>
                  <a:lnTo>
                    <a:pt x="230" y="380"/>
                  </a:lnTo>
                  <a:close/>
                  <a:moveTo>
                    <a:pt x="1098" y="380"/>
                  </a:moveTo>
                  <a:cubicBezTo>
                    <a:pt x="1055" y="380"/>
                    <a:pt x="1012" y="402"/>
                    <a:pt x="980" y="435"/>
                  </a:cubicBezTo>
                  <a:lnTo>
                    <a:pt x="980" y="436"/>
                  </a:lnTo>
                  <a:cubicBezTo>
                    <a:pt x="972" y="445"/>
                    <a:pt x="964" y="452"/>
                    <a:pt x="958" y="462"/>
                  </a:cubicBezTo>
                  <a:lnTo>
                    <a:pt x="837" y="664"/>
                  </a:lnTo>
                  <a:lnTo>
                    <a:pt x="783" y="679"/>
                  </a:lnTo>
                  <a:cubicBezTo>
                    <a:pt x="810" y="706"/>
                    <a:pt x="828" y="744"/>
                    <a:pt x="817" y="782"/>
                  </a:cubicBezTo>
                  <a:lnTo>
                    <a:pt x="892" y="755"/>
                  </a:lnTo>
                  <a:cubicBezTo>
                    <a:pt x="902" y="750"/>
                    <a:pt x="913" y="744"/>
                    <a:pt x="919" y="733"/>
                  </a:cubicBezTo>
                  <a:lnTo>
                    <a:pt x="980" y="631"/>
                  </a:lnTo>
                  <a:lnTo>
                    <a:pt x="980" y="815"/>
                  </a:lnTo>
                  <a:lnTo>
                    <a:pt x="1022" y="1412"/>
                  </a:lnTo>
                  <a:lnTo>
                    <a:pt x="1207" y="1412"/>
                  </a:lnTo>
                  <a:lnTo>
                    <a:pt x="1246" y="877"/>
                  </a:lnTo>
                  <a:cubicBezTo>
                    <a:pt x="1250" y="905"/>
                    <a:pt x="1269" y="923"/>
                    <a:pt x="1299" y="923"/>
                  </a:cubicBezTo>
                  <a:cubicBezTo>
                    <a:pt x="1331" y="923"/>
                    <a:pt x="1353" y="901"/>
                    <a:pt x="1353" y="869"/>
                  </a:cubicBezTo>
                  <a:lnTo>
                    <a:pt x="1353" y="826"/>
                  </a:lnTo>
                  <a:lnTo>
                    <a:pt x="1402" y="674"/>
                  </a:lnTo>
                  <a:cubicBezTo>
                    <a:pt x="1413" y="657"/>
                    <a:pt x="1413" y="641"/>
                    <a:pt x="1407" y="630"/>
                  </a:cubicBezTo>
                  <a:lnTo>
                    <a:pt x="1333" y="474"/>
                  </a:lnTo>
                  <a:cubicBezTo>
                    <a:pt x="1305" y="419"/>
                    <a:pt x="1250" y="380"/>
                    <a:pt x="1185" y="380"/>
                  </a:cubicBezTo>
                  <a:lnTo>
                    <a:pt x="1098" y="380"/>
                  </a:lnTo>
                  <a:close/>
                  <a:moveTo>
                    <a:pt x="166" y="550"/>
                  </a:moveTo>
                  <a:lnTo>
                    <a:pt x="166" y="809"/>
                  </a:lnTo>
                  <a:cubicBezTo>
                    <a:pt x="165" y="805"/>
                    <a:pt x="164" y="801"/>
                    <a:pt x="162" y="798"/>
                  </a:cubicBezTo>
                  <a:lnTo>
                    <a:pt x="115" y="657"/>
                  </a:lnTo>
                  <a:lnTo>
                    <a:pt x="166" y="550"/>
                  </a:lnTo>
                  <a:close/>
                  <a:moveTo>
                    <a:pt x="1251" y="564"/>
                  </a:moveTo>
                  <a:lnTo>
                    <a:pt x="1299" y="657"/>
                  </a:lnTo>
                  <a:lnTo>
                    <a:pt x="1251" y="799"/>
                  </a:lnTo>
                  <a:lnTo>
                    <a:pt x="1251" y="56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222485" y="3299925"/>
              <a:ext cx="8229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공급업체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43730" y="5107374"/>
            <a:ext cx="822978" cy="538082"/>
            <a:chOff x="222485" y="3715811"/>
            <a:chExt cx="822978" cy="538082"/>
          </a:xfrm>
        </p:grpSpPr>
        <p:sp>
          <p:nvSpPr>
            <p:cNvPr id="37" name="Edit User"/>
            <p:cNvSpPr>
              <a:spLocks noChangeAspect="1" noEditPoints="1"/>
            </p:cNvSpPr>
            <p:nvPr/>
          </p:nvSpPr>
          <p:spPr bwMode="auto">
            <a:xfrm>
              <a:off x="499701" y="3715811"/>
              <a:ext cx="268546" cy="303601"/>
            </a:xfrm>
            <a:custGeom>
              <a:avLst/>
              <a:gdLst>
                <a:gd name="T0" fmla="*/ 595 w 1409"/>
                <a:gd name="T1" fmla="*/ 0 h 1399"/>
                <a:gd name="T2" fmla="*/ 275 w 1409"/>
                <a:gd name="T3" fmla="*/ 339 h 1399"/>
                <a:gd name="T4" fmla="*/ 432 w 1409"/>
                <a:gd name="T5" fmla="*/ 724 h 1399"/>
                <a:gd name="T6" fmla="*/ 392 w 1409"/>
                <a:gd name="T7" fmla="*/ 855 h 1399"/>
                <a:gd name="T8" fmla="*/ 0 w 1409"/>
                <a:gd name="T9" fmla="*/ 1155 h 1399"/>
                <a:gd name="T10" fmla="*/ 0 w 1409"/>
                <a:gd name="T11" fmla="*/ 1199 h 1399"/>
                <a:gd name="T12" fmla="*/ 548 w 1409"/>
                <a:gd name="T13" fmla="*/ 1396 h 1399"/>
                <a:gd name="T14" fmla="*/ 549 w 1409"/>
                <a:gd name="T15" fmla="*/ 1331 h 1399"/>
                <a:gd name="T16" fmla="*/ 617 w 1409"/>
                <a:gd name="T17" fmla="*/ 1102 h 1399"/>
                <a:gd name="T18" fmla="*/ 656 w 1409"/>
                <a:gd name="T19" fmla="*/ 1040 h 1399"/>
                <a:gd name="T20" fmla="*/ 829 w 1409"/>
                <a:gd name="T21" fmla="*/ 868 h 1399"/>
                <a:gd name="T22" fmla="*/ 788 w 1409"/>
                <a:gd name="T23" fmla="*/ 855 h 1399"/>
                <a:gd name="T24" fmla="*/ 760 w 1409"/>
                <a:gd name="T25" fmla="*/ 723 h 1399"/>
                <a:gd name="T26" fmla="*/ 758 w 1409"/>
                <a:gd name="T27" fmla="*/ 723 h 1399"/>
                <a:gd name="T28" fmla="*/ 916 w 1409"/>
                <a:gd name="T29" fmla="*/ 339 h 1399"/>
                <a:gd name="T30" fmla="*/ 595 w 1409"/>
                <a:gd name="T31" fmla="*/ 0 h 1399"/>
                <a:gd name="T32" fmla="*/ 1236 w 1409"/>
                <a:gd name="T33" fmla="*/ 650 h 1399"/>
                <a:gd name="T34" fmla="*/ 1189 w 1409"/>
                <a:gd name="T35" fmla="*/ 668 h 1399"/>
                <a:gd name="T36" fmla="*/ 1160 w 1409"/>
                <a:gd name="T37" fmla="*/ 699 h 1399"/>
                <a:gd name="T38" fmla="*/ 1352 w 1409"/>
                <a:gd name="T39" fmla="*/ 892 h 1399"/>
                <a:gd name="T40" fmla="*/ 1382 w 1409"/>
                <a:gd name="T41" fmla="*/ 862 h 1399"/>
                <a:gd name="T42" fmla="*/ 1382 w 1409"/>
                <a:gd name="T43" fmla="*/ 767 h 1399"/>
                <a:gd name="T44" fmla="*/ 1285 w 1409"/>
                <a:gd name="T45" fmla="*/ 670 h 1399"/>
                <a:gd name="T46" fmla="*/ 1236 w 1409"/>
                <a:gd name="T47" fmla="*/ 650 h 1399"/>
                <a:gd name="T48" fmla="*/ 1128 w 1409"/>
                <a:gd name="T49" fmla="*/ 726 h 1399"/>
                <a:gd name="T50" fmla="*/ 1080 w 1409"/>
                <a:gd name="T51" fmla="*/ 768 h 1399"/>
                <a:gd name="T52" fmla="*/ 1282 w 1409"/>
                <a:gd name="T53" fmla="*/ 970 h 1399"/>
                <a:gd name="T54" fmla="*/ 1328 w 1409"/>
                <a:gd name="T55" fmla="*/ 928 h 1399"/>
                <a:gd name="T56" fmla="*/ 1128 w 1409"/>
                <a:gd name="T57" fmla="*/ 726 h 1399"/>
                <a:gd name="T58" fmla="*/ 1051 w 1409"/>
                <a:gd name="T59" fmla="*/ 801 h 1399"/>
                <a:gd name="T60" fmla="*/ 731 w 1409"/>
                <a:gd name="T61" fmla="*/ 1119 h 1399"/>
                <a:gd name="T62" fmla="*/ 721 w 1409"/>
                <a:gd name="T63" fmla="*/ 1133 h 1399"/>
                <a:gd name="T64" fmla="*/ 653 w 1409"/>
                <a:gd name="T65" fmla="*/ 1362 h 1399"/>
                <a:gd name="T66" fmla="*/ 661 w 1409"/>
                <a:gd name="T67" fmla="*/ 1391 h 1399"/>
                <a:gd name="T68" fmla="*/ 682 w 1409"/>
                <a:gd name="T69" fmla="*/ 1399 h 1399"/>
                <a:gd name="T70" fmla="*/ 688 w 1409"/>
                <a:gd name="T71" fmla="*/ 1398 h 1399"/>
                <a:gd name="T72" fmla="*/ 919 w 1409"/>
                <a:gd name="T73" fmla="*/ 1330 h 1399"/>
                <a:gd name="T74" fmla="*/ 931 w 1409"/>
                <a:gd name="T75" fmla="*/ 1321 h 1399"/>
                <a:gd name="T76" fmla="*/ 1253 w 1409"/>
                <a:gd name="T77" fmla="*/ 1002 h 1399"/>
                <a:gd name="T78" fmla="*/ 1175 w 1409"/>
                <a:gd name="T79" fmla="*/ 924 h 1399"/>
                <a:gd name="T80" fmla="*/ 1123 w 1409"/>
                <a:gd name="T81" fmla="*/ 872 h 1399"/>
                <a:gd name="T82" fmla="*/ 1051 w 1409"/>
                <a:gd name="T83" fmla="*/ 801 h 1399"/>
                <a:gd name="T84" fmla="*/ 770 w 1409"/>
                <a:gd name="T85" fmla="*/ 1167 h 1399"/>
                <a:gd name="T86" fmla="*/ 785 w 1409"/>
                <a:gd name="T87" fmla="*/ 1182 h 1399"/>
                <a:gd name="T88" fmla="*/ 861 w 1409"/>
                <a:gd name="T89" fmla="*/ 1189 h 1399"/>
                <a:gd name="T90" fmla="*/ 866 w 1409"/>
                <a:gd name="T91" fmla="*/ 1262 h 1399"/>
                <a:gd name="T92" fmla="*/ 885 w 1409"/>
                <a:gd name="T93" fmla="*/ 1281 h 1399"/>
                <a:gd name="T94" fmla="*/ 761 w 1409"/>
                <a:gd name="T95" fmla="*/ 1318 h 1399"/>
                <a:gd name="T96" fmla="*/ 734 w 1409"/>
                <a:gd name="T97" fmla="*/ 1291 h 1399"/>
                <a:gd name="T98" fmla="*/ 770 w 1409"/>
                <a:gd name="T99" fmla="*/ 1167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09" h="1399">
                  <a:moveTo>
                    <a:pt x="595" y="0"/>
                  </a:moveTo>
                  <a:cubicBezTo>
                    <a:pt x="423" y="0"/>
                    <a:pt x="275" y="116"/>
                    <a:pt x="275" y="339"/>
                  </a:cubicBezTo>
                  <a:cubicBezTo>
                    <a:pt x="275" y="485"/>
                    <a:pt x="343" y="633"/>
                    <a:pt x="432" y="724"/>
                  </a:cubicBezTo>
                  <a:cubicBezTo>
                    <a:pt x="467" y="816"/>
                    <a:pt x="405" y="850"/>
                    <a:pt x="392" y="855"/>
                  </a:cubicBezTo>
                  <a:cubicBezTo>
                    <a:pt x="211" y="920"/>
                    <a:pt x="0" y="1038"/>
                    <a:pt x="0" y="1155"/>
                  </a:cubicBezTo>
                  <a:lnTo>
                    <a:pt x="0" y="1199"/>
                  </a:lnTo>
                  <a:cubicBezTo>
                    <a:pt x="0" y="1350"/>
                    <a:pt x="276" y="1392"/>
                    <a:pt x="548" y="1396"/>
                  </a:cubicBezTo>
                  <a:cubicBezTo>
                    <a:pt x="544" y="1375"/>
                    <a:pt x="543" y="1353"/>
                    <a:pt x="549" y="1331"/>
                  </a:cubicBezTo>
                  <a:lnTo>
                    <a:pt x="617" y="1102"/>
                  </a:lnTo>
                  <a:cubicBezTo>
                    <a:pt x="624" y="1078"/>
                    <a:pt x="637" y="1057"/>
                    <a:pt x="656" y="1040"/>
                  </a:cubicBezTo>
                  <a:lnTo>
                    <a:pt x="829" y="868"/>
                  </a:lnTo>
                  <a:cubicBezTo>
                    <a:pt x="815" y="863"/>
                    <a:pt x="802" y="859"/>
                    <a:pt x="788" y="855"/>
                  </a:cubicBezTo>
                  <a:cubicBezTo>
                    <a:pt x="780" y="852"/>
                    <a:pt x="726" y="826"/>
                    <a:pt x="760" y="723"/>
                  </a:cubicBezTo>
                  <a:lnTo>
                    <a:pt x="758" y="723"/>
                  </a:lnTo>
                  <a:cubicBezTo>
                    <a:pt x="847" y="631"/>
                    <a:pt x="916" y="484"/>
                    <a:pt x="916" y="339"/>
                  </a:cubicBezTo>
                  <a:cubicBezTo>
                    <a:pt x="916" y="116"/>
                    <a:pt x="767" y="0"/>
                    <a:pt x="595" y="0"/>
                  </a:cubicBezTo>
                  <a:close/>
                  <a:moveTo>
                    <a:pt x="1236" y="650"/>
                  </a:moveTo>
                  <a:cubicBezTo>
                    <a:pt x="1219" y="650"/>
                    <a:pt x="1202" y="655"/>
                    <a:pt x="1189" y="668"/>
                  </a:cubicBezTo>
                  <a:lnTo>
                    <a:pt x="1160" y="699"/>
                  </a:lnTo>
                  <a:lnTo>
                    <a:pt x="1352" y="892"/>
                  </a:lnTo>
                  <a:lnTo>
                    <a:pt x="1382" y="862"/>
                  </a:lnTo>
                  <a:cubicBezTo>
                    <a:pt x="1408" y="835"/>
                    <a:pt x="1409" y="793"/>
                    <a:pt x="1382" y="767"/>
                  </a:cubicBezTo>
                  <a:lnTo>
                    <a:pt x="1285" y="670"/>
                  </a:lnTo>
                  <a:cubicBezTo>
                    <a:pt x="1272" y="657"/>
                    <a:pt x="1254" y="650"/>
                    <a:pt x="1236" y="650"/>
                  </a:cubicBezTo>
                  <a:close/>
                  <a:moveTo>
                    <a:pt x="1128" y="726"/>
                  </a:moveTo>
                  <a:lnTo>
                    <a:pt x="1080" y="768"/>
                  </a:lnTo>
                  <a:lnTo>
                    <a:pt x="1282" y="970"/>
                  </a:lnTo>
                  <a:lnTo>
                    <a:pt x="1328" y="928"/>
                  </a:lnTo>
                  <a:lnTo>
                    <a:pt x="1128" y="726"/>
                  </a:lnTo>
                  <a:close/>
                  <a:moveTo>
                    <a:pt x="1051" y="801"/>
                  </a:moveTo>
                  <a:lnTo>
                    <a:pt x="731" y="1119"/>
                  </a:lnTo>
                  <a:cubicBezTo>
                    <a:pt x="726" y="1123"/>
                    <a:pt x="722" y="1127"/>
                    <a:pt x="721" y="1133"/>
                  </a:cubicBezTo>
                  <a:lnTo>
                    <a:pt x="653" y="1362"/>
                  </a:lnTo>
                  <a:cubicBezTo>
                    <a:pt x="650" y="1372"/>
                    <a:pt x="654" y="1383"/>
                    <a:pt x="661" y="1391"/>
                  </a:cubicBezTo>
                  <a:cubicBezTo>
                    <a:pt x="667" y="1396"/>
                    <a:pt x="674" y="1399"/>
                    <a:pt x="682" y="1399"/>
                  </a:cubicBezTo>
                  <a:cubicBezTo>
                    <a:pt x="684" y="1399"/>
                    <a:pt x="686" y="1398"/>
                    <a:pt x="688" y="1398"/>
                  </a:cubicBezTo>
                  <a:lnTo>
                    <a:pt x="919" y="1330"/>
                  </a:lnTo>
                  <a:cubicBezTo>
                    <a:pt x="924" y="1328"/>
                    <a:pt x="927" y="1325"/>
                    <a:pt x="931" y="1321"/>
                  </a:cubicBezTo>
                  <a:lnTo>
                    <a:pt x="1253" y="1002"/>
                  </a:lnTo>
                  <a:lnTo>
                    <a:pt x="1175" y="924"/>
                  </a:lnTo>
                  <a:lnTo>
                    <a:pt x="1123" y="872"/>
                  </a:lnTo>
                  <a:lnTo>
                    <a:pt x="1051" y="801"/>
                  </a:lnTo>
                  <a:close/>
                  <a:moveTo>
                    <a:pt x="770" y="1167"/>
                  </a:moveTo>
                  <a:lnTo>
                    <a:pt x="785" y="1182"/>
                  </a:lnTo>
                  <a:lnTo>
                    <a:pt x="861" y="1189"/>
                  </a:lnTo>
                  <a:lnTo>
                    <a:pt x="866" y="1262"/>
                  </a:lnTo>
                  <a:lnTo>
                    <a:pt x="885" y="1281"/>
                  </a:lnTo>
                  <a:lnTo>
                    <a:pt x="761" y="1318"/>
                  </a:lnTo>
                  <a:lnTo>
                    <a:pt x="734" y="1291"/>
                  </a:lnTo>
                  <a:lnTo>
                    <a:pt x="770" y="116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 bwMode="auto">
            <a:xfrm>
              <a:off x="222485" y="4023061"/>
              <a:ext cx="8229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관리자</a:t>
              </a:r>
              <a:endParaRPr lang="ko-KR" altLang="en-US" sz="9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43730" y="6172481"/>
            <a:ext cx="822978" cy="589688"/>
            <a:chOff x="311048" y="4910522"/>
            <a:chExt cx="822978" cy="589688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311048" y="5269378"/>
              <a:ext cx="8229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지역센터 직원</a:t>
              </a:r>
              <a:endParaRPr lang="ko-KR" altLang="en-US" sz="9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546017" y="4910522"/>
              <a:ext cx="353041" cy="343193"/>
              <a:chOff x="4677862" y="5003937"/>
              <a:chExt cx="954668" cy="928038"/>
            </a:xfrm>
          </p:grpSpPr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 flipH="1">
                <a:off x="4677862" y="5003937"/>
                <a:ext cx="823909" cy="902769"/>
              </a:xfrm>
              <a:prstGeom prst="rect">
                <a:avLst/>
              </a:prstGeom>
            </p:spPr>
          </p:pic>
          <p:sp>
            <p:nvSpPr>
              <p:cNvPr id="43" name="Edit User"/>
              <p:cNvSpPr>
                <a:spLocks noChangeAspect="1" noEditPoints="1"/>
              </p:cNvSpPr>
              <p:nvPr/>
            </p:nvSpPr>
            <p:spPr bwMode="auto">
              <a:xfrm>
                <a:off x="4902396" y="5106532"/>
                <a:ext cx="730134" cy="825443"/>
              </a:xfrm>
              <a:custGeom>
                <a:avLst/>
                <a:gdLst>
                  <a:gd name="T0" fmla="*/ 595 w 1409"/>
                  <a:gd name="T1" fmla="*/ 0 h 1399"/>
                  <a:gd name="T2" fmla="*/ 275 w 1409"/>
                  <a:gd name="T3" fmla="*/ 339 h 1399"/>
                  <a:gd name="T4" fmla="*/ 432 w 1409"/>
                  <a:gd name="T5" fmla="*/ 724 h 1399"/>
                  <a:gd name="T6" fmla="*/ 392 w 1409"/>
                  <a:gd name="T7" fmla="*/ 855 h 1399"/>
                  <a:gd name="T8" fmla="*/ 0 w 1409"/>
                  <a:gd name="T9" fmla="*/ 1155 h 1399"/>
                  <a:gd name="T10" fmla="*/ 0 w 1409"/>
                  <a:gd name="T11" fmla="*/ 1199 h 1399"/>
                  <a:gd name="T12" fmla="*/ 548 w 1409"/>
                  <a:gd name="T13" fmla="*/ 1396 h 1399"/>
                  <a:gd name="T14" fmla="*/ 549 w 1409"/>
                  <a:gd name="T15" fmla="*/ 1331 h 1399"/>
                  <a:gd name="T16" fmla="*/ 617 w 1409"/>
                  <a:gd name="T17" fmla="*/ 1102 h 1399"/>
                  <a:gd name="T18" fmla="*/ 656 w 1409"/>
                  <a:gd name="T19" fmla="*/ 1040 h 1399"/>
                  <a:gd name="T20" fmla="*/ 829 w 1409"/>
                  <a:gd name="T21" fmla="*/ 868 h 1399"/>
                  <a:gd name="T22" fmla="*/ 788 w 1409"/>
                  <a:gd name="T23" fmla="*/ 855 h 1399"/>
                  <a:gd name="T24" fmla="*/ 760 w 1409"/>
                  <a:gd name="T25" fmla="*/ 723 h 1399"/>
                  <a:gd name="T26" fmla="*/ 758 w 1409"/>
                  <a:gd name="T27" fmla="*/ 723 h 1399"/>
                  <a:gd name="T28" fmla="*/ 916 w 1409"/>
                  <a:gd name="T29" fmla="*/ 339 h 1399"/>
                  <a:gd name="T30" fmla="*/ 595 w 1409"/>
                  <a:gd name="T31" fmla="*/ 0 h 1399"/>
                  <a:gd name="T32" fmla="*/ 1236 w 1409"/>
                  <a:gd name="T33" fmla="*/ 650 h 1399"/>
                  <a:gd name="T34" fmla="*/ 1189 w 1409"/>
                  <a:gd name="T35" fmla="*/ 668 h 1399"/>
                  <a:gd name="T36" fmla="*/ 1160 w 1409"/>
                  <a:gd name="T37" fmla="*/ 699 h 1399"/>
                  <a:gd name="T38" fmla="*/ 1352 w 1409"/>
                  <a:gd name="T39" fmla="*/ 892 h 1399"/>
                  <a:gd name="T40" fmla="*/ 1382 w 1409"/>
                  <a:gd name="T41" fmla="*/ 862 h 1399"/>
                  <a:gd name="T42" fmla="*/ 1382 w 1409"/>
                  <a:gd name="T43" fmla="*/ 767 h 1399"/>
                  <a:gd name="T44" fmla="*/ 1285 w 1409"/>
                  <a:gd name="T45" fmla="*/ 670 h 1399"/>
                  <a:gd name="T46" fmla="*/ 1236 w 1409"/>
                  <a:gd name="T47" fmla="*/ 650 h 1399"/>
                  <a:gd name="T48" fmla="*/ 1128 w 1409"/>
                  <a:gd name="T49" fmla="*/ 726 h 1399"/>
                  <a:gd name="T50" fmla="*/ 1080 w 1409"/>
                  <a:gd name="T51" fmla="*/ 768 h 1399"/>
                  <a:gd name="T52" fmla="*/ 1282 w 1409"/>
                  <a:gd name="T53" fmla="*/ 970 h 1399"/>
                  <a:gd name="T54" fmla="*/ 1328 w 1409"/>
                  <a:gd name="T55" fmla="*/ 928 h 1399"/>
                  <a:gd name="T56" fmla="*/ 1128 w 1409"/>
                  <a:gd name="T57" fmla="*/ 726 h 1399"/>
                  <a:gd name="T58" fmla="*/ 1051 w 1409"/>
                  <a:gd name="T59" fmla="*/ 801 h 1399"/>
                  <a:gd name="T60" fmla="*/ 731 w 1409"/>
                  <a:gd name="T61" fmla="*/ 1119 h 1399"/>
                  <a:gd name="T62" fmla="*/ 721 w 1409"/>
                  <a:gd name="T63" fmla="*/ 1133 h 1399"/>
                  <a:gd name="T64" fmla="*/ 653 w 1409"/>
                  <a:gd name="T65" fmla="*/ 1362 h 1399"/>
                  <a:gd name="T66" fmla="*/ 661 w 1409"/>
                  <a:gd name="T67" fmla="*/ 1391 h 1399"/>
                  <a:gd name="T68" fmla="*/ 682 w 1409"/>
                  <a:gd name="T69" fmla="*/ 1399 h 1399"/>
                  <a:gd name="T70" fmla="*/ 688 w 1409"/>
                  <a:gd name="T71" fmla="*/ 1398 h 1399"/>
                  <a:gd name="T72" fmla="*/ 919 w 1409"/>
                  <a:gd name="T73" fmla="*/ 1330 h 1399"/>
                  <a:gd name="T74" fmla="*/ 931 w 1409"/>
                  <a:gd name="T75" fmla="*/ 1321 h 1399"/>
                  <a:gd name="T76" fmla="*/ 1253 w 1409"/>
                  <a:gd name="T77" fmla="*/ 1002 h 1399"/>
                  <a:gd name="T78" fmla="*/ 1175 w 1409"/>
                  <a:gd name="T79" fmla="*/ 924 h 1399"/>
                  <a:gd name="T80" fmla="*/ 1123 w 1409"/>
                  <a:gd name="T81" fmla="*/ 872 h 1399"/>
                  <a:gd name="T82" fmla="*/ 1051 w 1409"/>
                  <a:gd name="T83" fmla="*/ 801 h 1399"/>
                  <a:gd name="T84" fmla="*/ 770 w 1409"/>
                  <a:gd name="T85" fmla="*/ 1167 h 1399"/>
                  <a:gd name="T86" fmla="*/ 785 w 1409"/>
                  <a:gd name="T87" fmla="*/ 1182 h 1399"/>
                  <a:gd name="T88" fmla="*/ 861 w 1409"/>
                  <a:gd name="T89" fmla="*/ 1189 h 1399"/>
                  <a:gd name="T90" fmla="*/ 866 w 1409"/>
                  <a:gd name="T91" fmla="*/ 1262 h 1399"/>
                  <a:gd name="T92" fmla="*/ 885 w 1409"/>
                  <a:gd name="T93" fmla="*/ 1281 h 1399"/>
                  <a:gd name="T94" fmla="*/ 761 w 1409"/>
                  <a:gd name="T95" fmla="*/ 1318 h 1399"/>
                  <a:gd name="T96" fmla="*/ 734 w 1409"/>
                  <a:gd name="T97" fmla="*/ 1291 h 1399"/>
                  <a:gd name="T98" fmla="*/ 770 w 1409"/>
                  <a:gd name="T99" fmla="*/ 1167 h 1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09" h="1399">
                    <a:moveTo>
                      <a:pt x="595" y="0"/>
                    </a:moveTo>
                    <a:cubicBezTo>
                      <a:pt x="423" y="0"/>
                      <a:pt x="275" y="116"/>
                      <a:pt x="275" y="339"/>
                    </a:cubicBezTo>
                    <a:cubicBezTo>
                      <a:pt x="275" y="485"/>
                      <a:pt x="343" y="633"/>
                      <a:pt x="432" y="724"/>
                    </a:cubicBezTo>
                    <a:cubicBezTo>
                      <a:pt x="467" y="816"/>
                      <a:pt x="405" y="850"/>
                      <a:pt x="392" y="855"/>
                    </a:cubicBezTo>
                    <a:cubicBezTo>
                      <a:pt x="211" y="920"/>
                      <a:pt x="0" y="1038"/>
                      <a:pt x="0" y="1155"/>
                    </a:cubicBezTo>
                    <a:lnTo>
                      <a:pt x="0" y="1199"/>
                    </a:lnTo>
                    <a:cubicBezTo>
                      <a:pt x="0" y="1350"/>
                      <a:pt x="276" y="1392"/>
                      <a:pt x="548" y="1396"/>
                    </a:cubicBezTo>
                    <a:cubicBezTo>
                      <a:pt x="544" y="1375"/>
                      <a:pt x="543" y="1353"/>
                      <a:pt x="549" y="1331"/>
                    </a:cubicBezTo>
                    <a:lnTo>
                      <a:pt x="617" y="1102"/>
                    </a:lnTo>
                    <a:cubicBezTo>
                      <a:pt x="624" y="1078"/>
                      <a:pt x="637" y="1057"/>
                      <a:pt x="656" y="1040"/>
                    </a:cubicBezTo>
                    <a:lnTo>
                      <a:pt x="829" y="868"/>
                    </a:lnTo>
                    <a:cubicBezTo>
                      <a:pt x="815" y="863"/>
                      <a:pt x="802" y="859"/>
                      <a:pt x="788" y="855"/>
                    </a:cubicBezTo>
                    <a:cubicBezTo>
                      <a:pt x="780" y="852"/>
                      <a:pt x="726" y="826"/>
                      <a:pt x="760" y="723"/>
                    </a:cubicBezTo>
                    <a:lnTo>
                      <a:pt x="758" y="723"/>
                    </a:lnTo>
                    <a:cubicBezTo>
                      <a:pt x="847" y="631"/>
                      <a:pt x="916" y="484"/>
                      <a:pt x="916" y="339"/>
                    </a:cubicBezTo>
                    <a:cubicBezTo>
                      <a:pt x="916" y="116"/>
                      <a:pt x="767" y="0"/>
                      <a:pt x="595" y="0"/>
                    </a:cubicBezTo>
                    <a:close/>
                    <a:moveTo>
                      <a:pt x="1236" y="650"/>
                    </a:moveTo>
                    <a:cubicBezTo>
                      <a:pt x="1219" y="650"/>
                      <a:pt x="1202" y="655"/>
                      <a:pt x="1189" y="668"/>
                    </a:cubicBezTo>
                    <a:lnTo>
                      <a:pt x="1160" y="699"/>
                    </a:lnTo>
                    <a:lnTo>
                      <a:pt x="1352" y="892"/>
                    </a:lnTo>
                    <a:lnTo>
                      <a:pt x="1382" y="862"/>
                    </a:lnTo>
                    <a:cubicBezTo>
                      <a:pt x="1408" y="835"/>
                      <a:pt x="1409" y="793"/>
                      <a:pt x="1382" y="767"/>
                    </a:cubicBezTo>
                    <a:lnTo>
                      <a:pt x="1285" y="670"/>
                    </a:lnTo>
                    <a:cubicBezTo>
                      <a:pt x="1272" y="657"/>
                      <a:pt x="1254" y="650"/>
                      <a:pt x="1236" y="650"/>
                    </a:cubicBezTo>
                    <a:close/>
                    <a:moveTo>
                      <a:pt x="1128" y="726"/>
                    </a:moveTo>
                    <a:lnTo>
                      <a:pt x="1080" y="768"/>
                    </a:lnTo>
                    <a:lnTo>
                      <a:pt x="1282" y="970"/>
                    </a:lnTo>
                    <a:lnTo>
                      <a:pt x="1328" y="928"/>
                    </a:lnTo>
                    <a:lnTo>
                      <a:pt x="1128" y="726"/>
                    </a:lnTo>
                    <a:close/>
                    <a:moveTo>
                      <a:pt x="1051" y="801"/>
                    </a:moveTo>
                    <a:lnTo>
                      <a:pt x="731" y="1119"/>
                    </a:lnTo>
                    <a:cubicBezTo>
                      <a:pt x="726" y="1123"/>
                      <a:pt x="722" y="1127"/>
                      <a:pt x="721" y="1133"/>
                    </a:cubicBezTo>
                    <a:lnTo>
                      <a:pt x="653" y="1362"/>
                    </a:lnTo>
                    <a:cubicBezTo>
                      <a:pt x="650" y="1372"/>
                      <a:pt x="654" y="1383"/>
                      <a:pt x="661" y="1391"/>
                    </a:cubicBezTo>
                    <a:cubicBezTo>
                      <a:pt x="667" y="1396"/>
                      <a:pt x="674" y="1399"/>
                      <a:pt x="682" y="1399"/>
                    </a:cubicBezTo>
                    <a:cubicBezTo>
                      <a:pt x="684" y="1399"/>
                      <a:pt x="686" y="1398"/>
                      <a:pt x="688" y="1398"/>
                    </a:cubicBezTo>
                    <a:lnTo>
                      <a:pt x="919" y="1330"/>
                    </a:lnTo>
                    <a:cubicBezTo>
                      <a:pt x="924" y="1328"/>
                      <a:pt x="927" y="1325"/>
                      <a:pt x="931" y="1321"/>
                    </a:cubicBezTo>
                    <a:lnTo>
                      <a:pt x="1253" y="1002"/>
                    </a:lnTo>
                    <a:lnTo>
                      <a:pt x="1175" y="924"/>
                    </a:lnTo>
                    <a:lnTo>
                      <a:pt x="1123" y="872"/>
                    </a:lnTo>
                    <a:lnTo>
                      <a:pt x="1051" y="801"/>
                    </a:lnTo>
                    <a:close/>
                    <a:moveTo>
                      <a:pt x="770" y="1167"/>
                    </a:moveTo>
                    <a:lnTo>
                      <a:pt x="785" y="1182"/>
                    </a:lnTo>
                    <a:lnTo>
                      <a:pt x="861" y="1189"/>
                    </a:lnTo>
                    <a:lnTo>
                      <a:pt x="866" y="1262"/>
                    </a:lnTo>
                    <a:lnTo>
                      <a:pt x="885" y="1281"/>
                    </a:lnTo>
                    <a:lnTo>
                      <a:pt x="761" y="1318"/>
                    </a:lnTo>
                    <a:lnTo>
                      <a:pt x="734" y="1291"/>
                    </a:lnTo>
                    <a:lnTo>
                      <a:pt x="770" y="116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243730" y="7303048"/>
            <a:ext cx="822978" cy="625273"/>
            <a:chOff x="311048" y="5794295"/>
            <a:chExt cx="822978" cy="625273"/>
          </a:xfrm>
        </p:grpSpPr>
        <p:sp>
          <p:nvSpPr>
            <p:cNvPr id="45" name="직사각형 44"/>
            <p:cNvSpPr/>
            <p:nvPr/>
          </p:nvSpPr>
          <p:spPr bwMode="auto">
            <a:xfrm>
              <a:off x="311048" y="6188736"/>
              <a:ext cx="8229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콜센터 직원</a:t>
              </a:r>
              <a:endParaRPr lang="ko-KR" altLang="en-US" sz="9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584104" y="5794295"/>
              <a:ext cx="276867" cy="374883"/>
              <a:chOff x="3789520" y="3354130"/>
              <a:chExt cx="5030389" cy="6811245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3789520" y="3354130"/>
                <a:ext cx="5030389" cy="6811245"/>
                <a:chOff x="2949464" y="5184555"/>
                <a:chExt cx="1035795" cy="1402487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3090408" y="5421849"/>
                  <a:ext cx="226094" cy="2614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3606350" y="5421849"/>
                  <a:ext cx="226094" cy="26144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1" name="User"/>
                <p:cNvSpPr>
                  <a:spLocks noChangeAspect="1"/>
                </p:cNvSpPr>
                <p:nvPr/>
              </p:nvSpPr>
              <p:spPr bwMode="auto">
                <a:xfrm>
                  <a:off x="2949464" y="5184555"/>
                  <a:ext cx="1035795" cy="1402487"/>
                </a:xfrm>
                <a:custGeom>
                  <a:avLst/>
                  <a:gdLst>
                    <a:gd name="T0" fmla="*/ 597 w 1194"/>
                    <a:gd name="T1" fmla="*/ 0 h 1411"/>
                    <a:gd name="T2" fmla="*/ 271 w 1194"/>
                    <a:gd name="T3" fmla="*/ 325 h 1411"/>
                    <a:gd name="T4" fmla="*/ 434 w 1194"/>
                    <a:gd name="T5" fmla="*/ 695 h 1411"/>
                    <a:gd name="T6" fmla="*/ 434 w 1194"/>
                    <a:gd name="T7" fmla="*/ 771 h 1411"/>
                    <a:gd name="T8" fmla="*/ 385 w 1194"/>
                    <a:gd name="T9" fmla="*/ 836 h 1411"/>
                    <a:gd name="T10" fmla="*/ 0 w 1194"/>
                    <a:gd name="T11" fmla="*/ 1124 h 1411"/>
                    <a:gd name="T12" fmla="*/ 0 w 1194"/>
                    <a:gd name="T13" fmla="*/ 1221 h 1411"/>
                    <a:gd name="T14" fmla="*/ 597 w 1194"/>
                    <a:gd name="T15" fmla="*/ 1411 h 1411"/>
                    <a:gd name="T16" fmla="*/ 1194 w 1194"/>
                    <a:gd name="T17" fmla="*/ 1221 h 1411"/>
                    <a:gd name="T18" fmla="*/ 1194 w 1194"/>
                    <a:gd name="T19" fmla="*/ 1124 h 1411"/>
                    <a:gd name="T20" fmla="*/ 809 w 1194"/>
                    <a:gd name="T21" fmla="*/ 836 h 1411"/>
                    <a:gd name="T22" fmla="*/ 760 w 1194"/>
                    <a:gd name="T23" fmla="*/ 771 h 1411"/>
                    <a:gd name="T24" fmla="*/ 760 w 1194"/>
                    <a:gd name="T25" fmla="*/ 695 h 1411"/>
                    <a:gd name="T26" fmla="*/ 923 w 1194"/>
                    <a:gd name="T27" fmla="*/ 325 h 1411"/>
                    <a:gd name="T28" fmla="*/ 597 w 1194"/>
                    <a:gd name="T29" fmla="*/ 0 h 1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94" h="1411">
                      <a:moveTo>
                        <a:pt x="597" y="0"/>
                      </a:moveTo>
                      <a:cubicBezTo>
                        <a:pt x="418" y="0"/>
                        <a:pt x="271" y="113"/>
                        <a:pt x="271" y="325"/>
                      </a:cubicBezTo>
                      <a:cubicBezTo>
                        <a:pt x="271" y="467"/>
                        <a:pt x="337" y="613"/>
                        <a:pt x="434" y="695"/>
                      </a:cubicBezTo>
                      <a:lnTo>
                        <a:pt x="434" y="771"/>
                      </a:lnTo>
                      <a:cubicBezTo>
                        <a:pt x="434" y="804"/>
                        <a:pt x="412" y="830"/>
                        <a:pt x="385" y="836"/>
                      </a:cubicBezTo>
                      <a:cubicBezTo>
                        <a:pt x="173" y="901"/>
                        <a:pt x="0" y="1043"/>
                        <a:pt x="0" y="1124"/>
                      </a:cubicBezTo>
                      <a:lnTo>
                        <a:pt x="0" y="1221"/>
                      </a:lnTo>
                      <a:cubicBezTo>
                        <a:pt x="0" y="1324"/>
                        <a:pt x="266" y="1411"/>
                        <a:pt x="597" y="1411"/>
                      </a:cubicBezTo>
                      <a:cubicBezTo>
                        <a:pt x="928" y="1411"/>
                        <a:pt x="1194" y="1324"/>
                        <a:pt x="1194" y="1221"/>
                      </a:cubicBezTo>
                      <a:lnTo>
                        <a:pt x="1194" y="1124"/>
                      </a:lnTo>
                      <a:cubicBezTo>
                        <a:pt x="1194" y="1048"/>
                        <a:pt x="1026" y="901"/>
                        <a:pt x="809" y="836"/>
                      </a:cubicBezTo>
                      <a:cubicBezTo>
                        <a:pt x="782" y="830"/>
                        <a:pt x="760" y="798"/>
                        <a:pt x="760" y="771"/>
                      </a:cubicBezTo>
                      <a:lnTo>
                        <a:pt x="760" y="695"/>
                      </a:lnTo>
                      <a:cubicBezTo>
                        <a:pt x="857" y="613"/>
                        <a:pt x="923" y="467"/>
                        <a:pt x="923" y="325"/>
                      </a:cubicBezTo>
                      <a:cubicBezTo>
                        <a:pt x="923" y="113"/>
                        <a:pt x="776" y="0"/>
                        <a:pt x="597" y="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36000" tIns="36000" rIns="36000" bIns="3600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2" name="모서리가 둥근 직사각형 51"/>
                <p:cNvSpPr/>
                <p:nvPr/>
              </p:nvSpPr>
              <p:spPr>
                <a:xfrm rot="14263267" flipV="1">
                  <a:off x="3630486" y="5587319"/>
                  <a:ext cx="26248" cy="21869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</a:endParaRPr>
                </a:p>
              </p:txBody>
            </p:sp>
          </p:grpSp>
          <p:sp>
            <p:nvSpPr>
              <p:cNvPr id="48" name="타원 47"/>
              <p:cNvSpPr/>
              <p:nvPr/>
            </p:nvSpPr>
            <p:spPr>
              <a:xfrm rot="19832424">
                <a:off x="6530486" y="6039490"/>
                <a:ext cx="294345" cy="2178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</a:endParaRPr>
              </a:p>
            </p:txBody>
          </p:sp>
        </p:grpSp>
      </p:grpSp>
      <p:grpSp>
        <p:nvGrpSpPr>
          <p:cNvPr id="58" name="그룹 57"/>
          <p:cNvGrpSpPr/>
          <p:nvPr/>
        </p:nvGrpSpPr>
        <p:grpSpPr>
          <a:xfrm>
            <a:off x="13336077" y="1832790"/>
            <a:ext cx="1235586" cy="8103709"/>
            <a:chOff x="210634" y="768349"/>
            <a:chExt cx="1023806" cy="6994155"/>
          </a:xfrm>
        </p:grpSpPr>
        <p:sp>
          <p:nvSpPr>
            <p:cNvPr id="77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210634" y="768349"/>
              <a:ext cx="1023806" cy="699415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t"/>
            <a:lstStyle/>
            <a:p>
              <a:endParaRPr lang="ko-KR" altLang="en-US" sz="16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8" name="사각형: 둥근 위쪽 모서리 307">
              <a:extLst>
                <a:ext uri="{FF2B5EF4-FFF2-40B4-BE49-F238E27FC236}">
                  <a16:creationId xmlns:a16="http://schemas.microsoft.com/office/drawing/2014/main" id="{EFE6C0C9-B5D5-61C2-8E08-7BD2A2EB6638}"/>
                </a:ext>
              </a:extLst>
            </p:cNvPr>
            <p:cNvSpPr/>
            <p:nvPr/>
          </p:nvSpPr>
          <p:spPr>
            <a:xfrm rot="10800000" flipH="1" flipV="1">
              <a:off x="211270" y="768350"/>
              <a:ext cx="1023170" cy="2295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anchor="ctr"/>
            <a:lstStyle/>
            <a:p>
              <a:pPr lvl="0" indent="-81742" algn="ctr" fontAlgn="ctr">
                <a:spcAft>
                  <a:spcPts val="330"/>
                </a:spcAft>
                <a:buClr>
                  <a:prstClr val="black">
                    <a:lumMod val="75000"/>
                    <a:lumOff val="25000"/>
                  </a:prstClr>
                </a:buClr>
                <a:buSzPct val="80000"/>
                <a:tabLst>
                  <a:tab pos="2615558" algn="l"/>
                  <a:tab pos="5487119" algn="l"/>
                </a:tabLst>
              </a:pPr>
              <a:r>
                <a:rPr lang="ko-KR" altLang="en-US" sz="10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연계 서비스</a:t>
              </a:r>
              <a:endParaRPr lang="ko-KR" altLang="en-US" sz="10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1049119" y="1460590"/>
            <a:ext cx="443123" cy="2724756"/>
            <a:chOff x="1049119" y="1435393"/>
            <a:chExt cx="443123" cy="2724756"/>
          </a:xfrm>
        </p:grpSpPr>
        <p:sp>
          <p:nvSpPr>
            <p:cNvPr id="53" name="왼쪽/오른쪽 화살표 52"/>
            <p:cNvSpPr/>
            <p:nvPr/>
          </p:nvSpPr>
          <p:spPr bwMode="auto">
            <a:xfrm>
              <a:off x="1049119" y="1435393"/>
              <a:ext cx="443123" cy="461616"/>
            </a:xfrm>
            <a:prstGeom prst="leftRightArrow">
              <a:avLst>
                <a:gd name="adj1" fmla="val 50000"/>
                <a:gd name="adj2" fmla="val 28505"/>
              </a:avLst>
            </a:prstGeom>
            <a:gradFill flip="none" rotWithShape="1">
              <a:gsLst>
                <a:gs pos="85000">
                  <a:schemeClr val="bg1">
                    <a:lumMod val="75000"/>
                  </a:schemeClr>
                </a:gs>
                <a:gs pos="16000">
                  <a:schemeClr val="bg1">
                    <a:lumMod val="75000"/>
                  </a:schemeClr>
                </a:gs>
                <a:gs pos="51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HTTP</a:t>
              </a:r>
            </a:p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HTTPS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1139568" y="2326485"/>
              <a:ext cx="262224" cy="942572"/>
              <a:chOff x="1095126" y="2363549"/>
              <a:chExt cx="262224" cy="942572"/>
            </a:xfrm>
          </p:grpSpPr>
          <p:sp>
            <p:nvSpPr>
              <p:cNvPr id="55" name="Smartphone"/>
              <p:cNvSpPr>
                <a:spLocks noChangeAspect="1" noEditPoints="1"/>
              </p:cNvSpPr>
              <p:nvPr/>
            </p:nvSpPr>
            <p:spPr bwMode="auto">
              <a:xfrm>
                <a:off x="1132897" y="3008896"/>
                <a:ext cx="186682" cy="297225"/>
              </a:xfrm>
              <a:custGeom>
                <a:avLst/>
                <a:gdLst>
                  <a:gd name="T0" fmla="*/ 8 w 2245"/>
                  <a:gd name="T1" fmla="*/ 596 h 3638"/>
                  <a:gd name="T2" fmla="*/ 1873 w 2245"/>
                  <a:gd name="T3" fmla="*/ 3638 h 3638"/>
                  <a:gd name="T4" fmla="*/ 2242 w 2245"/>
                  <a:gd name="T5" fmla="*/ 1545 h 3638"/>
                  <a:gd name="T6" fmla="*/ 585 w 2245"/>
                  <a:gd name="T7" fmla="*/ 75 h 3638"/>
                  <a:gd name="T8" fmla="*/ 2172 w 2245"/>
                  <a:gd name="T9" fmla="*/ 2639 h 3638"/>
                  <a:gd name="T10" fmla="*/ 487 w 2245"/>
                  <a:gd name="T11" fmla="*/ 3514 h 3638"/>
                  <a:gd name="T12" fmla="*/ 352 w 2245"/>
                  <a:gd name="T13" fmla="*/ 3463 h 3638"/>
                  <a:gd name="T14" fmla="*/ 162 w 2245"/>
                  <a:gd name="T15" fmla="*/ 3467 h 3638"/>
                  <a:gd name="T16" fmla="*/ 86 w 2245"/>
                  <a:gd name="T17" fmla="*/ 3307 h 3638"/>
                  <a:gd name="T18" fmla="*/ 77 w 2245"/>
                  <a:gd name="T19" fmla="*/ 3159 h 3638"/>
                  <a:gd name="T20" fmla="*/ 161 w 2245"/>
                  <a:gd name="T21" fmla="*/ 2955 h 3638"/>
                  <a:gd name="T22" fmla="*/ 198 w 2245"/>
                  <a:gd name="T23" fmla="*/ 2820 h 3638"/>
                  <a:gd name="T24" fmla="*/ 155 w 2245"/>
                  <a:gd name="T25" fmla="*/ 2630 h 3638"/>
                  <a:gd name="T26" fmla="*/ 71 w 2245"/>
                  <a:gd name="T27" fmla="*/ 2552 h 3638"/>
                  <a:gd name="T28" fmla="*/ 70 w 2245"/>
                  <a:gd name="T29" fmla="*/ 2339 h 3638"/>
                  <a:gd name="T30" fmla="*/ 180 w 2245"/>
                  <a:gd name="T31" fmla="*/ 2137 h 3638"/>
                  <a:gd name="T32" fmla="*/ 141 w 2245"/>
                  <a:gd name="T33" fmla="*/ 1957 h 3638"/>
                  <a:gd name="T34" fmla="*/ 141 w 2245"/>
                  <a:gd name="T35" fmla="*/ 1835 h 3638"/>
                  <a:gd name="T36" fmla="*/ 75 w 2245"/>
                  <a:gd name="T37" fmla="*/ 1710 h 3638"/>
                  <a:gd name="T38" fmla="*/ 77 w 2245"/>
                  <a:gd name="T39" fmla="*/ 1478 h 3638"/>
                  <a:gd name="T40" fmla="*/ 170 w 2245"/>
                  <a:gd name="T41" fmla="*/ 1284 h 3638"/>
                  <a:gd name="T42" fmla="*/ 201 w 2245"/>
                  <a:gd name="T43" fmla="*/ 1072 h 3638"/>
                  <a:gd name="T44" fmla="*/ 78 w 2245"/>
                  <a:gd name="T45" fmla="*/ 1024 h 3638"/>
                  <a:gd name="T46" fmla="*/ 78 w 2245"/>
                  <a:gd name="T47" fmla="*/ 902 h 3638"/>
                  <a:gd name="T48" fmla="*/ 78 w 2245"/>
                  <a:gd name="T49" fmla="*/ 672 h 3638"/>
                  <a:gd name="T50" fmla="*/ 78 w 2245"/>
                  <a:gd name="T51" fmla="*/ 565 h 3638"/>
                  <a:gd name="T52" fmla="*/ 79 w 2245"/>
                  <a:gd name="T53" fmla="*/ 438 h 3638"/>
                  <a:gd name="T54" fmla="*/ 88 w 2245"/>
                  <a:gd name="T55" fmla="*/ 313 h 3638"/>
                  <a:gd name="T56" fmla="*/ 455 w 2245"/>
                  <a:gd name="T57" fmla="*/ 73 h 3638"/>
                  <a:gd name="T58" fmla="*/ 1145 w 2245"/>
                  <a:gd name="T59" fmla="*/ 101 h 3638"/>
                  <a:gd name="T60" fmla="*/ 284 w 2245"/>
                  <a:gd name="T61" fmla="*/ 266 h 3638"/>
                  <a:gd name="T62" fmla="*/ 1966 w 2245"/>
                  <a:gd name="T63" fmla="*/ 3022 h 3638"/>
                  <a:gd name="T64" fmla="*/ 1984 w 2245"/>
                  <a:gd name="T65" fmla="*/ 624 h 3638"/>
                  <a:gd name="T66" fmla="*/ 1950 w 2245"/>
                  <a:gd name="T67" fmla="*/ 300 h 3638"/>
                  <a:gd name="T68" fmla="*/ 301 w 2245"/>
                  <a:gd name="T69" fmla="*/ 300 h 3638"/>
                  <a:gd name="T70" fmla="*/ 1828 w 2245"/>
                  <a:gd name="T71" fmla="*/ 294 h 3638"/>
                  <a:gd name="T72" fmla="*/ 349 w 2245"/>
                  <a:gd name="T73" fmla="*/ 409 h 3638"/>
                  <a:gd name="T74" fmla="*/ 367 w 2245"/>
                  <a:gd name="T75" fmla="*/ 355 h 3638"/>
                  <a:gd name="T76" fmla="*/ 427 w 2245"/>
                  <a:gd name="T77" fmla="*/ 343 h 3638"/>
                  <a:gd name="T78" fmla="*/ 427 w 2245"/>
                  <a:gd name="T79" fmla="*/ 343 h 3638"/>
                  <a:gd name="T80" fmla="*/ 488 w 2245"/>
                  <a:gd name="T81" fmla="*/ 360 h 3638"/>
                  <a:gd name="T82" fmla="*/ 1097 w 2245"/>
                  <a:gd name="T83" fmla="*/ 2987 h 3638"/>
                  <a:gd name="T84" fmla="*/ 301 w 2245"/>
                  <a:gd name="T85" fmla="*/ 2779 h 3638"/>
                  <a:gd name="T86" fmla="*/ 1949 w 2245"/>
                  <a:gd name="T87" fmla="*/ 421 h 3638"/>
                  <a:gd name="T88" fmla="*/ 1834 w 2245"/>
                  <a:gd name="T89" fmla="*/ 2869 h 3638"/>
                  <a:gd name="T90" fmla="*/ 1851 w 2245"/>
                  <a:gd name="T91" fmla="*/ 2552 h 3638"/>
                  <a:gd name="T92" fmla="*/ 1819 w 2245"/>
                  <a:gd name="T93" fmla="*/ 2570 h 3638"/>
                  <a:gd name="T94" fmla="*/ 812 w 2245"/>
                  <a:gd name="T95" fmla="*/ 2623 h 3638"/>
                  <a:gd name="T96" fmla="*/ 450 w 2245"/>
                  <a:gd name="T97" fmla="*/ 2570 h 3638"/>
                  <a:gd name="T98" fmla="*/ 632 w 2245"/>
                  <a:gd name="T99" fmla="*/ 2584 h 3638"/>
                  <a:gd name="T100" fmla="*/ 632 w 2245"/>
                  <a:gd name="T101" fmla="*/ 2584 h 3638"/>
                  <a:gd name="T102" fmla="*/ 507 w 2245"/>
                  <a:gd name="T103" fmla="*/ 2669 h 3638"/>
                  <a:gd name="T104" fmla="*/ 674 w 2245"/>
                  <a:gd name="T105" fmla="*/ 2747 h 3638"/>
                  <a:gd name="T106" fmla="*/ 686 w 2245"/>
                  <a:gd name="T107" fmla="*/ 2612 h 3638"/>
                  <a:gd name="T108" fmla="*/ 703 w 2245"/>
                  <a:gd name="T109" fmla="*/ 2733 h 3638"/>
                  <a:gd name="T110" fmla="*/ 686 w 2245"/>
                  <a:gd name="T111" fmla="*/ 2671 h 3638"/>
                  <a:gd name="T112" fmla="*/ 578 w 2245"/>
                  <a:gd name="T113" fmla="*/ 2838 h 3638"/>
                  <a:gd name="T114" fmla="*/ 937 w 2245"/>
                  <a:gd name="T115" fmla="*/ 3289 h 3638"/>
                  <a:gd name="T116" fmla="*/ 1125 w 2245"/>
                  <a:gd name="T117" fmla="*/ 3101 h 3638"/>
                  <a:gd name="T118" fmla="*/ 1045 w 2245"/>
                  <a:gd name="T119" fmla="*/ 3191 h 3638"/>
                  <a:gd name="T120" fmla="*/ 1217 w 2245"/>
                  <a:gd name="T121" fmla="*/ 3381 h 3638"/>
                  <a:gd name="T122" fmla="*/ 1206 w 2245"/>
                  <a:gd name="T123" fmla="*/ 3191 h 3638"/>
                  <a:gd name="T124" fmla="*/ 1063 w 2245"/>
                  <a:gd name="T125" fmla="*/ 3351 h 3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45" h="3638">
                    <a:moveTo>
                      <a:pt x="1810" y="2"/>
                    </a:moveTo>
                    <a:cubicBezTo>
                      <a:pt x="1754" y="2"/>
                      <a:pt x="1697" y="5"/>
                      <a:pt x="1644" y="5"/>
                    </a:cubicBezTo>
                    <a:cubicBezTo>
                      <a:pt x="1232" y="5"/>
                      <a:pt x="820" y="0"/>
                      <a:pt x="409" y="5"/>
                    </a:cubicBezTo>
                    <a:cubicBezTo>
                      <a:pt x="201" y="8"/>
                      <a:pt x="24" y="137"/>
                      <a:pt x="9" y="356"/>
                    </a:cubicBezTo>
                    <a:cubicBezTo>
                      <a:pt x="4" y="436"/>
                      <a:pt x="8" y="516"/>
                      <a:pt x="8" y="596"/>
                    </a:cubicBezTo>
                    <a:lnTo>
                      <a:pt x="8" y="3132"/>
                    </a:lnTo>
                    <a:cubicBezTo>
                      <a:pt x="8" y="3243"/>
                      <a:pt x="0" y="3355"/>
                      <a:pt x="59" y="3455"/>
                    </a:cubicBezTo>
                    <a:cubicBezTo>
                      <a:pt x="153" y="3615"/>
                      <a:pt x="313" y="3638"/>
                      <a:pt x="480" y="3638"/>
                    </a:cubicBezTo>
                    <a:lnTo>
                      <a:pt x="1762" y="3638"/>
                    </a:lnTo>
                    <a:lnTo>
                      <a:pt x="1873" y="3638"/>
                    </a:lnTo>
                    <a:cubicBezTo>
                      <a:pt x="1876" y="3638"/>
                      <a:pt x="1878" y="3638"/>
                      <a:pt x="1881" y="3637"/>
                    </a:cubicBezTo>
                    <a:lnTo>
                      <a:pt x="1881" y="3637"/>
                    </a:lnTo>
                    <a:cubicBezTo>
                      <a:pt x="2091" y="3622"/>
                      <a:pt x="2236" y="3467"/>
                      <a:pt x="2242" y="3257"/>
                    </a:cubicBezTo>
                    <a:cubicBezTo>
                      <a:pt x="2245" y="3147"/>
                      <a:pt x="2242" y="3036"/>
                      <a:pt x="2242" y="2926"/>
                    </a:cubicBezTo>
                    <a:lnTo>
                      <a:pt x="2242" y="1545"/>
                    </a:lnTo>
                    <a:lnTo>
                      <a:pt x="2242" y="435"/>
                    </a:lnTo>
                    <a:cubicBezTo>
                      <a:pt x="2242" y="288"/>
                      <a:pt x="2205" y="151"/>
                      <a:pt x="2073" y="65"/>
                    </a:cubicBezTo>
                    <a:cubicBezTo>
                      <a:pt x="1994" y="14"/>
                      <a:pt x="1903" y="3"/>
                      <a:pt x="1810" y="2"/>
                    </a:cubicBezTo>
                    <a:close/>
                    <a:moveTo>
                      <a:pt x="455" y="73"/>
                    </a:moveTo>
                    <a:cubicBezTo>
                      <a:pt x="499" y="73"/>
                      <a:pt x="543" y="75"/>
                      <a:pt x="585" y="75"/>
                    </a:cubicBezTo>
                    <a:lnTo>
                      <a:pt x="1222" y="75"/>
                    </a:lnTo>
                    <a:lnTo>
                      <a:pt x="1784" y="75"/>
                    </a:lnTo>
                    <a:cubicBezTo>
                      <a:pt x="1980" y="75"/>
                      <a:pt x="2161" y="146"/>
                      <a:pt x="2172" y="377"/>
                    </a:cubicBezTo>
                    <a:cubicBezTo>
                      <a:pt x="2185" y="633"/>
                      <a:pt x="2172" y="893"/>
                      <a:pt x="2172" y="1149"/>
                    </a:cubicBezTo>
                    <a:lnTo>
                      <a:pt x="2172" y="2639"/>
                    </a:lnTo>
                    <a:lnTo>
                      <a:pt x="2172" y="3151"/>
                    </a:lnTo>
                    <a:cubicBezTo>
                      <a:pt x="2172" y="3351"/>
                      <a:pt x="2123" y="3555"/>
                      <a:pt x="1873" y="3569"/>
                    </a:cubicBezTo>
                    <a:lnTo>
                      <a:pt x="867" y="3569"/>
                    </a:lnTo>
                    <a:cubicBezTo>
                      <a:pt x="715" y="3569"/>
                      <a:pt x="562" y="3573"/>
                      <a:pt x="410" y="3569"/>
                    </a:cubicBezTo>
                    <a:cubicBezTo>
                      <a:pt x="436" y="3550"/>
                      <a:pt x="462" y="3532"/>
                      <a:pt x="487" y="3514"/>
                    </a:cubicBezTo>
                    <a:cubicBezTo>
                      <a:pt x="505" y="3501"/>
                      <a:pt x="488" y="3470"/>
                      <a:pt x="469" y="3484"/>
                    </a:cubicBezTo>
                    <a:cubicBezTo>
                      <a:pt x="432" y="3511"/>
                      <a:pt x="394" y="3537"/>
                      <a:pt x="356" y="3564"/>
                    </a:cubicBezTo>
                    <a:cubicBezTo>
                      <a:pt x="334" y="3561"/>
                      <a:pt x="313" y="3557"/>
                      <a:pt x="293" y="3550"/>
                    </a:cubicBezTo>
                    <a:cubicBezTo>
                      <a:pt x="318" y="3531"/>
                      <a:pt x="344" y="3512"/>
                      <a:pt x="369" y="3493"/>
                    </a:cubicBezTo>
                    <a:cubicBezTo>
                      <a:pt x="386" y="3479"/>
                      <a:pt x="369" y="3449"/>
                      <a:pt x="352" y="3463"/>
                    </a:cubicBezTo>
                    <a:lnTo>
                      <a:pt x="256" y="3536"/>
                    </a:lnTo>
                    <a:cubicBezTo>
                      <a:pt x="230" y="3524"/>
                      <a:pt x="207" y="3510"/>
                      <a:pt x="187" y="3492"/>
                    </a:cubicBezTo>
                    <a:cubicBezTo>
                      <a:pt x="256" y="3451"/>
                      <a:pt x="325" y="3411"/>
                      <a:pt x="394" y="3369"/>
                    </a:cubicBezTo>
                    <a:cubicBezTo>
                      <a:pt x="413" y="3358"/>
                      <a:pt x="396" y="3327"/>
                      <a:pt x="377" y="3339"/>
                    </a:cubicBezTo>
                    <a:lnTo>
                      <a:pt x="162" y="3467"/>
                    </a:lnTo>
                    <a:cubicBezTo>
                      <a:pt x="146" y="3450"/>
                      <a:pt x="133" y="3432"/>
                      <a:pt x="122" y="3411"/>
                    </a:cubicBezTo>
                    <a:cubicBezTo>
                      <a:pt x="182" y="3375"/>
                      <a:pt x="242" y="3339"/>
                      <a:pt x="301" y="3303"/>
                    </a:cubicBezTo>
                    <a:cubicBezTo>
                      <a:pt x="321" y="3291"/>
                      <a:pt x="303" y="3261"/>
                      <a:pt x="284" y="3273"/>
                    </a:cubicBezTo>
                    <a:cubicBezTo>
                      <a:pt x="225" y="3308"/>
                      <a:pt x="166" y="3344"/>
                      <a:pt x="107" y="3380"/>
                    </a:cubicBezTo>
                    <a:cubicBezTo>
                      <a:pt x="98" y="3357"/>
                      <a:pt x="91" y="3333"/>
                      <a:pt x="86" y="3307"/>
                    </a:cubicBezTo>
                    <a:cubicBezTo>
                      <a:pt x="130" y="3271"/>
                      <a:pt x="175" y="3236"/>
                      <a:pt x="219" y="3200"/>
                    </a:cubicBezTo>
                    <a:cubicBezTo>
                      <a:pt x="237" y="3186"/>
                      <a:pt x="212" y="3162"/>
                      <a:pt x="195" y="3176"/>
                    </a:cubicBezTo>
                    <a:cubicBezTo>
                      <a:pt x="157" y="3206"/>
                      <a:pt x="118" y="3237"/>
                      <a:pt x="80" y="3267"/>
                    </a:cubicBezTo>
                    <a:cubicBezTo>
                      <a:pt x="79" y="3257"/>
                      <a:pt x="78" y="3246"/>
                      <a:pt x="78" y="3235"/>
                    </a:cubicBezTo>
                    <a:cubicBezTo>
                      <a:pt x="77" y="3210"/>
                      <a:pt x="77" y="3184"/>
                      <a:pt x="77" y="3159"/>
                    </a:cubicBezTo>
                    <a:cubicBezTo>
                      <a:pt x="109" y="3135"/>
                      <a:pt x="141" y="3112"/>
                      <a:pt x="173" y="3088"/>
                    </a:cubicBezTo>
                    <a:cubicBezTo>
                      <a:pt x="191" y="3075"/>
                      <a:pt x="174" y="3045"/>
                      <a:pt x="156" y="3058"/>
                    </a:cubicBezTo>
                    <a:cubicBezTo>
                      <a:pt x="129" y="3078"/>
                      <a:pt x="103" y="3097"/>
                      <a:pt x="76" y="3116"/>
                    </a:cubicBezTo>
                    <a:cubicBezTo>
                      <a:pt x="75" y="3080"/>
                      <a:pt x="74" y="3044"/>
                      <a:pt x="74" y="3008"/>
                    </a:cubicBezTo>
                    <a:cubicBezTo>
                      <a:pt x="103" y="2990"/>
                      <a:pt x="132" y="2973"/>
                      <a:pt x="161" y="2955"/>
                    </a:cubicBezTo>
                    <a:cubicBezTo>
                      <a:pt x="180" y="2944"/>
                      <a:pt x="162" y="2914"/>
                      <a:pt x="143" y="2925"/>
                    </a:cubicBezTo>
                    <a:cubicBezTo>
                      <a:pt x="120" y="2939"/>
                      <a:pt x="96" y="2953"/>
                      <a:pt x="73" y="2967"/>
                    </a:cubicBezTo>
                    <a:cubicBezTo>
                      <a:pt x="73" y="2943"/>
                      <a:pt x="73" y="2919"/>
                      <a:pt x="72" y="2894"/>
                    </a:cubicBezTo>
                    <a:cubicBezTo>
                      <a:pt x="75" y="2894"/>
                      <a:pt x="77" y="2894"/>
                      <a:pt x="80" y="2892"/>
                    </a:cubicBezTo>
                    <a:cubicBezTo>
                      <a:pt x="119" y="2868"/>
                      <a:pt x="159" y="2844"/>
                      <a:pt x="198" y="2820"/>
                    </a:cubicBezTo>
                    <a:cubicBezTo>
                      <a:pt x="217" y="2808"/>
                      <a:pt x="200" y="2778"/>
                      <a:pt x="181" y="2790"/>
                    </a:cubicBezTo>
                    <a:cubicBezTo>
                      <a:pt x="145" y="2812"/>
                      <a:pt x="108" y="2834"/>
                      <a:pt x="72" y="2856"/>
                    </a:cubicBezTo>
                    <a:cubicBezTo>
                      <a:pt x="72" y="2816"/>
                      <a:pt x="72" y="2776"/>
                      <a:pt x="72" y="2735"/>
                    </a:cubicBezTo>
                    <a:cubicBezTo>
                      <a:pt x="105" y="2710"/>
                      <a:pt x="139" y="2685"/>
                      <a:pt x="172" y="2660"/>
                    </a:cubicBezTo>
                    <a:cubicBezTo>
                      <a:pt x="190" y="2647"/>
                      <a:pt x="173" y="2617"/>
                      <a:pt x="155" y="2630"/>
                    </a:cubicBezTo>
                    <a:cubicBezTo>
                      <a:pt x="127" y="2651"/>
                      <a:pt x="99" y="2672"/>
                      <a:pt x="71" y="2693"/>
                    </a:cubicBezTo>
                    <a:cubicBezTo>
                      <a:pt x="71" y="2661"/>
                      <a:pt x="71" y="2628"/>
                      <a:pt x="71" y="2596"/>
                    </a:cubicBezTo>
                    <a:cubicBezTo>
                      <a:pt x="96" y="2577"/>
                      <a:pt x="120" y="2559"/>
                      <a:pt x="145" y="2541"/>
                    </a:cubicBezTo>
                    <a:cubicBezTo>
                      <a:pt x="163" y="2527"/>
                      <a:pt x="144" y="2497"/>
                      <a:pt x="127" y="2511"/>
                    </a:cubicBezTo>
                    <a:cubicBezTo>
                      <a:pt x="108" y="2525"/>
                      <a:pt x="90" y="2538"/>
                      <a:pt x="71" y="2552"/>
                    </a:cubicBezTo>
                    <a:cubicBezTo>
                      <a:pt x="71" y="2524"/>
                      <a:pt x="70" y="2495"/>
                      <a:pt x="70" y="2467"/>
                    </a:cubicBezTo>
                    <a:cubicBezTo>
                      <a:pt x="109" y="2442"/>
                      <a:pt x="147" y="2418"/>
                      <a:pt x="186" y="2394"/>
                    </a:cubicBezTo>
                    <a:cubicBezTo>
                      <a:pt x="205" y="2382"/>
                      <a:pt x="187" y="2351"/>
                      <a:pt x="168" y="2363"/>
                    </a:cubicBezTo>
                    <a:lnTo>
                      <a:pt x="70" y="2426"/>
                    </a:lnTo>
                    <a:lnTo>
                      <a:pt x="70" y="2339"/>
                    </a:lnTo>
                    <a:cubicBezTo>
                      <a:pt x="95" y="2325"/>
                      <a:pt x="120" y="2311"/>
                      <a:pt x="145" y="2298"/>
                    </a:cubicBezTo>
                    <a:cubicBezTo>
                      <a:pt x="164" y="2287"/>
                      <a:pt x="147" y="2257"/>
                      <a:pt x="127" y="2268"/>
                    </a:cubicBezTo>
                    <a:cubicBezTo>
                      <a:pt x="109" y="2278"/>
                      <a:pt x="90" y="2289"/>
                      <a:pt x="71" y="2299"/>
                    </a:cubicBezTo>
                    <a:cubicBezTo>
                      <a:pt x="71" y="2269"/>
                      <a:pt x="71" y="2238"/>
                      <a:pt x="71" y="2208"/>
                    </a:cubicBezTo>
                    <a:cubicBezTo>
                      <a:pt x="107" y="2184"/>
                      <a:pt x="143" y="2161"/>
                      <a:pt x="180" y="2137"/>
                    </a:cubicBezTo>
                    <a:cubicBezTo>
                      <a:pt x="198" y="2125"/>
                      <a:pt x="181" y="2095"/>
                      <a:pt x="162" y="2107"/>
                    </a:cubicBezTo>
                    <a:cubicBezTo>
                      <a:pt x="132" y="2127"/>
                      <a:pt x="102" y="2147"/>
                      <a:pt x="72" y="2167"/>
                    </a:cubicBezTo>
                    <a:cubicBezTo>
                      <a:pt x="72" y="2128"/>
                      <a:pt x="72" y="2090"/>
                      <a:pt x="72" y="2051"/>
                    </a:cubicBezTo>
                    <a:cubicBezTo>
                      <a:pt x="101" y="2030"/>
                      <a:pt x="129" y="2008"/>
                      <a:pt x="158" y="1987"/>
                    </a:cubicBezTo>
                    <a:cubicBezTo>
                      <a:pt x="176" y="1974"/>
                      <a:pt x="159" y="1944"/>
                      <a:pt x="141" y="1957"/>
                    </a:cubicBezTo>
                    <a:cubicBezTo>
                      <a:pt x="118" y="1974"/>
                      <a:pt x="95" y="1991"/>
                      <a:pt x="72" y="2008"/>
                    </a:cubicBezTo>
                    <a:cubicBezTo>
                      <a:pt x="73" y="1976"/>
                      <a:pt x="73" y="1944"/>
                      <a:pt x="73" y="1912"/>
                    </a:cubicBezTo>
                    <a:cubicBezTo>
                      <a:pt x="76" y="1912"/>
                      <a:pt x="78" y="1911"/>
                      <a:pt x="81" y="1909"/>
                    </a:cubicBezTo>
                    <a:lnTo>
                      <a:pt x="158" y="1865"/>
                    </a:lnTo>
                    <a:cubicBezTo>
                      <a:pt x="177" y="1854"/>
                      <a:pt x="160" y="1824"/>
                      <a:pt x="141" y="1835"/>
                    </a:cubicBezTo>
                    <a:lnTo>
                      <a:pt x="74" y="1874"/>
                    </a:lnTo>
                    <a:cubicBezTo>
                      <a:pt x="74" y="1833"/>
                      <a:pt x="74" y="1792"/>
                      <a:pt x="75" y="1751"/>
                    </a:cubicBezTo>
                    <a:cubicBezTo>
                      <a:pt x="97" y="1737"/>
                      <a:pt x="120" y="1722"/>
                      <a:pt x="142" y="1707"/>
                    </a:cubicBezTo>
                    <a:cubicBezTo>
                      <a:pt x="161" y="1695"/>
                      <a:pt x="144" y="1665"/>
                      <a:pt x="125" y="1678"/>
                    </a:cubicBezTo>
                    <a:cubicBezTo>
                      <a:pt x="108" y="1688"/>
                      <a:pt x="91" y="1699"/>
                      <a:pt x="75" y="1710"/>
                    </a:cubicBezTo>
                    <a:cubicBezTo>
                      <a:pt x="75" y="1675"/>
                      <a:pt x="76" y="1640"/>
                      <a:pt x="76" y="1605"/>
                    </a:cubicBezTo>
                    <a:cubicBezTo>
                      <a:pt x="114" y="1581"/>
                      <a:pt x="152" y="1556"/>
                      <a:pt x="190" y="1532"/>
                    </a:cubicBezTo>
                    <a:cubicBezTo>
                      <a:pt x="209" y="1520"/>
                      <a:pt x="191" y="1490"/>
                      <a:pt x="172" y="1502"/>
                    </a:cubicBezTo>
                    <a:cubicBezTo>
                      <a:pt x="140" y="1523"/>
                      <a:pt x="108" y="1543"/>
                      <a:pt x="76" y="1564"/>
                    </a:cubicBezTo>
                    <a:cubicBezTo>
                      <a:pt x="76" y="1535"/>
                      <a:pt x="76" y="1507"/>
                      <a:pt x="77" y="1478"/>
                    </a:cubicBezTo>
                    <a:cubicBezTo>
                      <a:pt x="112" y="1456"/>
                      <a:pt x="146" y="1434"/>
                      <a:pt x="181" y="1412"/>
                    </a:cubicBezTo>
                    <a:cubicBezTo>
                      <a:pt x="200" y="1401"/>
                      <a:pt x="183" y="1371"/>
                      <a:pt x="164" y="1382"/>
                    </a:cubicBezTo>
                    <a:cubicBezTo>
                      <a:pt x="135" y="1401"/>
                      <a:pt x="106" y="1419"/>
                      <a:pt x="77" y="1437"/>
                    </a:cubicBezTo>
                    <a:cubicBezTo>
                      <a:pt x="77" y="1404"/>
                      <a:pt x="77" y="1372"/>
                      <a:pt x="77" y="1339"/>
                    </a:cubicBezTo>
                    <a:cubicBezTo>
                      <a:pt x="108" y="1321"/>
                      <a:pt x="139" y="1302"/>
                      <a:pt x="170" y="1284"/>
                    </a:cubicBezTo>
                    <a:cubicBezTo>
                      <a:pt x="189" y="1272"/>
                      <a:pt x="172" y="1242"/>
                      <a:pt x="152" y="1254"/>
                    </a:cubicBezTo>
                    <a:cubicBezTo>
                      <a:pt x="127" y="1269"/>
                      <a:pt x="102" y="1284"/>
                      <a:pt x="77" y="1299"/>
                    </a:cubicBezTo>
                    <a:cubicBezTo>
                      <a:pt x="78" y="1264"/>
                      <a:pt x="77" y="1229"/>
                      <a:pt x="77" y="1194"/>
                    </a:cubicBezTo>
                    <a:cubicBezTo>
                      <a:pt x="124" y="1163"/>
                      <a:pt x="172" y="1133"/>
                      <a:pt x="219" y="1102"/>
                    </a:cubicBezTo>
                    <a:cubicBezTo>
                      <a:pt x="237" y="1090"/>
                      <a:pt x="220" y="1060"/>
                      <a:pt x="201" y="1072"/>
                    </a:cubicBezTo>
                    <a:cubicBezTo>
                      <a:pt x="160" y="1099"/>
                      <a:pt x="119" y="1125"/>
                      <a:pt x="77" y="1152"/>
                    </a:cubicBezTo>
                    <a:cubicBezTo>
                      <a:pt x="77" y="1123"/>
                      <a:pt x="78" y="1094"/>
                      <a:pt x="78" y="1064"/>
                    </a:cubicBezTo>
                    <a:cubicBezTo>
                      <a:pt x="106" y="1048"/>
                      <a:pt x="134" y="1031"/>
                      <a:pt x="162" y="1015"/>
                    </a:cubicBezTo>
                    <a:cubicBezTo>
                      <a:pt x="182" y="1004"/>
                      <a:pt x="164" y="974"/>
                      <a:pt x="145" y="985"/>
                    </a:cubicBezTo>
                    <a:cubicBezTo>
                      <a:pt x="123" y="998"/>
                      <a:pt x="100" y="1011"/>
                      <a:pt x="78" y="1024"/>
                    </a:cubicBezTo>
                    <a:lnTo>
                      <a:pt x="78" y="1004"/>
                    </a:lnTo>
                    <a:lnTo>
                      <a:pt x="78" y="942"/>
                    </a:lnTo>
                    <a:lnTo>
                      <a:pt x="233" y="851"/>
                    </a:lnTo>
                    <a:cubicBezTo>
                      <a:pt x="253" y="839"/>
                      <a:pt x="235" y="809"/>
                      <a:pt x="216" y="821"/>
                    </a:cubicBezTo>
                    <a:lnTo>
                      <a:pt x="78" y="902"/>
                    </a:lnTo>
                    <a:lnTo>
                      <a:pt x="78" y="845"/>
                    </a:lnTo>
                    <a:cubicBezTo>
                      <a:pt x="96" y="835"/>
                      <a:pt x="114" y="824"/>
                      <a:pt x="132" y="813"/>
                    </a:cubicBezTo>
                    <a:cubicBezTo>
                      <a:pt x="152" y="802"/>
                      <a:pt x="134" y="772"/>
                      <a:pt x="115" y="783"/>
                    </a:cubicBezTo>
                    <a:cubicBezTo>
                      <a:pt x="103" y="790"/>
                      <a:pt x="90" y="798"/>
                      <a:pt x="78" y="805"/>
                    </a:cubicBezTo>
                    <a:lnTo>
                      <a:pt x="78" y="672"/>
                    </a:lnTo>
                    <a:cubicBezTo>
                      <a:pt x="79" y="671"/>
                      <a:pt x="80" y="671"/>
                      <a:pt x="81" y="670"/>
                    </a:cubicBezTo>
                    <a:cubicBezTo>
                      <a:pt x="118" y="649"/>
                      <a:pt x="156" y="628"/>
                      <a:pt x="193" y="607"/>
                    </a:cubicBezTo>
                    <a:cubicBezTo>
                      <a:pt x="212" y="596"/>
                      <a:pt x="194" y="566"/>
                      <a:pt x="175" y="577"/>
                    </a:cubicBezTo>
                    <a:cubicBezTo>
                      <a:pt x="142" y="596"/>
                      <a:pt x="110" y="614"/>
                      <a:pt x="78" y="632"/>
                    </a:cubicBezTo>
                    <a:lnTo>
                      <a:pt x="78" y="565"/>
                    </a:lnTo>
                    <a:cubicBezTo>
                      <a:pt x="108" y="550"/>
                      <a:pt x="139" y="536"/>
                      <a:pt x="169" y="522"/>
                    </a:cubicBezTo>
                    <a:cubicBezTo>
                      <a:pt x="189" y="512"/>
                      <a:pt x="172" y="481"/>
                      <a:pt x="152" y="491"/>
                    </a:cubicBezTo>
                    <a:cubicBezTo>
                      <a:pt x="127" y="503"/>
                      <a:pt x="103" y="515"/>
                      <a:pt x="78" y="526"/>
                    </a:cubicBezTo>
                    <a:cubicBezTo>
                      <a:pt x="78" y="498"/>
                      <a:pt x="77" y="469"/>
                      <a:pt x="77" y="439"/>
                    </a:cubicBezTo>
                    <a:cubicBezTo>
                      <a:pt x="78" y="439"/>
                      <a:pt x="78" y="439"/>
                      <a:pt x="79" y="438"/>
                    </a:cubicBezTo>
                    <a:cubicBezTo>
                      <a:pt x="111" y="419"/>
                      <a:pt x="143" y="400"/>
                      <a:pt x="175" y="380"/>
                    </a:cubicBezTo>
                    <a:cubicBezTo>
                      <a:pt x="194" y="369"/>
                      <a:pt x="176" y="339"/>
                      <a:pt x="157" y="350"/>
                    </a:cubicBezTo>
                    <a:lnTo>
                      <a:pt x="77" y="399"/>
                    </a:lnTo>
                    <a:cubicBezTo>
                      <a:pt x="78" y="370"/>
                      <a:pt x="81" y="342"/>
                      <a:pt x="86" y="314"/>
                    </a:cubicBezTo>
                    <a:cubicBezTo>
                      <a:pt x="87" y="314"/>
                      <a:pt x="87" y="314"/>
                      <a:pt x="88" y="313"/>
                    </a:cubicBezTo>
                    <a:lnTo>
                      <a:pt x="188" y="265"/>
                    </a:lnTo>
                    <a:cubicBezTo>
                      <a:pt x="208" y="256"/>
                      <a:pt x="190" y="226"/>
                      <a:pt x="170" y="235"/>
                    </a:cubicBezTo>
                    <a:lnTo>
                      <a:pt x="97" y="270"/>
                    </a:lnTo>
                    <a:cubicBezTo>
                      <a:pt x="103" y="254"/>
                      <a:pt x="110" y="238"/>
                      <a:pt x="119" y="223"/>
                    </a:cubicBezTo>
                    <a:cubicBezTo>
                      <a:pt x="196" y="92"/>
                      <a:pt x="324" y="74"/>
                      <a:pt x="455" y="73"/>
                    </a:cubicBezTo>
                    <a:close/>
                    <a:moveTo>
                      <a:pt x="1145" y="101"/>
                    </a:moveTo>
                    <a:cubicBezTo>
                      <a:pt x="1116" y="101"/>
                      <a:pt x="1093" y="125"/>
                      <a:pt x="1093" y="153"/>
                    </a:cubicBezTo>
                    <a:cubicBezTo>
                      <a:pt x="1092" y="181"/>
                      <a:pt x="1115" y="204"/>
                      <a:pt x="1143" y="206"/>
                    </a:cubicBezTo>
                    <a:cubicBezTo>
                      <a:pt x="1173" y="207"/>
                      <a:pt x="1196" y="182"/>
                      <a:pt x="1197" y="153"/>
                    </a:cubicBezTo>
                    <a:cubicBezTo>
                      <a:pt x="1196" y="125"/>
                      <a:pt x="1174" y="101"/>
                      <a:pt x="1145" y="101"/>
                    </a:cubicBezTo>
                    <a:close/>
                    <a:moveTo>
                      <a:pt x="1144" y="137"/>
                    </a:moveTo>
                    <a:cubicBezTo>
                      <a:pt x="1153" y="137"/>
                      <a:pt x="1162" y="142"/>
                      <a:pt x="1162" y="153"/>
                    </a:cubicBezTo>
                    <a:cubicBezTo>
                      <a:pt x="1161" y="176"/>
                      <a:pt x="1128" y="176"/>
                      <a:pt x="1128" y="153"/>
                    </a:cubicBezTo>
                    <a:cubicBezTo>
                      <a:pt x="1128" y="142"/>
                      <a:pt x="1136" y="137"/>
                      <a:pt x="1144" y="137"/>
                    </a:cubicBezTo>
                    <a:close/>
                    <a:moveTo>
                      <a:pt x="284" y="266"/>
                    </a:moveTo>
                    <a:cubicBezTo>
                      <a:pt x="275" y="266"/>
                      <a:pt x="267" y="274"/>
                      <a:pt x="267" y="284"/>
                    </a:cubicBezTo>
                    <a:lnTo>
                      <a:pt x="267" y="2664"/>
                    </a:lnTo>
                    <a:lnTo>
                      <a:pt x="267" y="3005"/>
                    </a:lnTo>
                    <a:cubicBezTo>
                      <a:pt x="267" y="3014"/>
                      <a:pt x="275" y="3022"/>
                      <a:pt x="284" y="3022"/>
                    </a:cubicBezTo>
                    <a:lnTo>
                      <a:pt x="1966" y="3022"/>
                    </a:lnTo>
                    <a:cubicBezTo>
                      <a:pt x="1971" y="3022"/>
                      <a:pt x="1975" y="3020"/>
                      <a:pt x="1978" y="3017"/>
                    </a:cubicBezTo>
                    <a:lnTo>
                      <a:pt x="1979" y="3017"/>
                    </a:lnTo>
                    <a:cubicBezTo>
                      <a:pt x="1980" y="3015"/>
                      <a:pt x="1981" y="3013"/>
                      <a:pt x="1982" y="3011"/>
                    </a:cubicBezTo>
                    <a:cubicBezTo>
                      <a:pt x="1982" y="3009"/>
                      <a:pt x="1984" y="3007"/>
                      <a:pt x="1984" y="3005"/>
                    </a:cubicBezTo>
                    <a:lnTo>
                      <a:pt x="1984" y="624"/>
                    </a:lnTo>
                    <a:lnTo>
                      <a:pt x="1984" y="284"/>
                    </a:lnTo>
                    <a:cubicBezTo>
                      <a:pt x="1984" y="274"/>
                      <a:pt x="1975" y="266"/>
                      <a:pt x="1966" y="266"/>
                    </a:cubicBezTo>
                    <a:lnTo>
                      <a:pt x="284" y="266"/>
                    </a:lnTo>
                    <a:close/>
                    <a:moveTo>
                      <a:pt x="1828" y="294"/>
                    </a:moveTo>
                    <a:cubicBezTo>
                      <a:pt x="1870" y="294"/>
                      <a:pt x="1911" y="295"/>
                      <a:pt x="1950" y="300"/>
                    </a:cubicBezTo>
                    <a:cubicBezTo>
                      <a:pt x="1950" y="303"/>
                      <a:pt x="1949" y="303"/>
                      <a:pt x="1949" y="307"/>
                    </a:cubicBezTo>
                    <a:cubicBezTo>
                      <a:pt x="1945" y="334"/>
                      <a:pt x="1947" y="364"/>
                      <a:pt x="1948" y="394"/>
                    </a:cubicBezTo>
                    <a:cubicBezTo>
                      <a:pt x="1945" y="391"/>
                      <a:pt x="1942" y="390"/>
                      <a:pt x="1938" y="390"/>
                    </a:cubicBezTo>
                    <a:cubicBezTo>
                      <a:pt x="1390" y="401"/>
                      <a:pt x="843" y="413"/>
                      <a:pt x="296" y="425"/>
                    </a:cubicBezTo>
                    <a:cubicBezTo>
                      <a:pt x="297" y="383"/>
                      <a:pt x="299" y="342"/>
                      <a:pt x="301" y="300"/>
                    </a:cubicBezTo>
                    <a:cubicBezTo>
                      <a:pt x="303" y="301"/>
                      <a:pt x="303" y="301"/>
                      <a:pt x="305" y="301"/>
                    </a:cubicBezTo>
                    <a:cubicBezTo>
                      <a:pt x="354" y="304"/>
                      <a:pt x="406" y="301"/>
                      <a:pt x="455" y="301"/>
                    </a:cubicBezTo>
                    <a:lnTo>
                      <a:pt x="1001" y="301"/>
                    </a:lnTo>
                    <a:lnTo>
                      <a:pt x="1610" y="301"/>
                    </a:lnTo>
                    <a:cubicBezTo>
                      <a:pt x="1680" y="301"/>
                      <a:pt x="1754" y="295"/>
                      <a:pt x="1828" y="294"/>
                    </a:cubicBezTo>
                    <a:close/>
                    <a:moveTo>
                      <a:pt x="340" y="324"/>
                    </a:moveTo>
                    <a:cubicBezTo>
                      <a:pt x="337" y="324"/>
                      <a:pt x="335" y="324"/>
                      <a:pt x="333" y="325"/>
                    </a:cubicBezTo>
                    <a:cubicBezTo>
                      <a:pt x="323" y="327"/>
                      <a:pt x="320" y="337"/>
                      <a:pt x="321" y="346"/>
                    </a:cubicBezTo>
                    <a:cubicBezTo>
                      <a:pt x="323" y="363"/>
                      <a:pt x="326" y="380"/>
                      <a:pt x="328" y="397"/>
                    </a:cubicBezTo>
                    <a:cubicBezTo>
                      <a:pt x="329" y="406"/>
                      <a:pt x="341" y="411"/>
                      <a:pt x="349" y="409"/>
                    </a:cubicBezTo>
                    <a:cubicBezTo>
                      <a:pt x="360" y="406"/>
                      <a:pt x="363" y="397"/>
                      <a:pt x="361" y="388"/>
                    </a:cubicBezTo>
                    <a:cubicBezTo>
                      <a:pt x="359" y="371"/>
                      <a:pt x="357" y="353"/>
                      <a:pt x="354" y="336"/>
                    </a:cubicBezTo>
                    <a:cubicBezTo>
                      <a:pt x="353" y="329"/>
                      <a:pt x="347" y="325"/>
                      <a:pt x="340" y="324"/>
                    </a:cubicBezTo>
                    <a:close/>
                    <a:moveTo>
                      <a:pt x="387" y="334"/>
                    </a:moveTo>
                    <a:cubicBezTo>
                      <a:pt x="377" y="333"/>
                      <a:pt x="364" y="342"/>
                      <a:pt x="367" y="355"/>
                    </a:cubicBezTo>
                    <a:cubicBezTo>
                      <a:pt x="369" y="367"/>
                      <a:pt x="371" y="378"/>
                      <a:pt x="373" y="390"/>
                    </a:cubicBezTo>
                    <a:cubicBezTo>
                      <a:pt x="377" y="412"/>
                      <a:pt x="410" y="403"/>
                      <a:pt x="407" y="381"/>
                    </a:cubicBezTo>
                    <a:cubicBezTo>
                      <a:pt x="404" y="369"/>
                      <a:pt x="403" y="358"/>
                      <a:pt x="401" y="346"/>
                    </a:cubicBezTo>
                    <a:cubicBezTo>
                      <a:pt x="400" y="338"/>
                      <a:pt x="393" y="334"/>
                      <a:pt x="387" y="334"/>
                    </a:cubicBezTo>
                    <a:close/>
                    <a:moveTo>
                      <a:pt x="427" y="343"/>
                    </a:moveTo>
                    <a:cubicBezTo>
                      <a:pt x="417" y="342"/>
                      <a:pt x="405" y="351"/>
                      <a:pt x="409" y="364"/>
                    </a:cubicBezTo>
                    <a:cubicBezTo>
                      <a:pt x="411" y="373"/>
                      <a:pt x="413" y="382"/>
                      <a:pt x="416" y="390"/>
                    </a:cubicBezTo>
                    <a:cubicBezTo>
                      <a:pt x="422" y="412"/>
                      <a:pt x="456" y="403"/>
                      <a:pt x="450" y="381"/>
                    </a:cubicBezTo>
                    <a:cubicBezTo>
                      <a:pt x="447" y="372"/>
                      <a:pt x="445" y="364"/>
                      <a:pt x="443" y="355"/>
                    </a:cubicBezTo>
                    <a:cubicBezTo>
                      <a:pt x="440" y="347"/>
                      <a:pt x="434" y="343"/>
                      <a:pt x="427" y="343"/>
                    </a:cubicBezTo>
                    <a:close/>
                    <a:moveTo>
                      <a:pt x="475" y="348"/>
                    </a:moveTo>
                    <a:cubicBezTo>
                      <a:pt x="464" y="347"/>
                      <a:pt x="452" y="355"/>
                      <a:pt x="455" y="369"/>
                    </a:cubicBezTo>
                    <a:cubicBezTo>
                      <a:pt x="455" y="374"/>
                      <a:pt x="456" y="378"/>
                      <a:pt x="457" y="383"/>
                    </a:cubicBezTo>
                    <a:cubicBezTo>
                      <a:pt x="460" y="405"/>
                      <a:pt x="494" y="396"/>
                      <a:pt x="490" y="374"/>
                    </a:cubicBezTo>
                    <a:cubicBezTo>
                      <a:pt x="489" y="369"/>
                      <a:pt x="489" y="365"/>
                      <a:pt x="488" y="360"/>
                    </a:cubicBezTo>
                    <a:cubicBezTo>
                      <a:pt x="487" y="352"/>
                      <a:pt x="481" y="348"/>
                      <a:pt x="475" y="348"/>
                    </a:cubicBezTo>
                    <a:close/>
                    <a:moveTo>
                      <a:pt x="1949" y="421"/>
                    </a:moveTo>
                    <a:lnTo>
                      <a:pt x="1949" y="846"/>
                    </a:lnTo>
                    <a:lnTo>
                      <a:pt x="1949" y="2987"/>
                    </a:lnTo>
                    <a:lnTo>
                      <a:pt x="1097" y="2987"/>
                    </a:lnTo>
                    <a:lnTo>
                      <a:pt x="512" y="2987"/>
                    </a:lnTo>
                    <a:lnTo>
                      <a:pt x="340" y="2987"/>
                    </a:lnTo>
                    <a:cubicBezTo>
                      <a:pt x="327" y="2987"/>
                      <a:pt x="312" y="2989"/>
                      <a:pt x="299" y="2987"/>
                    </a:cubicBezTo>
                    <a:cubicBezTo>
                      <a:pt x="298" y="2987"/>
                      <a:pt x="298" y="2987"/>
                      <a:pt x="298" y="2987"/>
                    </a:cubicBezTo>
                    <a:cubicBezTo>
                      <a:pt x="285" y="2927"/>
                      <a:pt x="301" y="2836"/>
                      <a:pt x="301" y="2779"/>
                    </a:cubicBezTo>
                    <a:lnTo>
                      <a:pt x="301" y="2299"/>
                    </a:lnTo>
                    <a:lnTo>
                      <a:pt x="301" y="1064"/>
                    </a:lnTo>
                    <a:cubicBezTo>
                      <a:pt x="301" y="864"/>
                      <a:pt x="292" y="661"/>
                      <a:pt x="295" y="460"/>
                    </a:cubicBezTo>
                    <a:cubicBezTo>
                      <a:pt x="843" y="448"/>
                      <a:pt x="1390" y="436"/>
                      <a:pt x="1938" y="425"/>
                    </a:cubicBezTo>
                    <a:cubicBezTo>
                      <a:pt x="1942" y="425"/>
                      <a:pt x="1946" y="423"/>
                      <a:pt x="1949" y="421"/>
                    </a:cubicBezTo>
                    <a:close/>
                    <a:moveTo>
                      <a:pt x="418" y="2535"/>
                    </a:moveTo>
                    <a:cubicBezTo>
                      <a:pt x="408" y="2535"/>
                      <a:pt x="400" y="2543"/>
                      <a:pt x="400" y="2552"/>
                    </a:cubicBezTo>
                    <a:lnTo>
                      <a:pt x="400" y="2852"/>
                    </a:lnTo>
                    <a:cubicBezTo>
                      <a:pt x="400" y="2861"/>
                      <a:pt x="408" y="2869"/>
                      <a:pt x="418" y="2869"/>
                    </a:cubicBezTo>
                    <a:lnTo>
                      <a:pt x="1834" y="2869"/>
                    </a:lnTo>
                    <a:cubicBezTo>
                      <a:pt x="1839" y="2869"/>
                      <a:pt x="1843" y="2867"/>
                      <a:pt x="1846" y="2864"/>
                    </a:cubicBezTo>
                    <a:lnTo>
                      <a:pt x="1847" y="2864"/>
                    </a:lnTo>
                    <a:cubicBezTo>
                      <a:pt x="1847" y="2863"/>
                      <a:pt x="1847" y="2863"/>
                      <a:pt x="1847" y="2863"/>
                    </a:cubicBezTo>
                    <a:cubicBezTo>
                      <a:pt x="1850" y="2860"/>
                      <a:pt x="1851" y="2857"/>
                      <a:pt x="1851" y="2852"/>
                    </a:cubicBezTo>
                    <a:lnTo>
                      <a:pt x="1851" y="2552"/>
                    </a:lnTo>
                    <a:cubicBezTo>
                      <a:pt x="1851" y="2543"/>
                      <a:pt x="1843" y="2535"/>
                      <a:pt x="1834" y="2535"/>
                    </a:cubicBezTo>
                    <a:lnTo>
                      <a:pt x="418" y="2535"/>
                    </a:lnTo>
                    <a:close/>
                    <a:moveTo>
                      <a:pt x="1692" y="2564"/>
                    </a:moveTo>
                    <a:cubicBezTo>
                      <a:pt x="1734" y="2563"/>
                      <a:pt x="1776" y="2565"/>
                      <a:pt x="1817" y="2570"/>
                    </a:cubicBezTo>
                    <a:lnTo>
                      <a:pt x="1819" y="2570"/>
                    </a:lnTo>
                    <a:cubicBezTo>
                      <a:pt x="1824" y="2593"/>
                      <a:pt x="1817" y="2633"/>
                      <a:pt x="1817" y="2651"/>
                    </a:cubicBezTo>
                    <a:lnTo>
                      <a:pt x="1817" y="2834"/>
                    </a:lnTo>
                    <a:lnTo>
                      <a:pt x="1194" y="2834"/>
                    </a:lnTo>
                    <a:lnTo>
                      <a:pt x="724" y="2834"/>
                    </a:lnTo>
                    <a:cubicBezTo>
                      <a:pt x="817" y="2813"/>
                      <a:pt x="874" y="2709"/>
                      <a:pt x="812" y="2623"/>
                    </a:cubicBezTo>
                    <a:cubicBezTo>
                      <a:pt x="791" y="2594"/>
                      <a:pt x="761" y="2578"/>
                      <a:pt x="727" y="2570"/>
                    </a:cubicBezTo>
                    <a:lnTo>
                      <a:pt x="1483" y="2570"/>
                    </a:lnTo>
                    <a:cubicBezTo>
                      <a:pt x="1551" y="2570"/>
                      <a:pt x="1622" y="2564"/>
                      <a:pt x="1692" y="2564"/>
                    </a:cubicBezTo>
                    <a:close/>
                    <a:moveTo>
                      <a:pt x="432" y="2567"/>
                    </a:moveTo>
                    <a:cubicBezTo>
                      <a:pt x="436" y="2568"/>
                      <a:pt x="441" y="2569"/>
                      <a:pt x="450" y="2570"/>
                    </a:cubicBezTo>
                    <a:cubicBezTo>
                      <a:pt x="482" y="2572"/>
                      <a:pt x="515" y="2571"/>
                      <a:pt x="547" y="2570"/>
                    </a:cubicBezTo>
                    <a:cubicBezTo>
                      <a:pt x="486" y="2584"/>
                      <a:pt x="441" y="2635"/>
                      <a:pt x="435" y="2692"/>
                    </a:cubicBezTo>
                    <a:cubicBezTo>
                      <a:pt x="435" y="2654"/>
                      <a:pt x="435" y="2615"/>
                      <a:pt x="435" y="2577"/>
                    </a:cubicBezTo>
                    <a:cubicBezTo>
                      <a:pt x="435" y="2572"/>
                      <a:pt x="434" y="2569"/>
                      <a:pt x="432" y="2567"/>
                    </a:cubicBezTo>
                    <a:close/>
                    <a:moveTo>
                      <a:pt x="632" y="2584"/>
                    </a:moveTo>
                    <a:cubicBezTo>
                      <a:pt x="653" y="2584"/>
                      <a:pt x="674" y="2585"/>
                      <a:pt x="694" y="2587"/>
                    </a:cubicBezTo>
                    <a:cubicBezTo>
                      <a:pt x="841" y="2601"/>
                      <a:pt x="862" y="2804"/>
                      <a:pt x="702" y="2817"/>
                    </a:cubicBezTo>
                    <a:cubicBezTo>
                      <a:pt x="661" y="2817"/>
                      <a:pt x="619" y="2820"/>
                      <a:pt x="578" y="2817"/>
                    </a:cubicBezTo>
                    <a:cubicBezTo>
                      <a:pt x="428" y="2806"/>
                      <a:pt x="416" y="2603"/>
                      <a:pt x="570" y="2587"/>
                    </a:cubicBezTo>
                    <a:cubicBezTo>
                      <a:pt x="590" y="2585"/>
                      <a:pt x="611" y="2584"/>
                      <a:pt x="632" y="2584"/>
                    </a:cubicBezTo>
                    <a:close/>
                    <a:moveTo>
                      <a:pt x="681" y="2612"/>
                    </a:moveTo>
                    <a:cubicBezTo>
                      <a:pt x="675" y="2612"/>
                      <a:pt x="670" y="2615"/>
                      <a:pt x="670" y="2621"/>
                    </a:cubicBezTo>
                    <a:cubicBezTo>
                      <a:pt x="671" y="2631"/>
                      <a:pt x="673" y="2640"/>
                      <a:pt x="674" y="2650"/>
                    </a:cubicBezTo>
                    <a:cubicBezTo>
                      <a:pt x="620" y="2646"/>
                      <a:pt x="568" y="2649"/>
                      <a:pt x="515" y="2660"/>
                    </a:cubicBezTo>
                    <a:cubicBezTo>
                      <a:pt x="510" y="2661"/>
                      <a:pt x="508" y="2665"/>
                      <a:pt x="507" y="2669"/>
                    </a:cubicBezTo>
                    <a:cubicBezTo>
                      <a:pt x="505" y="2671"/>
                      <a:pt x="504" y="2674"/>
                      <a:pt x="505" y="2678"/>
                    </a:cubicBezTo>
                    <a:cubicBezTo>
                      <a:pt x="508" y="2698"/>
                      <a:pt x="512" y="2720"/>
                      <a:pt x="515" y="2740"/>
                    </a:cubicBezTo>
                    <a:cubicBezTo>
                      <a:pt x="516" y="2745"/>
                      <a:pt x="521" y="2748"/>
                      <a:pt x="525" y="2748"/>
                    </a:cubicBezTo>
                    <a:cubicBezTo>
                      <a:pt x="559" y="2748"/>
                      <a:pt x="594" y="2747"/>
                      <a:pt x="628" y="2747"/>
                    </a:cubicBezTo>
                    <a:cubicBezTo>
                      <a:pt x="639" y="2747"/>
                      <a:pt x="666" y="2742"/>
                      <a:pt x="674" y="2747"/>
                    </a:cubicBezTo>
                    <a:cubicBezTo>
                      <a:pt x="690" y="2754"/>
                      <a:pt x="689" y="2763"/>
                      <a:pt x="693" y="2780"/>
                    </a:cubicBezTo>
                    <a:cubicBezTo>
                      <a:pt x="695" y="2790"/>
                      <a:pt x="706" y="2789"/>
                      <a:pt x="711" y="2783"/>
                    </a:cubicBezTo>
                    <a:lnTo>
                      <a:pt x="775" y="2697"/>
                    </a:lnTo>
                    <a:cubicBezTo>
                      <a:pt x="778" y="2693"/>
                      <a:pt x="775" y="2688"/>
                      <a:pt x="773" y="2685"/>
                    </a:cubicBezTo>
                    <a:cubicBezTo>
                      <a:pt x="748" y="2654"/>
                      <a:pt x="721" y="2631"/>
                      <a:pt x="686" y="2612"/>
                    </a:cubicBezTo>
                    <a:cubicBezTo>
                      <a:pt x="685" y="2611"/>
                      <a:pt x="682" y="2612"/>
                      <a:pt x="681" y="2612"/>
                    </a:cubicBezTo>
                    <a:close/>
                    <a:moveTo>
                      <a:pt x="693" y="2640"/>
                    </a:moveTo>
                    <a:cubicBezTo>
                      <a:pt x="717" y="2653"/>
                      <a:pt x="747" y="2673"/>
                      <a:pt x="747" y="2694"/>
                    </a:cubicBezTo>
                    <a:cubicBezTo>
                      <a:pt x="747" y="2712"/>
                      <a:pt x="725" y="2736"/>
                      <a:pt x="708" y="2755"/>
                    </a:cubicBezTo>
                    <a:cubicBezTo>
                      <a:pt x="706" y="2748"/>
                      <a:pt x="705" y="2740"/>
                      <a:pt x="703" y="2733"/>
                    </a:cubicBezTo>
                    <a:cubicBezTo>
                      <a:pt x="702" y="2728"/>
                      <a:pt x="698" y="2725"/>
                      <a:pt x="693" y="2725"/>
                    </a:cubicBezTo>
                    <a:lnTo>
                      <a:pt x="581" y="2726"/>
                    </a:lnTo>
                    <a:cubicBezTo>
                      <a:pt x="565" y="2727"/>
                      <a:pt x="544" y="2732"/>
                      <a:pt x="532" y="2719"/>
                    </a:cubicBezTo>
                    <a:cubicBezTo>
                      <a:pt x="527" y="2712"/>
                      <a:pt x="526" y="2692"/>
                      <a:pt x="526" y="2680"/>
                    </a:cubicBezTo>
                    <a:cubicBezTo>
                      <a:pt x="579" y="2669"/>
                      <a:pt x="631" y="2666"/>
                      <a:pt x="686" y="2671"/>
                    </a:cubicBezTo>
                    <a:cubicBezTo>
                      <a:pt x="691" y="2672"/>
                      <a:pt x="697" y="2666"/>
                      <a:pt x="696" y="2661"/>
                    </a:cubicBezTo>
                    <a:cubicBezTo>
                      <a:pt x="695" y="2654"/>
                      <a:pt x="694" y="2647"/>
                      <a:pt x="693" y="2640"/>
                    </a:cubicBezTo>
                    <a:close/>
                    <a:moveTo>
                      <a:pt x="435" y="2716"/>
                    </a:moveTo>
                    <a:cubicBezTo>
                      <a:pt x="437" y="2738"/>
                      <a:pt x="445" y="2760"/>
                      <a:pt x="460" y="2781"/>
                    </a:cubicBezTo>
                    <a:cubicBezTo>
                      <a:pt x="489" y="2821"/>
                      <a:pt x="532" y="2835"/>
                      <a:pt x="578" y="2838"/>
                    </a:cubicBezTo>
                    <a:cubicBezTo>
                      <a:pt x="530" y="2840"/>
                      <a:pt x="482" y="2840"/>
                      <a:pt x="436" y="2834"/>
                    </a:cubicBezTo>
                    <a:cubicBezTo>
                      <a:pt x="438" y="2821"/>
                      <a:pt x="435" y="2797"/>
                      <a:pt x="435" y="2789"/>
                    </a:cubicBezTo>
                    <a:lnTo>
                      <a:pt x="435" y="2716"/>
                    </a:lnTo>
                    <a:close/>
                    <a:moveTo>
                      <a:pt x="1125" y="3101"/>
                    </a:moveTo>
                    <a:cubicBezTo>
                      <a:pt x="1023" y="3101"/>
                      <a:pt x="936" y="3187"/>
                      <a:pt x="937" y="3289"/>
                    </a:cubicBezTo>
                    <a:cubicBezTo>
                      <a:pt x="937" y="3388"/>
                      <a:pt x="1017" y="3471"/>
                      <a:pt x="1116" y="3476"/>
                    </a:cubicBezTo>
                    <a:cubicBezTo>
                      <a:pt x="1223" y="3481"/>
                      <a:pt x="1303" y="3399"/>
                      <a:pt x="1312" y="3296"/>
                    </a:cubicBezTo>
                    <a:cubicBezTo>
                      <a:pt x="1313" y="3294"/>
                      <a:pt x="1313" y="3292"/>
                      <a:pt x="1313" y="3289"/>
                    </a:cubicBezTo>
                    <a:cubicBezTo>
                      <a:pt x="1313" y="3286"/>
                      <a:pt x="1313" y="3284"/>
                      <a:pt x="1312" y="3282"/>
                    </a:cubicBezTo>
                    <a:cubicBezTo>
                      <a:pt x="1303" y="3183"/>
                      <a:pt x="1229" y="3101"/>
                      <a:pt x="1125" y="3101"/>
                    </a:cubicBezTo>
                    <a:close/>
                    <a:moveTo>
                      <a:pt x="1121" y="3141"/>
                    </a:moveTo>
                    <a:cubicBezTo>
                      <a:pt x="1197" y="3142"/>
                      <a:pt x="1273" y="3191"/>
                      <a:pt x="1278" y="3289"/>
                    </a:cubicBezTo>
                    <a:cubicBezTo>
                      <a:pt x="1267" y="3485"/>
                      <a:pt x="972" y="3487"/>
                      <a:pt x="972" y="3289"/>
                    </a:cubicBezTo>
                    <a:cubicBezTo>
                      <a:pt x="972" y="3190"/>
                      <a:pt x="1046" y="3141"/>
                      <a:pt x="1121" y="3141"/>
                    </a:cubicBezTo>
                    <a:close/>
                    <a:moveTo>
                      <a:pt x="1045" y="3191"/>
                    </a:moveTo>
                    <a:cubicBezTo>
                      <a:pt x="1036" y="3191"/>
                      <a:pt x="1028" y="3199"/>
                      <a:pt x="1028" y="3209"/>
                    </a:cubicBezTo>
                    <a:lnTo>
                      <a:pt x="1028" y="3369"/>
                    </a:lnTo>
                    <a:cubicBezTo>
                      <a:pt x="1028" y="3378"/>
                      <a:pt x="1036" y="3386"/>
                      <a:pt x="1045" y="3386"/>
                    </a:cubicBezTo>
                    <a:lnTo>
                      <a:pt x="1206" y="3386"/>
                    </a:lnTo>
                    <a:cubicBezTo>
                      <a:pt x="1211" y="3386"/>
                      <a:pt x="1215" y="3384"/>
                      <a:pt x="1217" y="3381"/>
                    </a:cubicBezTo>
                    <a:lnTo>
                      <a:pt x="1218" y="3381"/>
                    </a:lnTo>
                    <a:cubicBezTo>
                      <a:pt x="1218" y="3381"/>
                      <a:pt x="1218" y="3380"/>
                      <a:pt x="1218" y="3380"/>
                    </a:cubicBezTo>
                    <a:cubicBezTo>
                      <a:pt x="1221" y="3377"/>
                      <a:pt x="1223" y="3374"/>
                      <a:pt x="1223" y="3369"/>
                    </a:cubicBezTo>
                    <a:lnTo>
                      <a:pt x="1223" y="3209"/>
                    </a:lnTo>
                    <a:cubicBezTo>
                      <a:pt x="1223" y="3199"/>
                      <a:pt x="1215" y="3191"/>
                      <a:pt x="1206" y="3191"/>
                    </a:cubicBezTo>
                    <a:lnTo>
                      <a:pt x="1045" y="3191"/>
                    </a:lnTo>
                    <a:close/>
                    <a:moveTo>
                      <a:pt x="1063" y="3226"/>
                    </a:moveTo>
                    <a:lnTo>
                      <a:pt x="1188" y="3226"/>
                    </a:lnTo>
                    <a:lnTo>
                      <a:pt x="1188" y="3351"/>
                    </a:lnTo>
                    <a:lnTo>
                      <a:pt x="1063" y="3351"/>
                    </a:lnTo>
                    <a:lnTo>
                      <a:pt x="1063" y="322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5F5F5F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Laptop"/>
              <p:cNvSpPr>
                <a:spLocks noChangeAspect="1" noEditPoints="1"/>
              </p:cNvSpPr>
              <p:nvPr/>
            </p:nvSpPr>
            <p:spPr bwMode="auto">
              <a:xfrm>
                <a:off x="1095126" y="2363549"/>
                <a:ext cx="262224" cy="248414"/>
              </a:xfrm>
              <a:custGeom>
                <a:avLst/>
                <a:gdLst>
                  <a:gd name="T0" fmla="*/ 41 w 667"/>
                  <a:gd name="T1" fmla="*/ 27 h 640"/>
                  <a:gd name="T2" fmla="*/ 45 w 667"/>
                  <a:gd name="T3" fmla="*/ 401 h 640"/>
                  <a:gd name="T4" fmla="*/ 1 w 667"/>
                  <a:gd name="T5" fmla="*/ 586 h 640"/>
                  <a:gd name="T6" fmla="*/ 27 w 667"/>
                  <a:gd name="T7" fmla="*/ 640 h 640"/>
                  <a:gd name="T8" fmla="*/ 667 w 667"/>
                  <a:gd name="T9" fmla="*/ 613 h 640"/>
                  <a:gd name="T10" fmla="*/ 626 w 667"/>
                  <a:gd name="T11" fmla="*/ 409 h 640"/>
                  <a:gd name="T12" fmla="*/ 627 w 667"/>
                  <a:gd name="T13" fmla="*/ 387 h 640"/>
                  <a:gd name="T14" fmla="*/ 601 w 667"/>
                  <a:gd name="T15" fmla="*/ 0 h 640"/>
                  <a:gd name="T16" fmla="*/ 67 w 667"/>
                  <a:gd name="T17" fmla="*/ 27 h 640"/>
                  <a:gd name="T18" fmla="*/ 601 w 667"/>
                  <a:gd name="T19" fmla="*/ 387 h 640"/>
                  <a:gd name="T20" fmla="*/ 67 w 667"/>
                  <a:gd name="T21" fmla="*/ 27 h 640"/>
                  <a:gd name="T22" fmla="*/ 94 w 667"/>
                  <a:gd name="T23" fmla="*/ 67 h 640"/>
                  <a:gd name="T24" fmla="*/ 107 w 667"/>
                  <a:gd name="T25" fmla="*/ 360 h 640"/>
                  <a:gd name="T26" fmla="*/ 574 w 667"/>
                  <a:gd name="T27" fmla="*/ 347 h 640"/>
                  <a:gd name="T28" fmla="*/ 561 w 667"/>
                  <a:gd name="T29" fmla="*/ 53 h 640"/>
                  <a:gd name="T30" fmla="*/ 121 w 667"/>
                  <a:gd name="T31" fmla="*/ 80 h 640"/>
                  <a:gd name="T32" fmla="*/ 547 w 667"/>
                  <a:gd name="T33" fmla="*/ 333 h 640"/>
                  <a:gd name="T34" fmla="*/ 121 w 667"/>
                  <a:gd name="T35" fmla="*/ 80 h 640"/>
                  <a:gd name="T36" fmla="*/ 111 w 667"/>
                  <a:gd name="T37" fmla="*/ 413 h 640"/>
                  <a:gd name="T38" fmla="*/ 111 w 667"/>
                  <a:gd name="T39" fmla="*/ 520 h 640"/>
                  <a:gd name="T40" fmla="*/ 556 w 667"/>
                  <a:gd name="T41" fmla="*/ 520 h 640"/>
                  <a:gd name="T42" fmla="*/ 557 w 667"/>
                  <a:gd name="T43" fmla="*/ 413 h 640"/>
                  <a:gd name="T44" fmla="*/ 637 w 667"/>
                  <a:gd name="T45" fmla="*/ 573 h 640"/>
                  <a:gd name="T46" fmla="*/ 402 w 667"/>
                  <a:gd name="T47" fmla="*/ 553 h 640"/>
                  <a:gd name="T48" fmla="*/ 294 w 667"/>
                  <a:gd name="T49" fmla="*/ 533 h 640"/>
                  <a:gd name="T50" fmla="*/ 258 w 667"/>
                  <a:gd name="T51" fmla="*/ 573 h 640"/>
                  <a:gd name="T52" fmla="*/ 68 w 667"/>
                  <a:gd name="T53" fmla="*/ 413 h 640"/>
                  <a:gd name="T54" fmla="*/ 195 w 667"/>
                  <a:gd name="T55" fmla="*/ 413 h 640"/>
                  <a:gd name="T56" fmla="*/ 134 w 667"/>
                  <a:gd name="T57" fmla="*/ 440 h 640"/>
                  <a:gd name="T58" fmla="*/ 138 w 667"/>
                  <a:gd name="T59" fmla="*/ 413 h 640"/>
                  <a:gd name="T60" fmla="*/ 279 w 667"/>
                  <a:gd name="T61" fmla="*/ 413 h 640"/>
                  <a:gd name="T62" fmla="*/ 219 w 667"/>
                  <a:gd name="T63" fmla="*/ 440 h 640"/>
                  <a:gd name="T64" fmla="*/ 305 w 667"/>
                  <a:gd name="T65" fmla="*/ 413 h 640"/>
                  <a:gd name="T66" fmla="*/ 363 w 667"/>
                  <a:gd name="T67" fmla="*/ 440 h 640"/>
                  <a:gd name="T68" fmla="*/ 305 w 667"/>
                  <a:gd name="T69" fmla="*/ 413 h 640"/>
                  <a:gd name="T70" fmla="*/ 446 w 667"/>
                  <a:gd name="T71" fmla="*/ 413 h 640"/>
                  <a:gd name="T72" fmla="*/ 390 w 667"/>
                  <a:gd name="T73" fmla="*/ 440 h 640"/>
                  <a:gd name="T74" fmla="*/ 473 w 667"/>
                  <a:gd name="T75" fmla="*/ 413 h 640"/>
                  <a:gd name="T76" fmla="*/ 534 w 667"/>
                  <a:gd name="T77" fmla="*/ 440 h 640"/>
                  <a:gd name="T78" fmla="*/ 476 w 667"/>
                  <a:gd name="T79" fmla="*/ 440 h 640"/>
                  <a:gd name="T80" fmla="*/ 128 w 667"/>
                  <a:gd name="T81" fmla="*/ 466 h 640"/>
                  <a:gd name="T82" fmla="*/ 186 w 667"/>
                  <a:gd name="T83" fmla="*/ 493 h 640"/>
                  <a:gd name="T84" fmla="*/ 128 w 667"/>
                  <a:gd name="T85" fmla="*/ 466 h 640"/>
                  <a:gd name="T86" fmla="*/ 544 w 667"/>
                  <a:gd name="T87" fmla="*/ 493 h 640"/>
                  <a:gd name="T88" fmla="*/ 479 w 667"/>
                  <a:gd name="T89" fmla="*/ 467 h 640"/>
                  <a:gd name="T90" fmla="*/ 216 w 667"/>
                  <a:gd name="T91" fmla="*/ 467 h 640"/>
                  <a:gd name="T92" fmla="*/ 276 w 667"/>
                  <a:gd name="T93" fmla="*/ 493 h 640"/>
                  <a:gd name="T94" fmla="*/ 216 w 667"/>
                  <a:gd name="T95" fmla="*/ 467 h 640"/>
                  <a:gd name="T96" fmla="*/ 364 w 667"/>
                  <a:gd name="T97" fmla="*/ 467 h 640"/>
                  <a:gd name="T98" fmla="*/ 302 w 667"/>
                  <a:gd name="T99" fmla="*/ 493 h 640"/>
                  <a:gd name="T100" fmla="*/ 391 w 667"/>
                  <a:gd name="T101" fmla="*/ 467 h 640"/>
                  <a:gd name="T102" fmla="*/ 455 w 667"/>
                  <a:gd name="T103" fmla="*/ 493 h 640"/>
                  <a:gd name="T104" fmla="*/ 391 w 667"/>
                  <a:gd name="T105" fmla="*/ 467 h 640"/>
                  <a:gd name="T106" fmla="*/ 381 w 667"/>
                  <a:gd name="T107" fmla="*/ 573 h 640"/>
                  <a:gd name="T108" fmla="*/ 292 w 667"/>
                  <a:gd name="T109" fmla="*/ 560 h 640"/>
                  <a:gd name="T110" fmla="*/ 27 w 667"/>
                  <a:gd name="T111" fmla="*/ 600 h 640"/>
                  <a:gd name="T112" fmla="*/ 641 w 667"/>
                  <a:gd name="T113" fmla="*/ 613 h 640"/>
                  <a:gd name="T114" fmla="*/ 27 w 667"/>
                  <a:gd name="T115" fmla="*/ 60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67" h="640">
                    <a:moveTo>
                      <a:pt x="67" y="0"/>
                    </a:moveTo>
                    <a:cubicBezTo>
                      <a:pt x="53" y="0"/>
                      <a:pt x="41" y="12"/>
                      <a:pt x="41" y="27"/>
                    </a:cubicBezTo>
                    <a:lnTo>
                      <a:pt x="41" y="387"/>
                    </a:lnTo>
                    <a:cubicBezTo>
                      <a:pt x="41" y="392"/>
                      <a:pt x="42" y="397"/>
                      <a:pt x="45" y="401"/>
                    </a:cubicBezTo>
                    <a:cubicBezTo>
                      <a:pt x="44" y="403"/>
                      <a:pt x="43" y="406"/>
                      <a:pt x="42" y="409"/>
                    </a:cubicBezTo>
                    <a:cubicBezTo>
                      <a:pt x="28" y="470"/>
                      <a:pt x="12" y="533"/>
                      <a:pt x="1" y="586"/>
                    </a:cubicBezTo>
                    <a:cubicBezTo>
                      <a:pt x="0" y="595"/>
                      <a:pt x="1" y="604"/>
                      <a:pt x="1" y="613"/>
                    </a:cubicBezTo>
                    <a:cubicBezTo>
                      <a:pt x="1" y="628"/>
                      <a:pt x="13" y="640"/>
                      <a:pt x="27" y="640"/>
                    </a:cubicBezTo>
                    <a:lnTo>
                      <a:pt x="641" y="640"/>
                    </a:lnTo>
                    <a:cubicBezTo>
                      <a:pt x="655" y="640"/>
                      <a:pt x="667" y="628"/>
                      <a:pt x="667" y="613"/>
                    </a:cubicBezTo>
                    <a:lnTo>
                      <a:pt x="667" y="587"/>
                    </a:lnTo>
                    <a:cubicBezTo>
                      <a:pt x="655" y="528"/>
                      <a:pt x="640" y="468"/>
                      <a:pt x="626" y="409"/>
                    </a:cubicBezTo>
                    <a:cubicBezTo>
                      <a:pt x="625" y="406"/>
                      <a:pt x="624" y="403"/>
                      <a:pt x="623" y="401"/>
                    </a:cubicBezTo>
                    <a:cubicBezTo>
                      <a:pt x="626" y="397"/>
                      <a:pt x="627" y="392"/>
                      <a:pt x="627" y="387"/>
                    </a:cubicBezTo>
                    <a:lnTo>
                      <a:pt x="627" y="27"/>
                    </a:lnTo>
                    <a:cubicBezTo>
                      <a:pt x="627" y="12"/>
                      <a:pt x="615" y="0"/>
                      <a:pt x="601" y="0"/>
                    </a:cubicBezTo>
                    <a:cubicBezTo>
                      <a:pt x="423" y="0"/>
                      <a:pt x="245" y="0"/>
                      <a:pt x="67" y="0"/>
                    </a:cubicBezTo>
                    <a:close/>
                    <a:moveTo>
                      <a:pt x="67" y="27"/>
                    </a:moveTo>
                    <a:lnTo>
                      <a:pt x="601" y="27"/>
                    </a:lnTo>
                    <a:lnTo>
                      <a:pt x="601" y="387"/>
                    </a:lnTo>
                    <a:cubicBezTo>
                      <a:pt x="423" y="387"/>
                      <a:pt x="245" y="387"/>
                      <a:pt x="67" y="387"/>
                    </a:cubicBezTo>
                    <a:lnTo>
                      <a:pt x="67" y="27"/>
                    </a:lnTo>
                    <a:close/>
                    <a:moveTo>
                      <a:pt x="107" y="53"/>
                    </a:moveTo>
                    <a:cubicBezTo>
                      <a:pt x="100" y="53"/>
                      <a:pt x="94" y="59"/>
                      <a:pt x="94" y="67"/>
                    </a:cubicBezTo>
                    <a:lnTo>
                      <a:pt x="94" y="347"/>
                    </a:lnTo>
                    <a:cubicBezTo>
                      <a:pt x="94" y="354"/>
                      <a:pt x="100" y="360"/>
                      <a:pt x="107" y="360"/>
                    </a:cubicBezTo>
                    <a:lnTo>
                      <a:pt x="561" y="360"/>
                    </a:lnTo>
                    <a:cubicBezTo>
                      <a:pt x="568" y="360"/>
                      <a:pt x="574" y="354"/>
                      <a:pt x="574" y="347"/>
                    </a:cubicBezTo>
                    <a:lnTo>
                      <a:pt x="574" y="67"/>
                    </a:lnTo>
                    <a:cubicBezTo>
                      <a:pt x="574" y="59"/>
                      <a:pt x="568" y="53"/>
                      <a:pt x="561" y="53"/>
                    </a:cubicBezTo>
                    <a:lnTo>
                      <a:pt x="107" y="53"/>
                    </a:lnTo>
                    <a:close/>
                    <a:moveTo>
                      <a:pt x="121" y="80"/>
                    </a:moveTo>
                    <a:lnTo>
                      <a:pt x="547" y="80"/>
                    </a:lnTo>
                    <a:lnTo>
                      <a:pt x="547" y="333"/>
                    </a:lnTo>
                    <a:lnTo>
                      <a:pt x="121" y="333"/>
                    </a:lnTo>
                    <a:lnTo>
                      <a:pt x="121" y="80"/>
                    </a:lnTo>
                    <a:close/>
                    <a:moveTo>
                      <a:pt x="68" y="413"/>
                    </a:moveTo>
                    <a:lnTo>
                      <a:pt x="111" y="413"/>
                    </a:lnTo>
                    <a:lnTo>
                      <a:pt x="94" y="504"/>
                    </a:lnTo>
                    <a:cubicBezTo>
                      <a:pt x="92" y="514"/>
                      <a:pt x="101" y="520"/>
                      <a:pt x="111" y="520"/>
                    </a:cubicBezTo>
                    <a:cubicBezTo>
                      <a:pt x="265" y="518"/>
                      <a:pt x="422" y="522"/>
                      <a:pt x="556" y="520"/>
                    </a:cubicBezTo>
                    <a:lnTo>
                      <a:pt x="556" y="520"/>
                    </a:lnTo>
                    <a:cubicBezTo>
                      <a:pt x="566" y="520"/>
                      <a:pt x="576" y="514"/>
                      <a:pt x="574" y="504"/>
                    </a:cubicBezTo>
                    <a:lnTo>
                      <a:pt x="557" y="413"/>
                    </a:lnTo>
                    <a:lnTo>
                      <a:pt x="600" y="413"/>
                    </a:lnTo>
                    <a:cubicBezTo>
                      <a:pt x="612" y="466"/>
                      <a:pt x="625" y="520"/>
                      <a:pt x="637" y="573"/>
                    </a:cubicBezTo>
                    <a:lnTo>
                      <a:pt x="410" y="573"/>
                    </a:lnTo>
                    <a:lnTo>
                      <a:pt x="402" y="553"/>
                    </a:lnTo>
                    <a:cubicBezTo>
                      <a:pt x="397" y="540"/>
                      <a:pt x="392" y="533"/>
                      <a:pt x="374" y="533"/>
                    </a:cubicBezTo>
                    <a:lnTo>
                      <a:pt x="294" y="533"/>
                    </a:lnTo>
                    <a:cubicBezTo>
                      <a:pt x="274" y="533"/>
                      <a:pt x="271" y="542"/>
                      <a:pt x="266" y="553"/>
                    </a:cubicBezTo>
                    <a:lnTo>
                      <a:pt x="258" y="573"/>
                    </a:lnTo>
                    <a:lnTo>
                      <a:pt x="31" y="573"/>
                    </a:lnTo>
                    <a:cubicBezTo>
                      <a:pt x="43" y="520"/>
                      <a:pt x="56" y="465"/>
                      <a:pt x="68" y="413"/>
                    </a:cubicBezTo>
                    <a:close/>
                    <a:moveTo>
                      <a:pt x="138" y="413"/>
                    </a:moveTo>
                    <a:lnTo>
                      <a:pt x="195" y="413"/>
                    </a:lnTo>
                    <a:lnTo>
                      <a:pt x="192" y="440"/>
                    </a:lnTo>
                    <a:lnTo>
                      <a:pt x="134" y="440"/>
                    </a:lnTo>
                    <a:cubicBezTo>
                      <a:pt x="134" y="440"/>
                      <a:pt x="133" y="440"/>
                      <a:pt x="133" y="440"/>
                    </a:cubicBezTo>
                    <a:lnTo>
                      <a:pt x="138" y="413"/>
                    </a:lnTo>
                    <a:close/>
                    <a:moveTo>
                      <a:pt x="222" y="413"/>
                    </a:moveTo>
                    <a:lnTo>
                      <a:pt x="279" y="413"/>
                    </a:lnTo>
                    <a:lnTo>
                      <a:pt x="278" y="440"/>
                    </a:lnTo>
                    <a:lnTo>
                      <a:pt x="219" y="440"/>
                    </a:lnTo>
                    <a:lnTo>
                      <a:pt x="222" y="413"/>
                    </a:lnTo>
                    <a:close/>
                    <a:moveTo>
                      <a:pt x="305" y="413"/>
                    </a:moveTo>
                    <a:lnTo>
                      <a:pt x="362" y="413"/>
                    </a:lnTo>
                    <a:lnTo>
                      <a:pt x="363" y="440"/>
                    </a:lnTo>
                    <a:lnTo>
                      <a:pt x="304" y="440"/>
                    </a:lnTo>
                    <a:lnTo>
                      <a:pt x="305" y="413"/>
                    </a:lnTo>
                    <a:close/>
                    <a:moveTo>
                      <a:pt x="389" y="413"/>
                    </a:moveTo>
                    <a:lnTo>
                      <a:pt x="446" y="413"/>
                    </a:lnTo>
                    <a:lnTo>
                      <a:pt x="449" y="440"/>
                    </a:lnTo>
                    <a:lnTo>
                      <a:pt x="390" y="440"/>
                    </a:lnTo>
                    <a:lnTo>
                      <a:pt x="389" y="413"/>
                    </a:lnTo>
                    <a:close/>
                    <a:moveTo>
                      <a:pt x="473" y="413"/>
                    </a:moveTo>
                    <a:lnTo>
                      <a:pt x="529" y="413"/>
                    </a:lnTo>
                    <a:lnTo>
                      <a:pt x="534" y="440"/>
                    </a:lnTo>
                    <a:cubicBezTo>
                      <a:pt x="534" y="440"/>
                      <a:pt x="534" y="440"/>
                      <a:pt x="534" y="440"/>
                    </a:cubicBezTo>
                    <a:lnTo>
                      <a:pt x="476" y="440"/>
                    </a:lnTo>
                    <a:lnTo>
                      <a:pt x="473" y="413"/>
                    </a:lnTo>
                    <a:close/>
                    <a:moveTo>
                      <a:pt x="128" y="466"/>
                    </a:moveTo>
                    <a:cubicBezTo>
                      <a:pt x="155" y="466"/>
                      <a:pt x="164" y="467"/>
                      <a:pt x="189" y="467"/>
                    </a:cubicBezTo>
                    <a:lnTo>
                      <a:pt x="186" y="493"/>
                    </a:lnTo>
                    <a:lnTo>
                      <a:pt x="123" y="493"/>
                    </a:lnTo>
                    <a:lnTo>
                      <a:pt x="128" y="466"/>
                    </a:lnTo>
                    <a:close/>
                    <a:moveTo>
                      <a:pt x="539" y="466"/>
                    </a:moveTo>
                    <a:lnTo>
                      <a:pt x="544" y="493"/>
                    </a:lnTo>
                    <a:lnTo>
                      <a:pt x="482" y="493"/>
                    </a:lnTo>
                    <a:lnTo>
                      <a:pt x="479" y="467"/>
                    </a:lnTo>
                    <a:cubicBezTo>
                      <a:pt x="499" y="467"/>
                      <a:pt x="517" y="466"/>
                      <a:pt x="539" y="466"/>
                    </a:cubicBezTo>
                    <a:close/>
                    <a:moveTo>
                      <a:pt x="216" y="467"/>
                    </a:moveTo>
                    <a:lnTo>
                      <a:pt x="277" y="467"/>
                    </a:lnTo>
                    <a:lnTo>
                      <a:pt x="276" y="493"/>
                    </a:lnTo>
                    <a:lnTo>
                      <a:pt x="213" y="493"/>
                    </a:lnTo>
                    <a:lnTo>
                      <a:pt x="216" y="467"/>
                    </a:lnTo>
                    <a:close/>
                    <a:moveTo>
                      <a:pt x="303" y="467"/>
                    </a:moveTo>
                    <a:lnTo>
                      <a:pt x="364" y="467"/>
                    </a:lnTo>
                    <a:lnTo>
                      <a:pt x="365" y="493"/>
                    </a:lnTo>
                    <a:lnTo>
                      <a:pt x="302" y="493"/>
                    </a:lnTo>
                    <a:lnTo>
                      <a:pt x="303" y="467"/>
                    </a:lnTo>
                    <a:close/>
                    <a:moveTo>
                      <a:pt x="391" y="467"/>
                    </a:moveTo>
                    <a:lnTo>
                      <a:pt x="452" y="467"/>
                    </a:lnTo>
                    <a:lnTo>
                      <a:pt x="455" y="493"/>
                    </a:lnTo>
                    <a:lnTo>
                      <a:pt x="392" y="493"/>
                    </a:lnTo>
                    <a:lnTo>
                      <a:pt x="391" y="467"/>
                    </a:lnTo>
                    <a:close/>
                    <a:moveTo>
                      <a:pt x="376" y="560"/>
                    </a:moveTo>
                    <a:cubicBezTo>
                      <a:pt x="378" y="564"/>
                      <a:pt x="379" y="569"/>
                      <a:pt x="381" y="573"/>
                    </a:cubicBezTo>
                    <a:lnTo>
                      <a:pt x="287" y="573"/>
                    </a:lnTo>
                    <a:cubicBezTo>
                      <a:pt x="288" y="569"/>
                      <a:pt x="290" y="564"/>
                      <a:pt x="292" y="560"/>
                    </a:cubicBezTo>
                    <a:cubicBezTo>
                      <a:pt x="320" y="560"/>
                      <a:pt x="348" y="560"/>
                      <a:pt x="376" y="560"/>
                    </a:cubicBezTo>
                    <a:close/>
                    <a:moveTo>
                      <a:pt x="27" y="600"/>
                    </a:moveTo>
                    <a:lnTo>
                      <a:pt x="641" y="600"/>
                    </a:lnTo>
                    <a:lnTo>
                      <a:pt x="641" y="613"/>
                    </a:lnTo>
                    <a:lnTo>
                      <a:pt x="27" y="613"/>
                    </a:lnTo>
                    <a:lnTo>
                      <a:pt x="27" y="60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0" name="왼쪽/오른쪽 화살표 79"/>
            <p:cNvSpPr/>
            <p:nvPr/>
          </p:nvSpPr>
          <p:spPr bwMode="auto">
            <a:xfrm>
              <a:off x="1049119" y="3698533"/>
              <a:ext cx="443123" cy="461616"/>
            </a:xfrm>
            <a:prstGeom prst="leftRightArrow">
              <a:avLst>
                <a:gd name="adj1" fmla="val 50000"/>
                <a:gd name="adj2" fmla="val 28505"/>
              </a:avLst>
            </a:prstGeom>
            <a:gradFill flip="none" rotWithShape="1">
              <a:gsLst>
                <a:gs pos="85000">
                  <a:schemeClr val="bg1">
                    <a:lumMod val="75000"/>
                  </a:schemeClr>
                </a:gs>
                <a:gs pos="16000">
                  <a:schemeClr val="bg1">
                    <a:lumMod val="75000"/>
                  </a:schemeClr>
                </a:gs>
                <a:gs pos="51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HTTP</a:t>
              </a:r>
            </a:p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HTTPS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1049119" y="5112709"/>
            <a:ext cx="443123" cy="2724756"/>
            <a:chOff x="1049119" y="5717773"/>
            <a:chExt cx="443123" cy="2724756"/>
          </a:xfrm>
        </p:grpSpPr>
        <p:sp>
          <p:nvSpPr>
            <p:cNvPr id="81" name="왼쪽/오른쪽 화살표 80"/>
            <p:cNvSpPr/>
            <p:nvPr/>
          </p:nvSpPr>
          <p:spPr bwMode="auto">
            <a:xfrm>
              <a:off x="1049119" y="5717773"/>
              <a:ext cx="443123" cy="461616"/>
            </a:xfrm>
            <a:prstGeom prst="leftRightArrow">
              <a:avLst>
                <a:gd name="adj1" fmla="val 50000"/>
                <a:gd name="adj2" fmla="val 28505"/>
              </a:avLst>
            </a:prstGeom>
            <a:gradFill flip="none" rotWithShape="1">
              <a:gsLst>
                <a:gs pos="85000">
                  <a:schemeClr val="bg1">
                    <a:lumMod val="75000"/>
                  </a:schemeClr>
                </a:gs>
                <a:gs pos="16000">
                  <a:schemeClr val="bg1">
                    <a:lumMod val="75000"/>
                  </a:schemeClr>
                </a:gs>
                <a:gs pos="51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HTTP</a:t>
              </a:r>
            </a:p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HTTPS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1139568" y="6608865"/>
              <a:ext cx="262224" cy="942572"/>
              <a:chOff x="1095126" y="2363549"/>
              <a:chExt cx="262224" cy="942572"/>
            </a:xfrm>
          </p:grpSpPr>
          <p:sp>
            <p:nvSpPr>
              <p:cNvPr id="83" name="Smartphone"/>
              <p:cNvSpPr>
                <a:spLocks noChangeAspect="1" noEditPoints="1"/>
              </p:cNvSpPr>
              <p:nvPr/>
            </p:nvSpPr>
            <p:spPr bwMode="auto">
              <a:xfrm>
                <a:off x="1132897" y="3008896"/>
                <a:ext cx="186682" cy="297225"/>
              </a:xfrm>
              <a:custGeom>
                <a:avLst/>
                <a:gdLst>
                  <a:gd name="T0" fmla="*/ 8 w 2245"/>
                  <a:gd name="T1" fmla="*/ 596 h 3638"/>
                  <a:gd name="T2" fmla="*/ 1873 w 2245"/>
                  <a:gd name="T3" fmla="*/ 3638 h 3638"/>
                  <a:gd name="T4" fmla="*/ 2242 w 2245"/>
                  <a:gd name="T5" fmla="*/ 1545 h 3638"/>
                  <a:gd name="T6" fmla="*/ 585 w 2245"/>
                  <a:gd name="T7" fmla="*/ 75 h 3638"/>
                  <a:gd name="T8" fmla="*/ 2172 w 2245"/>
                  <a:gd name="T9" fmla="*/ 2639 h 3638"/>
                  <a:gd name="T10" fmla="*/ 487 w 2245"/>
                  <a:gd name="T11" fmla="*/ 3514 h 3638"/>
                  <a:gd name="T12" fmla="*/ 352 w 2245"/>
                  <a:gd name="T13" fmla="*/ 3463 h 3638"/>
                  <a:gd name="T14" fmla="*/ 162 w 2245"/>
                  <a:gd name="T15" fmla="*/ 3467 h 3638"/>
                  <a:gd name="T16" fmla="*/ 86 w 2245"/>
                  <a:gd name="T17" fmla="*/ 3307 h 3638"/>
                  <a:gd name="T18" fmla="*/ 77 w 2245"/>
                  <a:gd name="T19" fmla="*/ 3159 h 3638"/>
                  <a:gd name="T20" fmla="*/ 161 w 2245"/>
                  <a:gd name="T21" fmla="*/ 2955 h 3638"/>
                  <a:gd name="T22" fmla="*/ 198 w 2245"/>
                  <a:gd name="T23" fmla="*/ 2820 h 3638"/>
                  <a:gd name="T24" fmla="*/ 155 w 2245"/>
                  <a:gd name="T25" fmla="*/ 2630 h 3638"/>
                  <a:gd name="T26" fmla="*/ 71 w 2245"/>
                  <a:gd name="T27" fmla="*/ 2552 h 3638"/>
                  <a:gd name="T28" fmla="*/ 70 w 2245"/>
                  <a:gd name="T29" fmla="*/ 2339 h 3638"/>
                  <a:gd name="T30" fmla="*/ 180 w 2245"/>
                  <a:gd name="T31" fmla="*/ 2137 h 3638"/>
                  <a:gd name="T32" fmla="*/ 141 w 2245"/>
                  <a:gd name="T33" fmla="*/ 1957 h 3638"/>
                  <a:gd name="T34" fmla="*/ 141 w 2245"/>
                  <a:gd name="T35" fmla="*/ 1835 h 3638"/>
                  <a:gd name="T36" fmla="*/ 75 w 2245"/>
                  <a:gd name="T37" fmla="*/ 1710 h 3638"/>
                  <a:gd name="T38" fmla="*/ 77 w 2245"/>
                  <a:gd name="T39" fmla="*/ 1478 h 3638"/>
                  <a:gd name="T40" fmla="*/ 170 w 2245"/>
                  <a:gd name="T41" fmla="*/ 1284 h 3638"/>
                  <a:gd name="T42" fmla="*/ 201 w 2245"/>
                  <a:gd name="T43" fmla="*/ 1072 h 3638"/>
                  <a:gd name="T44" fmla="*/ 78 w 2245"/>
                  <a:gd name="T45" fmla="*/ 1024 h 3638"/>
                  <a:gd name="T46" fmla="*/ 78 w 2245"/>
                  <a:gd name="T47" fmla="*/ 902 h 3638"/>
                  <a:gd name="T48" fmla="*/ 78 w 2245"/>
                  <a:gd name="T49" fmla="*/ 672 h 3638"/>
                  <a:gd name="T50" fmla="*/ 78 w 2245"/>
                  <a:gd name="T51" fmla="*/ 565 h 3638"/>
                  <a:gd name="T52" fmla="*/ 79 w 2245"/>
                  <a:gd name="T53" fmla="*/ 438 h 3638"/>
                  <a:gd name="T54" fmla="*/ 88 w 2245"/>
                  <a:gd name="T55" fmla="*/ 313 h 3638"/>
                  <a:gd name="T56" fmla="*/ 455 w 2245"/>
                  <a:gd name="T57" fmla="*/ 73 h 3638"/>
                  <a:gd name="T58" fmla="*/ 1145 w 2245"/>
                  <a:gd name="T59" fmla="*/ 101 h 3638"/>
                  <a:gd name="T60" fmla="*/ 284 w 2245"/>
                  <a:gd name="T61" fmla="*/ 266 h 3638"/>
                  <a:gd name="T62" fmla="*/ 1966 w 2245"/>
                  <a:gd name="T63" fmla="*/ 3022 h 3638"/>
                  <a:gd name="T64" fmla="*/ 1984 w 2245"/>
                  <a:gd name="T65" fmla="*/ 624 h 3638"/>
                  <a:gd name="T66" fmla="*/ 1950 w 2245"/>
                  <a:gd name="T67" fmla="*/ 300 h 3638"/>
                  <a:gd name="T68" fmla="*/ 301 w 2245"/>
                  <a:gd name="T69" fmla="*/ 300 h 3638"/>
                  <a:gd name="T70" fmla="*/ 1828 w 2245"/>
                  <a:gd name="T71" fmla="*/ 294 h 3638"/>
                  <a:gd name="T72" fmla="*/ 349 w 2245"/>
                  <a:gd name="T73" fmla="*/ 409 h 3638"/>
                  <a:gd name="T74" fmla="*/ 367 w 2245"/>
                  <a:gd name="T75" fmla="*/ 355 h 3638"/>
                  <a:gd name="T76" fmla="*/ 427 w 2245"/>
                  <a:gd name="T77" fmla="*/ 343 h 3638"/>
                  <a:gd name="T78" fmla="*/ 427 w 2245"/>
                  <a:gd name="T79" fmla="*/ 343 h 3638"/>
                  <a:gd name="T80" fmla="*/ 488 w 2245"/>
                  <a:gd name="T81" fmla="*/ 360 h 3638"/>
                  <a:gd name="T82" fmla="*/ 1097 w 2245"/>
                  <a:gd name="T83" fmla="*/ 2987 h 3638"/>
                  <a:gd name="T84" fmla="*/ 301 w 2245"/>
                  <a:gd name="T85" fmla="*/ 2779 h 3638"/>
                  <a:gd name="T86" fmla="*/ 1949 w 2245"/>
                  <a:gd name="T87" fmla="*/ 421 h 3638"/>
                  <a:gd name="T88" fmla="*/ 1834 w 2245"/>
                  <a:gd name="T89" fmla="*/ 2869 h 3638"/>
                  <a:gd name="T90" fmla="*/ 1851 w 2245"/>
                  <a:gd name="T91" fmla="*/ 2552 h 3638"/>
                  <a:gd name="T92" fmla="*/ 1819 w 2245"/>
                  <a:gd name="T93" fmla="*/ 2570 h 3638"/>
                  <a:gd name="T94" fmla="*/ 812 w 2245"/>
                  <a:gd name="T95" fmla="*/ 2623 h 3638"/>
                  <a:gd name="T96" fmla="*/ 450 w 2245"/>
                  <a:gd name="T97" fmla="*/ 2570 h 3638"/>
                  <a:gd name="T98" fmla="*/ 632 w 2245"/>
                  <a:gd name="T99" fmla="*/ 2584 h 3638"/>
                  <a:gd name="T100" fmla="*/ 632 w 2245"/>
                  <a:gd name="T101" fmla="*/ 2584 h 3638"/>
                  <a:gd name="T102" fmla="*/ 507 w 2245"/>
                  <a:gd name="T103" fmla="*/ 2669 h 3638"/>
                  <a:gd name="T104" fmla="*/ 674 w 2245"/>
                  <a:gd name="T105" fmla="*/ 2747 h 3638"/>
                  <a:gd name="T106" fmla="*/ 686 w 2245"/>
                  <a:gd name="T107" fmla="*/ 2612 h 3638"/>
                  <a:gd name="T108" fmla="*/ 703 w 2245"/>
                  <a:gd name="T109" fmla="*/ 2733 h 3638"/>
                  <a:gd name="T110" fmla="*/ 686 w 2245"/>
                  <a:gd name="T111" fmla="*/ 2671 h 3638"/>
                  <a:gd name="T112" fmla="*/ 578 w 2245"/>
                  <a:gd name="T113" fmla="*/ 2838 h 3638"/>
                  <a:gd name="T114" fmla="*/ 937 w 2245"/>
                  <a:gd name="T115" fmla="*/ 3289 h 3638"/>
                  <a:gd name="T116" fmla="*/ 1125 w 2245"/>
                  <a:gd name="T117" fmla="*/ 3101 h 3638"/>
                  <a:gd name="T118" fmla="*/ 1045 w 2245"/>
                  <a:gd name="T119" fmla="*/ 3191 h 3638"/>
                  <a:gd name="T120" fmla="*/ 1217 w 2245"/>
                  <a:gd name="T121" fmla="*/ 3381 h 3638"/>
                  <a:gd name="T122" fmla="*/ 1206 w 2245"/>
                  <a:gd name="T123" fmla="*/ 3191 h 3638"/>
                  <a:gd name="T124" fmla="*/ 1063 w 2245"/>
                  <a:gd name="T125" fmla="*/ 3351 h 3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45" h="3638">
                    <a:moveTo>
                      <a:pt x="1810" y="2"/>
                    </a:moveTo>
                    <a:cubicBezTo>
                      <a:pt x="1754" y="2"/>
                      <a:pt x="1697" y="5"/>
                      <a:pt x="1644" y="5"/>
                    </a:cubicBezTo>
                    <a:cubicBezTo>
                      <a:pt x="1232" y="5"/>
                      <a:pt x="820" y="0"/>
                      <a:pt x="409" y="5"/>
                    </a:cubicBezTo>
                    <a:cubicBezTo>
                      <a:pt x="201" y="8"/>
                      <a:pt x="24" y="137"/>
                      <a:pt x="9" y="356"/>
                    </a:cubicBezTo>
                    <a:cubicBezTo>
                      <a:pt x="4" y="436"/>
                      <a:pt x="8" y="516"/>
                      <a:pt x="8" y="596"/>
                    </a:cubicBezTo>
                    <a:lnTo>
                      <a:pt x="8" y="3132"/>
                    </a:lnTo>
                    <a:cubicBezTo>
                      <a:pt x="8" y="3243"/>
                      <a:pt x="0" y="3355"/>
                      <a:pt x="59" y="3455"/>
                    </a:cubicBezTo>
                    <a:cubicBezTo>
                      <a:pt x="153" y="3615"/>
                      <a:pt x="313" y="3638"/>
                      <a:pt x="480" y="3638"/>
                    </a:cubicBezTo>
                    <a:lnTo>
                      <a:pt x="1762" y="3638"/>
                    </a:lnTo>
                    <a:lnTo>
                      <a:pt x="1873" y="3638"/>
                    </a:lnTo>
                    <a:cubicBezTo>
                      <a:pt x="1876" y="3638"/>
                      <a:pt x="1878" y="3638"/>
                      <a:pt x="1881" y="3637"/>
                    </a:cubicBezTo>
                    <a:lnTo>
                      <a:pt x="1881" y="3637"/>
                    </a:lnTo>
                    <a:cubicBezTo>
                      <a:pt x="2091" y="3622"/>
                      <a:pt x="2236" y="3467"/>
                      <a:pt x="2242" y="3257"/>
                    </a:cubicBezTo>
                    <a:cubicBezTo>
                      <a:pt x="2245" y="3147"/>
                      <a:pt x="2242" y="3036"/>
                      <a:pt x="2242" y="2926"/>
                    </a:cubicBezTo>
                    <a:lnTo>
                      <a:pt x="2242" y="1545"/>
                    </a:lnTo>
                    <a:lnTo>
                      <a:pt x="2242" y="435"/>
                    </a:lnTo>
                    <a:cubicBezTo>
                      <a:pt x="2242" y="288"/>
                      <a:pt x="2205" y="151"/>
                      <a:pt x="2073" y="65"/>
                    </a:cubicBezTo>
                    <a:cubicBezTo>
                      <a:pt x="1994" y="14"/>
                      <a:pt x="1903" y="3"/>
                      <a:pt x="1810" y="2"/>
                    </a:cubicBezTo>
                    <a:close/>
                    <a:moveTo>
                      <a:pt x="455" y="73"/>
                    </a:moveTo>
                    <a:cubicBezTo>
                      <a:pt x="499" y="73"/>
                      <a:pt x="543" y="75"/>
                      <a:pt x="585" y="75"/>
                    </a:cubicBezTo>
                    <a:lnTo>
                      <a:pt x="1222" y="75"/>
                    </a:lnTo>
                    <a:lnTo>
                      <a:pt x="1784" y="75"/>
                    </a:lnTo>
                    <a:cubicBezTo>
                      <a:pt x="1980" y="75"/>
                      <a:pt x="2161" y="146"/>
                      <a:pt x="2172" y="377"/>
                    </a:cubicBezTo>
                    <a:cubicBezTo>
                      <a:pt x="2185" y="633"/>
                      <a:pt x="2172" y="893"/>
                      <a:pt x="2172" y="1149"/>
                    </a:cubicBezTo>
                    <a:lnTo>
                      <a:pt x="2172" y="2639"/>
                    </a:lnTo>
                    <a:lnTo>
                      <a:pt x="2172" y="3151"/>
                    </a:lnTo>
                    <a:cubicBezTo>
                      <a:pt x="2172" y="3351"/>
                      <a:pt x="2123" y="3555"/>
                      <a:pt x="1873" y="3569"/>
                    </a:cubicBezTo>
                    <a:lnTo>
                      <a:pt x="867" y="3569"/>
                    </a:lnTo>
                    <a:cubicBezTo>
                      <a:pt x="715" y="3569"/>
                      <a:pt x="562" y="3573"/>
                      <a:pt x="410" y="3569"/>
                    </a:cubicBezTo>
                    <a:cubicBezTo>
                      <a:pt x="436" y="3550"/>
                      <a:pt x="462" y="3532"/>
                      <a:pt x="487" y="3514"/>
                    </a:cubicBezTo>
                    <a:cubicBezTo>
                      <a:pt x="505" y="3501"/>
                      <a:pt x="488" y="3470"/>
                      <a:pt x="469" y="3484"/>
                    </a:cubicBezTo>
                    <a:cubicBezTo>
                      <a:pt x="432" y="3511"/>
                      <a:pt x="394" y="3537"/>
                      <a:pt x="356" y="3564"/>
                    </a:cubicBezTo>
                    <a:cubicBezTo>
                      <a:pt x="334" y="3561"/>
                      <a:pt x="313" y="3557"/>
                      <a:pt x="293" y="3550"/>
                    </a:cubicBezTo>
                    <a:cubicBezTo>
                      <a:pt x="318" y="3531"/>
                      <a:pt x="344" y="3512"/>
                      <a:pt x="369" y="3493"/>
                    </a:cubicBezTo>
                    <a:cubicBezTo>
                      <a:pt x="386" y="3479"/>
                      <a:pt x="369" y="3449"/>
                      <a:pt x="352" y="3463"/>
                    </a:cubicBezTo>
                    <a:lnTo>
                      <a:pt x="256" y="3536"/>
                    </a:lnTo>
                    <a:cubicBezTo>
                      <a:pt x="230" y="3524"/>
                      <a:pt x="207" y="3510"/>
                      <a:pt x="187" y="3492"/>
                    </a:cubicBezTo>
                    <a:cubicBezTo>
                      <a:pt x="256" y="3451"/>
                      <a:pt x="325" y="3411"/>
                      <a:pt x="394" y="3369"/>
                    </a:cubicBezTo>
                    <a:cubicBezTo>
                      <a:pt x="413" y="3358"/>
                      <a:pt x="396" y="3327"/>
                      <a:pt x="377" y="3339"/>
                    </a:cubicBezTo>
                    <a:lnTo>
                      <a:pt x="162" y="3467"/>
                    </a:lnTo>
                    <a:cubicBezTo>
                      <a:pt x="146" y="3450"/>
                      <a:pt x="133" y="3432"/>
                      <a:pt x="122" y="3411"/>
                    </a:cubicBezTo>
                    <a:cubicBezTo>
                      <a:pt x="182" y="3375"/>
                      <a:pt x="242" y="3339"/>
                      <a:pt x="301" y="3303"/>
                    </a:cubicBezTo>
                    <a:cubicBezTo>
                      <a:pt x="321" y="3291"/>
                      <a:pt x="303" y="3261"/>
                      <a:pt x="284" y="3273"/>
                    </a:cubicBezTo>
                    <a:cubicBezTo>
                      <a:pt x="225" y="3308"/>
                      <a:pt x="166" y="3344"/>
                      <a:pt x="107" y="3380"/>
                    </a:cubicBezTo>
                    <a:cubicBezTo>
                      <a:pt x="98" y="3357"/>
                      <a:pt x="91" y="3333"/>
                      <a:pt x="86" y="3307"/>
                    </a:cubicBezTo>
                    <a:cubicBezTo>
                      <a:pt x="130" y="3271"/>
                      <a:pt x="175" y="3236"/>
                      <a:pt x="219" y="3200"/>
                    </a:cubicBezTo>
                    <a:cubicBezTo>
                      <a:pt x="237" y="3186"/>
                      <a:pt x="212" y="3162"/>
                      <a:pt x="195" y="3176"/>
                    </a:cubicBezTo>
                    <a:cubicBezTo>
                      <a:pt x="157" y="3206"/>
                      <a:pt x="118" y="3237"/>
                      <a:pt x="80" y="3267"/>
                    </a:cubicBezTo>
                    <a:cubicBezTo>
                      <a:pt x="79" y="3257"/>
                      <a:pt x="78" y="3246"/>
                      <a:pt x="78" y="3235"/>
                    </a:cubicBezTo>
                    <a:cubicBezTo>
                      <a:pt x="77" y="3210"/>
                      <a:pt x="77" y="3184"/>
                      <a:pt x="77" y="3159"/>
                    </a:cubicBezTo>
                    <a:cubicBezTo>
                      <a:pt x="109" y="3135"/>
                      <a:pt x="141" y="3112"/>
                      <a:pt x="173" y="3088"/>
                    </a:cubicBezTo>
                    <a:cubicBezTo>
                      <a:pt x="191" y="3075"/>
                      <a:pt x="174" y="3045"/>
                      <a:pt x="156" y="3058"/>
                    </a:cubicBezTo>
                    <a:cubicBezTo>
                      <a:pt x="129" y="3078"/>
                      <a:pt x="103" y="3097"/>
                      <a:pt x="76" y="3116"/>
                    </a:cubicBezTo>
                    <a:cubicBezTo>
                      <a:pt x="75" y="3080"/>
                      <a:pt x="74" y="3044"/>
                      <a:pt x="74" y="3008"/>
                    </a:cubicBezTo>
                    <a:cubicBezTo>
                      <a:pt x="103" y="2990"/>
                      <a:pt x="132" y="2973"/>
                      <a:pt x="161" y="2955"/>
                    </a:cubicBezTo>
                    <a:cubicBezTo>
                      <a:pt x="180" y="2944"/>
                      <a:pt x="162" y="2914"/>
                      <a:pt x="143" y="2925"/>
                    </a:cubicBezTo>
                    <a:cubicBezTo>
                      <a:pt x="120" y="2939"/>
                      <a:pt x="96" y="2953"/>
                      <a:pt x="73" y="2967"/>
                    </a:cubicBezTo>
                    <a:cubicBezTo>
                      <a:pt x="73" y="2943"/>
                      <a:pt x="73" y="2919"/>
                      <a:pt x="72" y="2894"/>
                    </a:cubicBezTo>
                    <a:cubicBezTo>
                      <a:pt x="75" y="2894"/>
                      <a:pt x="77" y="2894"/>
                      <a:pt x="80" y="2892"/>
                    </a:cubicBezTo>
                    <a:cubicBezTo>
                      <a:pt x="119" y="2868"/>
                      <a:pt x="159" y="2844"/>
                      <a:pt x="198" y="2820"/>
                    </a:cubicBezTo>
                    <a:cubicBezTo>
                      <a:pt x="217" y="2808"/>
                      <a:pt x="200" y="2778"/>
                      <a:pt x="181" y="2790"/>
                    </a:cubicBezTo>
                    <a:cubicBezTo>
                      <a:pt x="145" y="2812"/>
                      <a:pt x="108" y="2834"/>
                      <a:pt x="72" y="2856"/>
                    </a:cubicBezTo>
                    <a:cubicBezTo>
                      <a:pt x="72" y="2816"/>
                      <a:pt x="72" y="2776"/>
                      <a:pt x="72" y="2735"/>
                    </a:cubicBezTo>
                    <a:cubicBezTo>
                      <a:pt x="105" y="2710"/>
                      <a:pt x="139" y="2685"/>
                      <a:pt x="172" y="2660"/>
                    </a:cubicBezTo>
                    <a:cubicBezTo>
                      <a:pt x="190" y="2647"/>
                      <a:pt x="173" y="2617"/>
                      <a:pt x="155" y="2630"/>
                    </a:cubicBezTo>
                    <a:cubicBezTo>
                      <a:pt x="127" y="2651"/>
                      <a:pt x="99" y="2672"/>
                      <a:pt x="71" y="2693"/>
                    </a:cubicBezTo>
                    <a:cubicBezTo>
                      <a:pt x="71" y="2661"/>
                      <a:pt x="71" y="2628"/>
                      <a:pt x="71" y="2596"/>
                    </a:cubicBezTo>
                    <a:cubicBezTo>
                      <a:pt x="96" y="2577"/>
                      <a:pt x="120" y="2559"/>
                      <a:pt x="145" y="2541"/>
                    </a:cubicBezTo>
                    <a:cubicBezTo>
                      <a:pt x="163" y="2527"/>
                      <a:pt x="144" y="2497"/>
                      <a:pt x="127" y="2511"/>
                    </a:cubicBezTo>
                    <a:cubicBezTo>
                      <a:pt x="108" y="2525"/>
                      <a:pt x="90" y="2538"/>
                      <a:pt x="71" y="2552"/>
                    </a:cubicBezTo>
                    <a:cubicBezTo>
                      <a:pt x="71" y="2524"/>
                      <a:pt x="70" y="2495"/>
                      <a:pt x="70" y="2467"/>
                    </a:cubicBezTo>
                    <a:cubicBezTo>
                      <a:pt x="109" y="2442"/>
                      <a:pt x="147" y="2418"/>
                      <a:pt x="186" y="2394"/>
                    </a:cubicBezTo>
                    <a:cubicBezTo>
                      <a:pt x="205" y="2382"/>
                      <a:pt x="187" y="2351"/>
                      <a:pt x="168" y="2363"/>
                    </a:cubicBezTo>
                    <a:lnTo>
                      <a:pt x="70" y="2426"/>
                    </a:lnTo>
                    <a:lnTo>
                      <a:pt x="70" y="2339"/>
                    </a:lnTo>
                    <a:cubicBezTo>
                      <a:pt x="95" y="2325"/>
                      <a:pt x="120" y="2311"/>
                      <a:pt x="145" y="2298"/>
                    </a:cubicBezTo>
                    <a:cubicBezTo>
                      <a:pt x="164" y="2287"/>
                      <a:pt x="147" y="2257"/>
                      <a:pt x="127" y="2268"/>
                    </a:cubicBezTo>
                    <a:cubicBezTo>
                      <a:pt x="109" y="2278"/>
                      <a:pt x="90" y="2289"/>
                      <a:pt x="71" y="2299"/>
                    </a:cubicBezTo>
                    <a:cubicBezTo>
                      <a:pt x="71" y="2269"/>
                      <a:pt x="71" y="2238"/>
                      <a:pt x="71" y="2208"/>
                    </a:cubicBezTo>
                    <a:cubicBezTo>
                      <a:pt x="107" y="2184"/>
                      <a:pt x="143" y="2161"/>
                      <a:pt x="180" y="2137"/>
                    </a:cubicBezTo>
                    <a:cubicBezTo>
                      <a:pt x="198" y="2125"/>
                      <a:pt x="181" y="2095"/>
                      <a:pt x="162" y="2107"/>
                    </a:cubicBezTo>
                    <a:cubicBezTo>
                      <a:pt x="132" y="2127"/>
                      <a:pt x="102" y="2147"/>
                      <a:pt x="72" y="2167"/>
                    </a:cubicBezTo>
                    <a:cubicBezTo>
                      <a:pt x="72" y="2128"/>
                      <a:pt x="72" y="2090"/>
                      <a:pt x="72" y="2051"/>
                    </a:cubicBezTo>
                    <a:cubicBezTo>
                      <a:pt x="101" y="2030"/>
                      <a:pt x="129" y="2008"/>
                      <a:pt x="158" y="1987"/>
                    </a:cubicBezTo>
                    <a:cubicBezTo>
                      <a:pt x="176" y="1974"/>
                      <a:pt x="159" y="1944"/>
                      <a:pt x="141" y="1957"/>
                    </a:cubicBezTo>
                    <a:cubicBezTo>
                      <a:pt x="118" y="1974"/>
                      <a:pt x="95" y="1991"/>
                      <a:pt x="72" y="2008"/>
                    </a:cubicBezTo>
                    <a:cubicBezTo>
                      <a:pt x="73" y="1976"/>
                      <a:pt x="73" y="1944"/>
                      <a:pt x="73" y="1912"/>
                    </a:cubicBezTo>
                    <a:cubicBezTo>
                      <a:pt x="76" y="1912"/>
                      <a:pt x="78" y="1911"/>
                      <a:pt x="81" y="1909"/>
                    </a:cubicBezTo>
                    <a:lnTo>
                      <a:pt x="158" y="1865"/>
                    </a:lnTo>
                    <a:cubicBezTo>
                      <a:pt x="177" y="1854"/>
                      <a:pt x="160" y="1824"/>
                      <a:pt x="141" y="1835"/>
                    </a:cubicBezTo>
                    <a:lnTo>
                      <a:pt x="74" y="1874"/>
                    </a:lnTo>
                    <a:cubicBezTo>
                      <a:pt x="74" y="1833"/>
                      <a:pt x="74" y="1792"/>
                      <a:pt x="75" y="1751"/>
                    </a:cubicBezTo>
                    <a:cubicBezTo>
                      <a:pt x="97" y="1737"/>
                      <a:pt x="120" y="1722"/>
                      <a:pt x="142" y="1707"/>
                    </a:cubicBezTo>
                    <a:cubicBezTo>
                      <a:pt x="161" y="1695"/>
                      <a:pt x="144" y="1665"/>
                      <a:pt x="125" y="1678"/>
                    </a:cubicBezTo>
                    <a:cubicBezTo>
                      <a:pt x="108" y="1688"/>
                      <a:pt x="91" y="1699"/>
                      <a:pt x="75" y="1710"/>
                    </a:cubicBezTo>
                    <a:cubicBezTo>
                      <a:pt x="75" y="1675"/>
                      <a:pt x="76" y="1640"/>
                      <a:pt x="76" y="1605"/>
                    </a:cubicBezTo>
                    <a:cubicBezTo>
                      <a:pt x="114" y="1581"/>
                      <a:pt x="152" y="1556"/>
                      <a:pt x="190" y="1532"/>
                    </a:cubicBezTo>
                    <a:cubicBezTo>
                      <a:pt x="209" y="1520"/>
                      <a:pt x="191" y="1490"/>
                      <a:pt x="172" y="1502"/>
                    </a:cubicBezTo>
                    <a:cubicBezTo>
                      <a:pt x="140" y="1523"/>
                      <a:pt x="108" y="1543"/>
                      <a:pt x="76" y="1564"/>
                    </a:cubicBezTo>
                    <a:cubicBezTo>
                      <a:pt x="76" y="1535"/>
                      <a:pt x="76" y="1507"/>
                      <a:pt x="77" y="1478"/>
                    </a:cubicBezTo>
                    <a:cubicBezTo>
                      <a:pt x="112" y="1456"/>
                      <a:pt x="146" y="1434"/>
                      <a:pt x="181" y="1412"/>
                    </a:cubicBezTo>
                    <a:cubicBezTo>
                      <a:pt x="200" y="1401"/>
                      <a:pt x="183" y="1371"/>
                      <a:pt x="164" y="1382"/>
                    </a:cubicBezTo>
                    <a:cubicBezTo>
                      <a:pt x="135" y="1401"/>
                      <a:pt x="106" y="1419"/>
                      <a:pt x="77" y="1437"/>
                    </a:cubicBezTo>
                    <a:cubicBezTo>
                      <a:pt x="77" y="1404"/>
                      <a:pt x="77" y="1372"/>
                      <a:pt x="77" y="1339"/>
                    </a:cubicBezTo>
                    <a:cubicBezTo>
                      <a:pt x="108" y="1321"/>
                      <a:pt x="139" y="1302"/>
                      <a:pt x="170" y="1284"/>
                    </a:cubicBezTo>
                    <a:cubicBezTo>
                      <a:pt x="189" y="1272"/>
                      <a:pt x="172" y="1242"/>
                      <a:pt x="152" y="1254"/>
                    </a:cubicBezTo>
                    <a:cubicBezTo>
                      <a:pt x="127" y="1269"/>
                      <a:pt x="102" y="1284"/>
                      <a:pt x="77" y="1299"/>
                    </a:cubicBezTo>
                    <a:cubicBezTo>
                      <a:pt x="78" y="1264"/>
                      <a:pt x="77" y="1229"/>
                      <a:pt x="77" y="1194"/>
                    </a:cubicBezTo>
                    <a:cubicBezTo>
                      <a:pt x="124" y="1163"/>
                      <a:pt x="172" y="1133"/>
                      <a:pt x="219" y="1102"/>
                    </a:cubicBezTo>
                    <a:cubicBezTo>
                      <a:pt x="237" y="1090"/>
                      <a:pt x="220" y="1060"/>
                      <a:pt x="201" y="1072"/>
                    </a:cubicBezTo>
                    <a:cubicBezTo>
                      <a:pt x="160" y="1099"/>
                      <a:pt x="119" y="1125"/>
                      <a:pt x="77" y="1152"/>
                    </a:cubicBezTo>
                    <a:cubicBezTo>
                      <a:pt x="77" y="1123"/>
                      <a:pt x="78" y="1094"/>
                      <a:pt x="78" y="1064"/>
                    </a:cubicBezTo>
                    <a:cubicBezTo>
                      <a:pt x="106" y="1048"/>
                      <a:pt x="134" y="1031"/>
                      <a:pt x="162" y="1015"/>
                    </a:cubicBezTo>
                    <a:cubicBezTo>
                      <a:pt x="182" y="1004"/>
                      <a:pt x="164" y="974"/>
                      <a:pt x="145" y="985"/>
                    </a:cubicBezTo>
                    <a:cubicBezTo>
                      <a:pt x="123" y="998"/>
                      <a:pt x="100" y="1011"/>
                      <a:pt x="78" y="1024"/>
                    </a:cubicBezTo>
                    <a:lnTo>
                      <a:pt x="78" y="1004"/>
                    </a:lnTo>
                    <a:lnTo>
                      <a:pt x="78" y="942"/>
                    </a:lnTo>
                    <a:lnTo>
                      <a:pt x="233" y="851"/>
                    </a:lnTo>
                    <a:cubicBezTo>
                      <a:pt x="253" y="839"/>
                      <a:pt x="235" y="809"/>
                      <a:pt x="216" y="821"/>
                    </a:cubicBezTo>
                    <a:lnTo>
                      <a:pt x="78" y="902"/>
                    </a:lnTo>
                    <a:lnTo>
                      <a:pt x="78" y="845"/>
                    </a:lnTo>
                    <a:cubicBezTo>
                      <a:pt x="96" y="835"/>
                      <a:pt x="114" y="824"/>
                      <a:pt x="132" y="813"/>
                    </a:cubicBezTo>
                    <a:cubicBezTo>
                      <a:pt x="152" y="802"/>
                      <a:pt x="134" y="772"/>
                      <a:pt x="115" y="783"/>
                    </a:cubicBezTo>
                    <a:cubicBezTo>
                      <a:pt x="103" y="790"/>
                      <a:pt x="90" y="798"/>
                      <a:pt x="78" y="805"/>
                    </a:cubicBezTo>
                    <a:lnTo>
                      <a:pt x="78" y="672"/>
                    </a:lnTo>
                    <a:cubicBezTo>
                      <a:pt x="79" y="671"/>
                      <a:pt x="80" y="671"/>
                      <a:pt x="81" y="670"/>
                    </a:cubicBezTo>
                    <a:cubicBezTo>
                      <a:pt x="118" y="649"/>
                      <a:pt x="156" y="628"/>
                      <a:pt x="193" y="607"/>
                    </a:cubicBezTo>
                    <a:cubicBezTo>
                      <a:pt x="212" y="596"/>
                      <a:pt x="194" y="566"/>
                      <a:pt x="175" y="577"/>
                    </a:cubicBezTo>
                    <a:cubicBezTo>
                      <a:pt x="142" y="596"/>
                      <a:pt x="110" y="614"/>
                      <a:pt x="78" y="632"/>
                    </a:cubicBezTo>
                    <a:lnTo>
                      <a:pt x="78" y="565"/>
                    </a:lnTo>
                    <a:cubicBezTo>
                      <a:pt x="108" y="550"/>
                      <a:pt x="139" y="536"/>
                      <a:pt x="169" y="522"/>
                    </a:cubicBezTo>
                    <a:cubicBezTo>
                      <a:pt x="189" y="512"/>
                      <a:pt x="172" y="481"/>
                      <a:pt x="152" y="491"/>
                    </a:cubicBezTo>
                    <a:cubicBezTo>
                      <a:pt x="127" y="503"/>
                      <a:pt x="103" y="515"/>
                      <a:pt x="78" y="526"/>
                    </a:cubicBezTo>
                    <a:cubicBezTo>
                      <a:pt x="78" y="498"/>
                      <a:pt x="77" y="469"/>
                      <a:pt x="77" y="439"/>
                    </a:cubicBezTo>
                    <a:cubicBezTo>
                      <a:pt x="78" y="439"/>
                      <a:pt x="78" y="439"/>
                      <a:pt x="79" y="438"/>
                    </a:cubicBezTo>
                    <a:cubicBezTo>
                      <a:pt x="111" y="419"/>
                      <a:pt x="143" y="400"/>
                      <a:pt x="175" y="380"/>
                    </a:cubicBezTo>
                    <a:cubicBezTo>
                      <a:pt x="194" y="369"/>
                      <a:pt x="176" y="339"/>
                      <a:pt x="157" y="350"/>
                    </a:cubicBezTo>
                    <a:lnTo>
                      <a:pt x="77" y="399"/>
                    </a:lnTo>
                    <a:cubicBezTo>
                      <a:pt x="78" y="370"/>
                      <a:pt x="81" y="342"/>
                      <a:pt x="86" y="314"/>
                    </a:cubicBezTo>
                    <a:cubicBezTo>
                      <a:pt x="87" y="314"/>
                      <a:pt x="87" y="314"/>
                      <a:pt x="88" y="313"/>
                    </a:cubicBezTo>
                    <a:lnTo>
                      <a:pt x="188" y="265"/>
                    </a:lnTo>
                    <a:cubicBezTo>
                      <a:pt x="208" y="256"/>
                      <a:pt x="190" y="226"/>
                      <a:pt x="170" y="235"/>
                    </a:cubicBezTo>
                    <a:lnTo>
                      <a:pt x="97" y="270"/>
                    </a:lnTo>
                    <a:cubicBezTo>
                      <a:pt x="103" y="254"/>
                      <a:pt x="110" y="238"/>
                      <a:pt x="119" y="223"/>
                    </a:cubicBezTo>
                    <a:cubicBezTo>
                      <a:pt x="196" y="92"/>
                      <a:pt x="324" y="74"/>
                      <a:pt x="455" y="73"/>
                    </a:cubicBezTo>
                    <a:close/>
                    <a:moveTo>
                      <a:pt x="1145" y="101"/>
                    </a:moveTo>
                    <a:cubicBezTo>
                      <a:pt x="1116" y="101"/>
                      <a:pt x="1093" y="125"/>
                      <a:pt x="1093" y="153"/>
                    </a:cubicBezTo>
                    <a:cubicBezTo>
                      <a:pt x="1092" y="181"/>
                      <a:pt x="1115" y="204"/>
                      <a:pt x="1143" y="206"/>
                    </a:cubicBezTo>
                    <a:cubicBezTo>
                      <a:pt x="1173" y="207"/>
                      <a:pt x="1196" y="182"/>
                      <a:pt x="1197" y="153"/>
                    </a:cubicBezTo>
                    <a:cubicBezTo>
                      <a:pt x="1196" y="125"/>
                      <a:pt x="1174" y="101"/>
                      <a:pt x="1145" y="101"/>
                    </a:cubicBezTo>
                    <a:close/>
                    <a:moveTo>
                      <a:pt x="1144" y="137"/>
                    </a:moveTo>
                    <a:cubicBezTo>
                      <a:pt x="1153" y="137"/>
                      <a:pt x="1162" y="142"/>
                      <a:pt x="1162" y="153"/>
                    </a:cubicBezTo>
                    <a:cubicBezTo>
                      <a:pt x="1161" y="176"/>
                      <a:pt x="1128" y="176"/>
                      <a:pt x="1128" y="153"/>
                    </a:cubicBezTo>
                    <a:cubicBezTo>
                      <a:pt x="1128" y="142"/>
                      <a:pt x="1136" y="137"/>
                      <a:pt x="1144" y="137"/>
                    </a:cubicBezTo>
                    <a:close/>
                    <a:moveTo>
                      <a:pt x="284" y="266"/>
                    </a:moveTo>
                    <a:cubicBezTo>
                      <a:pt x="275" y="266"/>
                      <a:pt x="267" y="274"/>
                      <a:pt x="267" y="284"/>
                    </a:cubicBezTo>
                    <a:lnTo>
                      <a:pt x="267" y="2664"/>
                    </a:lnTo>
                    <a:lnTo>
                      <a:pt x="267" y="3005"/>
                    </a:lnTo>
                    <a:cubicBezTo>
                      <a:pt x="267" y="3014"/>
                      <a:pt x="275" y="3022"/>
                      <a:pt x="284" y="3022"/>
                    </a:cubicBezTo>
                    <a:lnTo>
                      <a:pt x="1966" y="3022"/>
                    </a:lnTo>
                    <a:cubicBezTo>
                      <a:pt x="1971" y="3022"/>
                      <a:pt x="1975" y="3020"/>
                      <a:pt x="1978" y="3017"/>
                    </a:cubicBezTo>
                    <a:lnTo>
                      <a:pt x="1979" y="3017"/>
                    </a:lnTo>
                    <a:cubicBezTo>
                      <a:pt x="1980" y="3015"/>
                      <a:pt x="1981" y="3013"/>
                      <a:pt x="1982" y="3011"/>
                    </a:cubicBezTo>
                    <a:cubicBezTo>
                      <a:pt x="1982" y="3009"/>
                      <a:pt x="1984" y="3007"/>
                      <a:pt x="1984" y="3005"/>
                    </a:cubicBezTo>
                    <a:lnTo>
                      <a:pt x="1984" y="624"/>
                    </a:lnTo>
                    <a:lnTo>
                      <a:pt x="1984" y="284"/>
                    </a:lnTo>
                    <a:cubicBezTo>
                      <a:pt x="1984" y="274"/>
                      <a:pt x="1975" y="266"/>
                      <a:pt x="1966" y="266"/>
                    </a:cubicBezTo>
                    <a:lnTo>
                      <a:pt x="284" y="266"/>
                    </a:lnTo>
                    <a:close/>
                    <a:moveTo>
                      <a:pt x="1828" y="294"/>
                    </a:moveTo>
                    <a:cubicBezTo>
                      <a:pt x="1870" y="294"/>
                      <a:pt x="1911" y="295"/>
                      <a:pt x="1950" y="300"/>
                    </a:cubicBezTo>
                    <a:cubicBezTo>
                      <a:pt x="1950" y="303"/>
                      <a:pt x="1949" y="303"/>
                      <a:pt x="1949" y="307"/>
                    </a:cubicBezTo>
                    <a:cubicBezTo>
                      <a:pt x="1945" y="334"/>
                      <a:pt x="1947" y="364"/>
                      <a:pt x="1948" y="394"/>
                    </a:cubicBezTo>
                    <a:cubicBezTo>
                      <a:pt x="1945" y="391"/>
                      <a:pt x="1942" y="390"/>
                      <a:pt x="1938" y="390"/>
                    </a:cubicBezTo>
                    <a:cubicBezTo>
                      <a:pt x="1390" y="401"/>
                      <a:pt x="843" y="413"/>
                      <a:pt x="296" y="425"/>
                    </a:cubicBezTo>
                    <a:cubicBezTo>
                      <a:pt x="297" y="383"/>
                      <a:pt x="299" y="342"/>
                      <a:pt x="301" y="300"/>
                    </a:cubicBezTo>
                    <a:cubicBezTo>
                      <a:pt x="303" y="301"/>
                      <a:pt x="303" y="301"/>
                      <a:pt x="305" y="301"/>
                    </a:cubicBezTo>
                    <a:cubicBezTo>
                      <a:pt x="354" y="304"/>
                      <a:pt x="406" y="301"/>
                      <a:pt x="455" y="301"/>
                    </a:cubicBezTo>
                    <a:lnTo>
                      <a:pt x="1001" y="301"/>
                    </a:lnTo>
                    <a:lnTo>
                      <a:pt x="1610" y="301"/>
                    </a:lnTo>
                    <a:cubicBezTo>
                      <a:pt x="1680" y="301"/>
                      <a:pt x="1754" y="295"/>
                      <a:pt x="1828" y="294"/>
                    </a:cubicBezTo>
                    <a:close/>
                    <a:moveTo>
                      <a:pt x="340" y="324"/>
                    </a:moveTo>
                    <a:cubicBezTo>
                      <a:pt x="337" y="324"/>
                      <a:pt x="335" y="324"/>
                      <a:pt x="333" y="325"/>
                    </a:cubicBezTo>
                    <a:cubicBezTo>
                      <a:pt x="323" y="327"/>
                      <a:pt x="320" y="337"/>
                      <a:pt x="321" y="346"/>
                    </a:cubicBezTo>
                    <a:cubicBezTo>
                      <a:pt x="323" y="363"/>
                      <a:pt x="326" y="380"/>
                      <a:pt x="328" y="397"/>
                    </a:cubicBezTo>
                    <a:cubicBezTo>
                      <a:pt x="329" y="406"/>
                      <a:pt x="341" y="411"/>
                      <a:pt x="349" y="409"/>
                    </a:cubicBezTo>
                    <a:cubicBezTo>
                      <a:pt x="360" y="406"/>
                      <a:pt x="363" y="397"/>
                      <a:pt x="361" y="388"/>
                    </a:cubicBezTo>
                    <a:cubicBezTo>
                      <a:pt x="359" y="371"/>
                      <a:pt x="357" y="353"/>
                      <a:pt x="354" y="336"/>
                    </a:cubicBezTo>
                    <a:cubicBezTo>
                      <a:pt x="353" y="329"/>
                      <a:pt x="347" y="325"/>
                      <a:pt x="340" y="324"/>
                    </a:cubicBezTo>
                    <a:close/>
                    <a:moveTo>
                      <a:pt x="387" y="334"/>
                    </a:moveTo>
                    <a:cubicBezTo>
                      <a:pt x="377" y="333"/>
                      <a:pt x="364" y="342"/>
                      <a:pt x="367" y="355"/>
                    </a:cubicBezTo>
                    <a:cubicBezTo>
                      <a:pt x="369" y="367"/>
                      <a:pt x="371" y="378"/>
                      <a:pt x="373" y="390"/>
                    </a:cubicBezTo>
                    <a:cubicBezTo>
                      <a:pt x="377" y="412"/>
                      <a:pt x="410" y="403"/>
                      <a:pt x="407" y="381"/>
                    </a:cubicBezTo>
                    <a:cubicBezTo>
                      <a:pt x="404" y="369"/>
                      <a:pt x="403" y="358"/>
                      <a:pt x="401" y="346"/>
                    </a:cubicBezTo>
                    <a:cubicBezTo>
                      <a:pt x="400" y="338"/>
                      <a:pt x="393" y="334"/>
                      <a:pt x="387" y="334"/>
                    </a:cubicBezTo>
                    <a:close/>
                    <a:moveTo>
                      <a:pt x="427" y="343"/>
                    </a:moveTo>
                    <a:cubicBezTo>
                      <a:pt x="417" y="342"/>
                      <a:pt x="405" y="351"/>
                      <a:pt x="409" y="364"/>
                    </a:cubicBezTo>
                    <a:cubicBezTo>
                      <a:pt x="411" y="373"/>
                      <a:pt x="413" y="382"/>
                      <a:pt x="416" y="390"/>
                    </a:cubicBezTo>
                    <a:cubicBezTo>
                      <a:pt x="422" y="412"/>
                      <a:pt x="456" y="403"/>
                      <a:pt x="450" y="381"/>
                    </a:cubicBezTo>
                    <a:cubicBezTo>
                      <a:pt x="447" y="372"/>
                      <a:pt x="445" y="364"/>
                      <a:pt x="443" y="355"/>
                    </a:cubicBezTo>
                    <a:cubicBezTo>
                      <a:pt x="440" y="347"/>
                      <a:pt x="434" y="343"/>
                      <a:pt x="427" y="343"/>
                    </a:cubicBezTo>
                    <a:close/>
                    <a:moveTo>
                      <a:pt x="475" y="348"/>
                    </a:moveTo>
                    <a:cubicBezTo>
                      <a:pt x="464" y="347"/>
                      <a:pt x="452" y="355"/>
                      <a:pt x="455" y="369"/>
                    </a:cubicBezTo>
                    <a:cubicBezTo>
                      <a:pt x="455" y="374"/>
                      <a:pt x="456" y="378"/>
                      <a:pt x="457" y="383"/>
                    </a:cubicBezTo>
                    <a:cubicBezTo>
                      <a:pt x="460" y="405"/>
                      <a:pt x="494" y="396"/>
                      <a:pt x="490" y="374"/>
                    </a:cubicBezTo>
                    <a:cubicBezTo>
                      <a:pt x="489" y="369"/>
                      <a:pt x="489" y="365"/>
                      <a:pt x="488" y="360"/>
                    </a:cubicBezTo>
                    <a:cubicBezTo>
                      <a:pt x="487" y="352"/>
                      <a:pt x="481" y="348"/>
                      <a:pt x="475" y="348"/>
                    </a:cubicBezTo>
                    <a:close/>
                    <a:moveTo>
                      <a:pt x="1949" y="421"/>
                    </a:moveTo>
                    <a:lnTo>
                      <a:pt x="1949" y="846"/>
                    </a:lnTo>
                    <a:lnTo>
                      <a:pt x="1949" y="2987"/>
                    </a:lnTo>
                    <a:lnTo>
                      <a:pt x="1097" y="2987"/>
                    </a:lnTo>
                    <a:lnTo>
                      <a:pt x="512" y="2987"/>
                    </a:lnTo>
                    <a:lnTo>
                      <a:pt x="340" y="2987"/>
                    </a:lnTo>
                    <a:cubicBezTo>
                      <a:pt x="327" y="2987"/>
                      <a:pt x="312" y="2989"/>
                      <a:pt x="299" y="2987"/>
                    </a:cubicBezTo>
                    <a:cubicBezTo>
                      <a:pt x="298" y="2987"/>
                      <a:pt x="298" y="2987"/>
                      <a:pt x="298" y="2987"/>
                    </a:cubicBezTo>
                    <a:cubicBezTo>
                      <a:pt x="285" y="2927"/>
                      <a:pt x="301" y="2836"/>
                      <a:pt x="301" y="2779"/>
                    </a:cubicBezTo>
                    <a:lnTo>
                      <a:pt x="301" y="2299"/>
                    </a:lnTo>
                    <a:lnTo>
                      <a:pt x="301" y="1064"/>
                    </a:lnTo>
                    <a:cubicBezTo>
                      <a:pt x="301" y="864"/>
                      <a:pt x="292" y="661"/>
                      <a:pt x="295" y="460"/>
                    </a:cubicBezTo>
                    <a:cubicBezTo>
                      <a:pt x="843" y="448"/>
                      <a:pt x="1390" y="436"/>
                      <a:pt x="1938" y="425"/>
                    </a:cubicBezTo>
                    <a:cubicBezTo>
                      <a:pt x="1942" y="425"/>
                      <a:pt x="1946" y="423"/>
                      <a:pt x="1949" y="421"/>
                    </a:cubicBezTo>
                    <a:close/>
                    <a:moveTo>
                      <a:pt x="418" y="2535"/>
                    </a:moveTo>
                    <a:cubicBezTo>
                      <a:pt x="408" y="2535"/>
                      <a:pt x="400" y="2543"/>
                      <a:pt x="400" y="2552"/>
                    </a:cubicBezTo>
                    <a:lnTo>
                      <a:pt x="400" y="2852"/>
                    </a:lnTo>
                    <a:cubicBezTo>
                      <a:pt x="400" y="2861"/>
                      <a:pt x="408" y="2869"/>
                      <a:pt x="418" y="2869"/>
                    </a:cubicBezTo>
                    <a:lnTo>
                      <a:pt x="1834" y="2869"/>
                    </a:lnTo>
                    <a:cubicBezTo>
                      <a:pt x="1839" y="2869"/>
                      <a:pt x="1843" y="2867"/>
                      <a:pt x="1846" y="2864"/>
                    </a:cubicBezTo>
                    <a:lnTo>
                      <a:pt x="1847" y="2864"/>
                    </a:lnTo>
                    <a:cubicBezTo>
                      <a:pt x="1847" y="2863"/>
                      <a:pt x="1847" y="2863"/>
                      <a:pt x="1847" y="2863"/>
                    </a:cubicBezTo>
                    <a:cubicBezTo>
                      <a:pt x="1850" y="2860"/>
                      <a:pt x="1851" y="2857"/>
                      <a:pt x="1851" y="2852"/>
                    </a:cubicBezTo>
                    <a:lnTo>
                      <a:pt x="1851" y="2552"/>
                    </a:lnTo>
                    <a:cubicBezTo>
                      <a:pt x="1851" y="2543"/>
                      <a:pt x="1843" y="2535"/>
                      <a:pt x="1834" y="2535"/>
                    </a:cubicBezTo>
                    <a:lnTo>
                      <a:pt x="418" y="2535"/>
                    </a:lnTo>
                    <a:close/>
                    <a:moveTo>
                      <a:pt x="1692" y="2564"/>
                    </a:moveTo>
                    <a:cubicBezTo>
                      <a:pt x="1734" y="2563"/>
                      <a:pt x="1776" y="2565"/>
                      <a:pt x="1817" y="2570"/>
                    </a:cubicBezTo>
                    <a:lnTo>
                      <a:pt x="1819" y="2570"/>
                    </a:lnTo>
                    <a:cubicBezTo>
                      <a:pt x="1824" y="2593"/>
                      <a:pt x="1817" y="2633"/>
                      <a:pt x="1817" y="2651"/>
                    </a:cubicBezTo>
                    <a:lnTo>
                      <a:pt x="1817" y="2834"/>
                    </a:lnTo>
                    <a:lnTo>
                      <a:pt x="1194" y="2834"/>
                    </a:lnTo>
                    <a:lnTo>
                      <a:pt x="724" y="2834"/>
                    </a:lnTo>
                    <a:cubicBezTo>
                      <a:pt x="817" y="2813"/>
                      <a:pt x="874" y="2709"/>
                      <a:pt x="812" y="2623"/>
                    </a:cubicBezTo>
                    <a:cubicBezTo>
                      <a:pt x="791" y="2594"/>
                      <a:pt x="761" y="2578"/>
                      <a:pt x="727" y="2570"/>
                    </a:cubicBezTo>
                    <a:lnTo>
                      <a:pt x="1483" y="2570"/>
                    </a:lnTo>
                    <a:cubicBezTo>
                      <a:pt x="1551" y="2570"/>
                      <a:pt x="1622" y="2564"/>
                      <a:pt x="1692" y="2564"/>
                    </a:cubicBezTo>
                    <a:close/>
                    <a:moveTo>
                      <a:pt x="432" y="2567"/>
                    </a:moveTo>
                    <a:cubicBezTo>
                      <a:pt x="436" y="2568"/>
                      <a:pt x="441" y="2569"/>
                      <a:pt x="450" y="2570"/>
                    </a:cubicBezTo>
                    <a:cubicBezTo>
                      <a:pt x="482" y="2572"/>
                      <a:pt x="515" y="2571"/>
                      <a:pt x="547" y="2570"/>
                    </a:cubicBezTo>
                    <a:cubicBezTo>
                      <a:pt x="486" y="2584"/>
                      <a:pt x="441" y="2635"/>
                      <a:pt x="435" y="2692"/>
                    </a:cubicBezTo>
                    <a:cubicBezTo>
                      <a:pt x="435" y="2654"/>
                      <a:pt x="435" y="2615"/>
                      <a:pt x="435" y="2577"/>
                    </a:cubicBezTo>
                    <a:cubicBezTo>
                      <a:pt x="435" y="2572"/>
                      <a:pt x="434" y="2569"/>
                      <a:pt x="432" y="2567"/>
                    </a:cubicBezTo>
                    <a:close/>
                    <a:moveTo>
                      <a:pt x="632" y="2584"/>
                    </a:moveTo>
                    <a:cubicBezTo>
                      <a:pt x="653" y="2584"/>
                      <a:pt x="674" y="2585"/>
                      <a:pt x="694" y="2587"/>
                    </a:cubicBezTo>
                    <a:cubicBezTo>
                      <a:pt x="841" y="2601"/>
                      <a:pt x="862" y="2804"/>
                      <a:pt x="702" y="2817"/>
                    </a:cubicBezTo>
                    <a:cubicBezTo>
                      <a:pt x="661" y="2817"/>
                      <a:pt x="619" y="2820"/>
                      <a:pt x="578" y="2817"/>
                    </a:cubicBezTo>
                    <a:cubicBezTo>
                      <a:pt x="428" y="2806"/>
                      <a:pt x="416" y="2603"/>
                      <a:pt x="570" y="2587"/>
                    </a:cubicBezTo>
                    <a:cubicBezTo>
                      <a:pt x="590" y="2585"/>
                      <a:pt x="611" y="2584"/>
                      <a:pt x="632" y="2584"/>
                    </a:cubicBezTo>
                    <a:close/>
                    <a:moveTo>
                      <a:pt x="681" y="2612"/>
                    </a:moveTo>
                    <a:cubicBezTo>
                      <a:pt x="675" y="2612"/>
                      <a:pt x="670" y="2615"/>
                      <a:pt x="670" y="2621"/>
                    </a:cubicBezTo>
                    <a:cubicBezTo>
                      <a:pt x="671" y="2631"/>
                      <a:pt x="673" y="2640"/>
                      <a:pt x="674" y="2650"/>
                    </a:cubicBezTo>
                    <a:cubicBezTo>
                      <a:pt x="620" y="2646"/>
                      <a:pt x="568" y="2649"/>
                      <a:pt x="515" y="2660"/>
                    </a:cubicBezTo>
                    <a:cubicBezTo>
                      <a:pt x="510" y="2661"/>
                      <a:pt x="508" y="2665"/>
                      <a:pt x="507" y="2669"/>
                    </a:cubicBezTo>
                    <a:cubicBezTo>
                      <a:pt x="505" y="2671"/>
                      <a:pt x="504" y="2674"/>
                      <a:pt x="505" y="2678"/>
                    </a:cubicBezTo>
                    <a:cubicBezTo>
                      <a:pt x="508" y="2698"/>
                      <a:pt x="512" y="2720"/>
                      <a:pt x="515" y="2740"/>
                    </a:cubicBezTo>
                    <a:cubicBezTo>
                      <a:pt x="516" y="2745"/>
                      <a:pt x="521" y="2748"/>
                      <a:pt x="525" y="2748"/>
                    </a:cubicBezTo>
                    <a:cubicBezTo>
                      <a:pt x="559" y="2748"/>
                      <a:pt x="594" y="2747"/>
                      <a:pt x="628" y="2747"/>
                    </a:cubicBezTo>
                    <a:cubicBezTo>
                      <a:pt x="639" y="2747"/>
                      <a:pt x="666" y="2742"/>
                      <a:pt x="674" y="2747"/>
                    </a:cubicBezTo>
                    <a:cubicBezTo>
                      <a:pt x="690" y="2754"/>
                      <a:pt x="689" y="2763"/>
                      <a:pt x="693" y="2780"/>
                    </a:cubicBezTo>
                    <a:cubicBezTo>
                      <a:pt x="695" y="2790"/>
                      <a:pt x="706" y="2789"/>
                      <a:pt x="711" y="2783"/>
                    </a:cubicBezTo>
                    <a:lnTo>
                      <a:pt x="775" y="2697"/>
                    </a:lnTo>
                    <a:cubicBezTo>
                      <a:pt x="778" y="2693"/>
                      <a:pt x="775" y="2688"/>
                      <a:pt x="773" y="2685"/>
                    </a:cubicBezTo>
                    <a:cubicBezTo>
                      <a:pt x="748" y="2654"/>
                      <a:pt x="721" y="2631"/>
                      <a:pt x="686" y="2612"/>
                    </a:cubicBezTo>
                    <a:cubicBezTo>
                      <a:pt x="685" y="2611"/>
                      <a:pt x="682" y="2612"/>
                      <a:pt x="681" y="2612"/>
                    </a:cubicBezTo>
                    <a:close/>
                    <a:moveTo>
                      <a:pt x="693" y="2640"/>
                    </a:moveTo>
                    <a:cubicBezTo>
                      <a:pt x="717" y="2653"/>
                      <a:pt x="747" y="2673"/>
                      <a:pt x="747" y="2694"/>
                    </a:cubicBezTo>
                    <a:cubicBezTo>
                      <a:pt x="747" y="2712"/>
                      <a:pt x="725" y="2736"/>
                      <a:pt x="708" y="2755"/>
                    </a:cubicBezTo>
                    <a:cubicBezTo>
                      <a:pt x="706" y="2748"/>
                      <a:pt x="705" y="2740"/>
                      <a:pt x="703" y="2733"/>
                    </a:cubicBezTo>
                    <a:cubicBezTo>
                      <a:pt x="702" y="2728"/>
                      <a:pt x="698" y="2725"/>
                      <a:pt x="693" y="2725"/>
                    </a:cubicBezTo>
                    <a:lnTo>
                      <a:pt x="581" y="2726"/>
                    </a:lnTo>
                    <a:cubicBezTo>
                      <a:pt x="565" y="2727"/>
                      <a:pt x="544" y="2732"/>
                      <a:pt x="532" y="2719"/>
                    </a:cubicBezTo>
                    <a:cubicBezTo>
                      <a:pt x="527" y="2712"/>
                      <a:pt x="526" y="2692"/>
                      <a:pt x="526" y="2680"/>
                    </a:cubicBezTo>
                    <a:cubicBezTo>
                      <a:pt x="579" y="2669"/>
                      <a:pt x="631" y="2666"/>
                      <a:pt x="686" y="2671"/>
                    </a:cubicBezTo>
                    <a:cubicBezTo>
                      <a:pt x="691" y="2672"/>
                      <a:pt x="697" y="2666"/>
                      <a:pt x="696" y="2661"/>
                    </a:cubicBezTo>
                    <a:cubicBezTo>
                      <a:pt x="695" y="2654"/>
                      <a:pt x="694" y="2647"/>
                      <a:pt x="693" y="2640"/>
                    </a:cubicBezTo>
                    <a:close/>
                    <a:moveTo>
                      <a:pt x="435" y="2716"/>
                    </a:moveTo>
                    <a:cubicBezTo>
                      <a:pt x="437" y="2738"/>
                      <a:pt x="445" y="2760"/>
                      <a:pt x="460" y="2781"/>
                    </a:cubicBezTo>
                    <a:cubicBezTo>
                      <a:pt x="489" y="2821"/>
                      <a:pt x="532" y="2835"/>
                      <a:pt x="578" y="2838"/>
                    </a:cubicBezTo>
                    <a:cubicBezTo>
                      <a:pt x="530" y="2840"/>
                      <a:pt x="482" y="2840"/>
                      <a:pt x="436" y="2834"/>
                    </a:cubicBezTo>
                    <a:cubicBezTo>
                      <a:pt x="438" y="2821"/>
                      <a:pt x="435" y="2797"/>
                      <a:pt x="435" y="2789"/>
                    </a:cubicBezTo>
                    <a:lnTo>
                      <a:pt x="435" y="2716"/>
                    </a:lnTo>
                    <a:close/>
                    <a:moveTo>
                      <a:pt x="1125" y="3101"/>
                    </a:moveTo>
                    <a:cubicBezTo>
                      <a:pt x="1023" y="3101"/>
                      <a:pt x="936" y="3187"/>
                      <a:pt x="937" y="3289"/>
                    </a:cubicBezTo>
                    <a:cubicBezTo>
                      <a:pt x="937" y="3388"/>
                      <a:pt x="1017" y="3471"/>
                      <a:pt x="1116" y="3476"/>
                    </a:cubicBezTo>
                    <a:cubicBezTo>
                      <a:pt x="1223" y="3481"/>
                      <a:pt x="1303" y="3399"/>
                      <a:pt x="1312" y="3296"/>
                    </a:cubicBezTo>
                    <a:cubicBezTo>
                      <a:pt x="1313" y="3294"/>
                      <a:pt x="1313" y="3292"/>
                      <a:pt x="1313" y="3289"/>
                    </a:cubicBezTo>
                    <a:cubicBezTo>
                      <a:pt x="1313" y="3286"/>
                      <a:pt x="1313" y="3284"/>
                      <a:pt x="1312" y="3282"/>
                    </a:cubicBezTo>
                    <a:cubicBezTo>
                      <a:pt x="1303" y="3183"/>
                      <a:pt x="1229" y="3101"/>
                      <a:pt x="1125" y="3101"/>
                    </a:cubicBezTo>
                    <a:close/>
                    <a:moveTo>
                      <a:pt x="1121" y="3141"/>
                    </a:moveTo>
                    <a:cubicBezTo>
                      <a:pt x="1197" y="3142"/>
                      <a:pt x="1273" y="3191"/>
                      <a:pt x="1278" y="3289"/>
                    </a:cubicBezTo>
                    <a:cubicBezTo>
                      <a:pt x="1267" y="3485"/>
                      <a:pt x="972" y="3487"/>
                      <a:pt x="972" y="3289"/>
                    </a:cubicBezTo>
                    <a:cubicBezTo>
                      <a:pt x="972" y="3190"/>
                      <a:pt x="1046" y="3141"/>
                      <a:pt x="1121" y="3141"/>
                    </a:cubicBezTo>
                    <a:close/>
                    <a:moveTo>
                      <a:pt x="1045" y="3191"/>
                    </a:moveTo>
                    <a:cubicBezTo>
                      <a:pt x="1036" y="3191"/>
                      <a:pt x="1028" y="3199"/>
                      <a:pt x="1028" y="3209"/>
                    </a:cubicBezTo>
                    <a:lnTo>
                      <a:pt x="1028" y="3369"/>
                    </a:lnTo>
                    <a:cubicBezTo>
                      <a:pt x="1028" y="3378"/>
                      <a:pt x="1036" y="3386"/>
                      <a:pt x="1045" y="3386"/>
                    </a:cubicBezTo>
                    <a:lnTo>
                      <a:pt x="1206" y="3386"/>
                    </a:lnTo>
                    <a:cubicBezTo>
                      <a:pt x="1211" y="3386"/>
                      <a:pt x="1215" y="3384"/>
                      <a:pt x="1217" y="3381"/>
                    </a:cubicBezTo>
                    <a:lnTo>
                      <a:pt x="1218" y="3381"/>
                    </a:lnTo>
                    <a:cubicBezTo>
                      <a:pt x="1218" y="3381"/>
                      <a:pt x="1218" y="3380"/>
                      <a:pt x="1218" y="3380"/>
                    </a:cubicBezTo>
                    <a:cubicBezTo>
                      <a:pt x="1221" y="3377"/>
                      <a:pt x="1223" y="3374"/>
                      <a:pt x="1223" y="3369"/>
                    </a:cubicBezTo>
                    <a:lnTo>
                      <a:pt x="1223" y="3209"/>
                    </a:lnTo>
                    <a:cubicBezTo>
                      <a:pt x="1223" y="3199"/>
                      <a:pt x="1215" y="3191"/>
                      <a:pt x="1206" y="3191"/>
                    </a:cubicBezTo>
                    <a:lnTo>
                      <a:pt x="1045" y="3191"/>
                    </a:lnTo>
                    <a:close/>
                    <a:moveTo>
                      <a:pt x="1063" y="3226"/>
                    </a:moveTo>
                    <a:lnTo>
                      <a:pt x="1188" y="3226"/>
                    </a:lnTo>
                    <a:lnTo>
                      <a:pt x="1188" y="3351"/>
                    </a:lnTo>
                    <a:lnTo>
                      <a:pt x="1063" y="3351"/>
                    </a:lnTo>
                    <a:lnTo>
                      <a:pt x="1063" y="322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5F5F5F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Laptop"/>
              <p:cNvSpPr>
                <a:spLocks noChangeAspect="1" noEditPoints="1"/>
              </p:cNvSpPr>
              <p:nvPr/>
            </p:nvSpPr>
            <p:spPr bwMode="auto">
              <a:xfrm>
                <a:off x="1095126" y="2363549"/>
                <a:ext cx="262224" cy="248414"/>
              </a:xfrm>
              <a:custGeom>
                <a:avLst/>
                <a:gdLst>
                  <a:gd name="T0" fmla="*/ 41 w 667"/>
                  <a:gd name="T1" fmla="*/ 27 h 640"/>
                  <a:gd name="T2" fmla="*/ 45 w 667"/>
                  <a:gd name="T3" fmla="*/ 401 h 640"/>
                  <a:gd name="T4" fmla="*/ 1 w 667"/>
                  <a:gd name="T5" fmla="*/ 586 h 640"/>
                  <a:gd name="T6" fmla="*/ 27 w 667"/>
                  <a:gd name="T7" fmla="*/ 640 h 640"/>
                  <a:gd name="T8" fmla="*/ 667 w 667"/>
                  <a:gd name="T9" fmla="*/ 613 h 640"/>
                  <a:gd name="T10" fmla="*/ 626 w 667"/>
                  <a:gd name="T11" fmla="*/ 409 h 640"/>
                  <a:gd name="T12" fmla="*/ 627 w 667"/>
                  <a:gd name="T13" fmla="*/ 387 h 640"/>
                  <a:gd name="T14" fmla="*/ 601 w 667"/>
                  <a:gd name="T15" fmla="*/ 0 h 640"/>
                  <a:gd name="T16" fmla="*/ 67 w 667"/>
                  <a:gd name="T17" fmla="*/ 27 h 640"/>
                  <a:gd name="T18" fmla="*/ 601 w 667"/>
                  <a:gd name="T19" fmla="*/ 387 h 640"/>
                  <a:gd name="T20" fmla="*/ 67 w 667"/>
                  <a:gd name="T21" fmla="*/ 27 h 640"/>
                  <a:gd name="T22" fmla="*/ 94 w 667"/>
                  <a:gd name="T23" fmla="*/ 67 h 640"/>
                  <a:gd name="T24" fmla="*/ 107 w 667"/>
                  <a:gd name="T25" fmla="*/ 360 h 640"/>
                  <a:gd name="T26" fmla="*/ 574 w 667"/>
                  <a:gd name="T27" fmla="*/ 347 h 640"/>
                  <a:gd name="T28" fmla="*/ 561 w 667"/>
                  <a:gd name="T29" fmla="*/ 53 h 640"/>
                  <a:gd name="T30" fmla="*/ 121 w 667"/>
                  <a:gd name="T31" fmla="*/ 80 h 640"/>
                  <a:gd name="T32" fmla="*/ 547 w 667"/>
                  <a:gd name="T33" fmla="*/ 333 h 640"/>
                  <a:gd name="T34" fmla="*/ 121 w 667"/>
                  <a:gd name="T35" fmla="*/ 80 h 640"/>
                  <a:gd name="T36" fmla="*/ 111 w 667"/>
                  <a:gd name="T37" fmla="*/ 413 h 640"/>
                  <a:gd name="T38" fmla="*/ 111 w 667"/>
                  <a:gd name="T39" fmla="*/ 520 h 640"/>
                  <a:gd name="T40" fmla="*/ 556 w 667"/>
                  <a:gd name="T41" fmla="*/ 520 h 640"/>
                  <a:gd name="T42" fmla="*/ 557 w 667"/>
                  <a:gd name="T43" fmla="*/ 413 h 640"/>
                  <a:gd name="T44" fmla="*/ 637 w 667"/>
                  <a:gd name="T45" fmla="*/ 573 h 640"/>
                  <a:gd name="T46" fmla="*/ 402 w 667"/>
                  <a:gd name="T47" fmla="*/ 553 h 640"/>
                  <a:gd name="T48" fmla="*/ 294 w 667"/>
                  <a:gd name="T49" fmla="*/ 533 h 640"/>
                  <a:gd name="T50" fmla="*/ 258 w 667"/>
                  <a:gd name="T51" fmla="*/ 573 h 640"/>
                  <a:gd name="T52" fmla="*/ 68 w 667"/>
                  <a:gd name="T53" fmla="*/ 413 h 640"/>
                  <a:gd name="T54" fmla="*/ 195 w 667"/>
                  <a:gd name="T55" fmla="*/ 413 h 640"/>
                  <a:gd name="T56" fmla="*/ 134 w 667"/>
                  <a:gd name="T57" fmla="*/ 440 h 640"/>
                  <a:gd name="T58" fmla="*/ 138 w 667"/>
                  <a:gd name="T59" fmla="*/ 413 h 640"/>
                  <a:gd name="T60" fmla="*/ 279 w 667"/>
                  <a:gd name="T61" fmla="*/ 413 h 640"/>
                  <a:gd name="T62" fmla="*/ 219 w 667"/>
                  <a:gd name="T63" fmla="*/ 440 h 640"/>
                  <a:gd name="T64" fmla="*/ 305 w 667"/>
                  <a:gd name="T65" fmla="*/ 413 h 640"/>
                  <a:gd name="T66" fmla="*/ 363 w 667"/>
                  <a:gd name="T67" fmla="*/ 440 h 640"/>
                  <a:gd name="T68" fmla="*/ 305 w 667"/>
                  <a:gd name="T69" fmla="*/ 413 h 640"/>
                  <a:gd name="T70" fmla="*/ 446 w 667"/>
                  <a:gd name="T71" fmla="*/ 413 h 640"/>
                  <a:gd name="T72" fmla="*/ 390 w 667"/>
                  <a:gd name="T73" fmla="*/ 440 h 640"/>
                  <a:gd name="T74" fmla="*/ 473 w 667"/>
                  <a:gd name="T75" fmla="*/ 413 h 640"/>
                  <a:gd name="T76" fmla="*/ 534 w 667"/>
                  <a:gd name="T77" fmla="*/ 440 h 640"/>
                  <a:gd name="T78" fmla="*/ 476 w 667"/>
                  <a:gd name="T79" fmla="*/ 440 h 640"/>
                  <a:gd name="T80" fmla="*/ 128 w 667"/>
                  <a:gd name="T81" fmla="*/ 466 h 640"/>
                  <a:gd name="T82" fmla="*/ 186 w 667"/>
                  <a:gd name="T83" fmla="*/ 493 h 640"/>
                  <a:gd name="T84" fmla="*/ 128 w 667"/>
                  <a:gd name="T85" fmla="*/ 466 h 640"/>
                  <a:gd name="T86" fmla="*/ 544 w 667"/>
                  <a:gd name="T87" fmla="*/ 493 h 640"/>
                  <a:gd name="T88" fmla="*/ 479 w 667"/>
                  <a:gd name="T89" fmla="*/ 467 h 640"/>
                  <a:gd name="T90" fmla="*/ 216 w 667"/>
                  <a:gd name="T91" fmla="*/ 467 h 640"/>
                  <a:gd name="T92" fmla="*/ 276 w 667"/>
                  <a:gd name="T93" fmla="*/ 493 h 640"/>
                  <a:gd name="T94" fmla="*/ 216 w 667"/>
                  <a:gd name="T95" fmla="*/ 467 h 640"/>
                  <a:gd name="T96" fmla="*/ 364 w 667"/>
                  <a:gd name="T97" fmla="*/ 467 h 640"/>
                  <a:gd name="T98" fmla="*/ 302 w 667"/>
                  <a:gd name="T99" fmla="*/ 493 h 640"/>
                  <a:gd name="T100" fmla="*/ 391 w 667"/>
                  <a:gd name="T101" fmla="*/ 467 h 640"/>
                  <a:gd name="T102" fmla="*/ 455 w 667"/>
                  <a:gd name="T103" fmla="*/ 493 h 640"/>
                  <a:gd name="T104" fmla="*/ 391 w 667"/>
                  <a:gd name="T105" fmla="*/ 467 h 640"/>
                  <a:gd name="T106" fmla="*/ 381 w 667"/>
                  <a:gd name="T107" fmla="*/ 573 h 640"/>
                  <a:gd name="T108" fmla="*/ 292 w 667"/>
                  <a:gd name="T109" fmla="*/ 560 h 640"/>
                  <a:gd name="T110" fmla="*/ 27 w 667"/>
                  <a:gd name="T111" fmla="*/ 600 h 640"/>
                  <a:gd name="T112" fmla="*/ 641 w 667"/>
                  <a:gd name="T113" fmla="*/ 613 h 640"/>
                  <a:gd name="T114" fmla="*/ 27 w 667"/>
                  <a:gd name="T115" fmla="*/ 60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67" h="640">
                    <a:moveTo>
                      <a:pt x="67" y="0"/>
                    </a:moveTo>
                    <a:cubicBezTo>
                      <a:pt x="53" y="0"/>
                      <a:pt x="41" y="12"/>
                      <a:pt x="41" y="27"/>
                    </a:cubicBezTo>
                    <a:lnTo>
                      <a:pt x="41" y="387"/>
                    </a:lnTo>
                    <a:cubicBezTo>
                      <a:pt x="41" y="392"/>
                      <a:pt x="42" y="397"/>
                      <a:pt x="45" y="401"/>
                    </a:cubicBezTo>
                    <a:cubicBezTo>
                      <a:pt x="44" y="403"/>
                      <a:pt x="43" y="406"/>
                      <a:pt x="42" y="409"/>
                    </a:cubicBezTo>
                    <a:cubicBezTo>
                      <a:pt x="28" y="470"/>
                      <a:pt x="12" y="533"/>
                      <a:pt x="1" y="586"/>
                    </a:cubicBezTo>
                    <a:cubicBezTo>
                      <a:pt x="0" y="595"/>
                      <a:pt x="1" y="604"/>
                      <a:pt x="1" y="613"/>
                    </a:cubicBezTo>
                    <a:cubicBezTo>
                      <a:pt x="1" y="628"/>
                      <a:pt x="13" y="640"/>
                      <a:pt x="27" y="640"/>
                    </a:cubicBezTo>
                    <a:lnTo>
                      <a:pt x="641" y="640"/>
                    </a:lnTo>
                    <a:cubicBezTo>
                      <a:pt x="655" y="640"/>
                      <a:pt x="667" y="628"/>
                      <a:pt x="667" y="613"/>
                    </a:cubicBezTo>
                    <a:lnTo>
                      <a:pt x="667" y="587"/>
                    </a:lnTo>
                    <a:cubicBezTo>
                      <a:pt x="655" y="528"/>
                      <a:pt x="640" y="468"/>
                      <a:pt x="626" y="409"/>
                    </a:cubicBezTo>
                    <a:cubicBezTo>
                      <a:pt x="625" y="406"/>
                      <a:pt x="624" y="403"/>
                      <a:pt x="623" y="401"/>
                    </a:cubicBezTo>
                    <a:cubicBezTo>
                      <a:pt x="626" y="397"/>
                      <a:pt x="627" y="392"/>
                      <a:pt x="627" y="387"/>
                    </a:cubicBezTo>
                    <a:lnTo>
                      <a:pt x="627" y="27"/>
                    </a:lnTo>
                    <a:cubicBezTo>
                      <a:pt x="627" y="12"/>
                      <a:pt x="615" y="0"/>
                      <a:pt x="601" y="0"/>
                    </a:cubicBezTo>
                    <a:cubicBezTo>
                      <a:pt x="423" y="0"/>
                      <a:pt x="245" y="0"/>
                      <a:pt x="67" y="0"/>
                    </a:cubicBezTo>
                    <a:close/>
                    <a:moveTo>
                      <a:pt x="67" y="27"/>
                    </a:moveTo>
                    <a:lnTo>
                      <a:pt x="601" y="27"/>
                    </a:lnTo>
                    <a:lnTo>
                      <a:pt x="601" y="387"/>
                    </a:lnTo>
                    <a:cubicBezTo>
                      <a:pt x="423" y="387"/>
                      <a:pt x="245" y="387"/>
                      <a:pt x="67" y="387"/>
                    </a:cubicBezTo>
                    <a:lnTo>
                      <a:pt x="67" y="27"/>
                    </a:lnTo>
                    <a:close/>
                    <a:moveTo>
                      <a:pt x="107" y="53"/>
                    </a:moveTo>
                    <a:cubicBezTo>
                      <a:pt x="100" y="53"/>
                      <a:pt x="94" y="59"/>
                      <a:pt x="94" y="67"/>
                    </a:cubicBezTo>
                    <a:lnTo>
                      <a:pt x="94" y="347"/>
                    </a:lnTo>
                    <a:cubicBezTo>
                      <a:pt x="94" y="354"/>
                      <a:pt x="100" y="360"/>
                      <a:pt x="107" y="360"/>
                    </a:cubicBezTo>
                    <a:lnTo>
                      <a:pt x="561" y="360"/>
                    </a:lnTo>
                    <a:cubicBezTo>
                      <a:pt x="568" y="360"/>
                      <a:pt x="574" y="354"/>
                      <a:pt x="574" y="347"/>
                    </a:cubicBezTo>
                    <a:lnTo>
                      <a:pt x="574" y="67"/>
                    </a:lnTo>
                    <a:cubicBezTo>
                      <a:pt x="574" y="59"/>
                      <a:pt x="568" y="53"/>
                      <a:pt x="561" y="53"/>
                    </a:cubicBezTo>
                    <a:lnTo>
                      <a:pt x="107" y="53"/>
                    </a:lnTo>
                    <a:close/>
                    <a:moveTo>
                      <a:pt x="121" y="80"/>
                    </a:moveTo>
                    <a:lnTo>
                      <a:pt x="547" y="80"/>
                    </a:lnTo>
                    <a:lnTo>
                      <a:pt x="547" y="333"/>
                    </a:lnTo>
                    <a:lnTo>
                      <a:pt x="121" y="333"/>
                    </a:lnTo>
                    <a:lnTo>
                      <a:pt x="121" y="80"/>
                    </a:lnTo>
                    <a:close/>
                    <a:moveTo>
                      <a:pt x="68" y="413"/>
                    </a:moveTo>
                    <a:lnTo>
                      <a:pt x="111" y="413"/>
                    </a:lnTo>
                    <a:lnTo>
                      <a:pt x="94" y="504"/>
                    </a:lnTo>
                    <a:cubicBezTo>
                      <a:pt x="92" y="514"/>
                      <a:pt x="101" y="520"/>
                      <a:pt x="111" y="520"/>
                    </a:cubicBezTo>
                    <a:cubicBezTo>
                      <a:pt x="265" y="518"/>
                      <a:pt x="422" y="522"/>
                      <a:pt x="556" y="520"/>
                    </a:cubicBezTo>
                    <a:lnTo>
                      <a:pt x="556" y="520"/>
                    </a:lnTo>
                    <a:cubicBezTo>
                      <a:pt x="566" y="520"/>
                      <a:pt x="576" y="514"/>
                      <a:pt x="574" y="504"/>
                    </a:cubicBezTo>
                    <a:lnTo>
                      <a:pt x="557" y="413"/>
                    </a:lnTo>
                    <a:lnTo>
                      <a:pt x="600" y="413"/>
                    </a:lnTo>
                    <a:cubicBezTo>
                      <a:pt x="612" y="466"/>
                      <a:pt x="625" y="520"/>
                      <a:pt x="637" y="573"/>
                    </a:cubicBezTo>
                    <a:lnTo>
                      <a:pt x="410" y="573"/>
                    </a:lnTo>
                    <a:lnTo>
                      <a:pt x="402" y="553"/>
                    </a:lnTo>
                    <a:cubicBezTo>
                      <a:pt x="397" y="540"/>
                      <a:pt x="392" y="533"/>
                      <a:pt x="374" y="533"/>
                    </a:cubicBezTo>
                    <a:lnTo>
                      <a:pt x="294" y="533"/>
                    </a:lnTo>
                    <a:cubicBezTo>
                      <a:pt x="274" y="533"/>
                      <a:pt x="271" y="542"/>
                      <a:pt x="266" y="553"/>
                    </a:cubicBezTo>
                    <a:lnTo>
                      <a:pt x="258" y="573"/>
                    </a:lnTo>
                    <a:lnTo>
                      <a:pt x="31" y="573"/>
                    </a:lnTo>
                    <a:cubicBezTo>
                      <a:pt x="43" y="520"/>
                      <a:pt x="56" y="465"/>
                      <a:pt x="68" y="413"/>
                    </a:cubicBezTo>
                    <a:close/>
                    <a:moveTo>
                      <a:pt x="138" y="413"/>
                    </a:moveTo>
                    <a:lnTo>
                      <a:pt x="195" y="413"/>
                    </a:lnTo>
                    <a:lnTo>
                      <a:pt x="192" y="440"/>
                    </a:lnTo>
                    <a:lnTo>
                      <a:pt x="134" y="440"/>
                    </a:lnTo>
                    <a:cubicBezTo>
                      <a:pt x="134" y="440"/>
                      <a:pt x="133" y="440"/>
                      <a:pt x="133" y="440"/>
                    </a:cubicBezTo>
                    <a:lnTo>
                      <a:pt x="138" y="413"/>
                    </a:lnTo>
                    <a:close/>
                    <a:moveTo>
                      <a:pt x="222" y="413"/>
                    </a:moveTo>
                    <a:lnTo>
                      <a:pt x="279" y="413"/>
                    </a:lnTo>
                    <a:lnTo>
                      <a:pt x="278" y="440"/>
                    </a:lnTo>
                    <a:lnTo>
                      <a:pt x="219" y="440"/>
                    </a:lnTo>
                    <a:lnTo>
                      <a:pt x="222" y="413"/>
                    </a:lnTo>
                    <a:close/>
                    <a:moveTo>
                      <a:pt x="305" y="413"/>
                    </a:moveTo>
                    <a:lnTo>
                      <a:pt x="362" y="413"/>
                    </a:lnTo>
                    <a:lnTo>
                      <a:pt x="363" y="440"/>
                    </a:lnTo>
                    <a:lnTo>
                      <a:pt x="304" y="440"/>
                    </a:lnTo>
                    <a:lnTo>
                      <a:pt x="305" y="413"/>
                    </a:lnTo>
                    <a:close/>
                    <a:moveTo>
                      <a:pt x="389" y="413"/>
                    </a:moveTo>
                    <a:lnTo>
                      <a:pt x="446" y="413"/>
                    </a:lnTo>
                    <a:lnTo>
                      <a:pt x="449" y="440"/>
                    </a:lnTo>
                    <a:lnTo>
                      <a:pt x="390" y="440"/>
                    </a:lnTo>
                    <a:lnTo>
                      <a:pt x="389" y="413"/>
                    </a:lnTo>
                    <a:close/>
                    <a:moveTo>
                      <a:pt x="473" y="413"/>
                    </a:moveTo>
                    <a:lnTo>
                      <a:pt x="529" y="413"/>
                    </a:lnTo>
                    <a:lnTo>
                      <a:pt x="534" y="440"/>
                    </a:lnTo>
                    <a:cubicBezTo>
                      <a:pt x="534" y="440"/>
                      <a:pt x="534" y="440"/>
                      <a:pt x="534" y="440"/>
                    </a:cubicBezTo>
                    <a:lnTo>
                      <a:pt x="476" y="440"/>
                    </a:lnTo>
                    <a:lnTo>
                      <a:pt x="473" y="413"/>
                    </a:lnTo>
                    <a:close/>
                    <a:moveTo>
                      <a:pt x="128" y="466"/>
                    </a:moveTo>
                    <a:cubicBezTo>
                      <a:pt x="155" y="466"/>
                      <a:pt x="164" y="467"/>
                      <a:pt x="189" y="467"/>
                    </a:cubicBezTo>
                    <a:lnTo>
                      <a:pt x="186" y="493"/>
                    </a:lnTo>
                    <a:lnTo>
                      <a:pt x="123" y="493"/>
                    </a:lnTo>
                    <a:lnTo>
                      <a:pt x="128" y="466"/>
                    </a:lnTo>
                    <a:close/>
                    <a:moveTo>
                      <a:pt x="539" y="466"/>
                    </a:moveTo>
                    <a:lnTo>
                      <a:pt x="544" y="493"/>
                    </a:lnTo>
                    <a:lnTo>
                      <a:pt x="482" y="493"/>
                    </a:lnTo>
                    <a:lnTo>
                      <a:pt x="479" y="467"/>
                    </a:lnTo>
                    <a:cubicBezTo>
                      <a:pt x="499" y="467"/>
                      <a:pt x="517" y="466"/>
                      <a:pt x="539" y="466"/>
                    </a:cubicBezTo>
                    <a:close/>
                    <a:moveTo>
                      <a:pt x="216" y="467"/>
                    </a:moveTo>
                    <a:lnTo>
                      <a:pt x="277" y="467"/>
                    </a:lnTo>
                    <a:lnTo>
                      <a:pt x="276" y="493"/>
                    </a:lnTo>
                    <a:lnTo>
                      <a:pt x="213" y="493"/>
                    </a:lnTo>
                    <a:lnTo>
                      <a:pt x="216" y="467"/>
                    </a:lnTo>
                    <a:close/>
                    <a:moveTo>
                      <a:pt x="303" y="467"/>
                    </a:moveTo>
                    <a:lnTo>
                      <a:pt x="364" y="467"/>
                    </a:lnTo>
                    <a:lnTo>
                      <a:pt x="365" y="493"/>
                    </a:lnTo>
                    <a:lnTo>
                      <a:pt x="302" y="493"/>
                    </a:lnTo>
                    <a:lnTo>
                      <a:pt x="303" y="467"/>
                    </a:lnTo>
                    <a:close/>
                    <a:moveTo>
                      <a:pt x="391" y="467"/>
                    </a:moveTo>
                    <a:lnTo>
                      <a:pt x="452" y="467"/>
                    </a:lnTo>
                    <a:lnTo>
                      <a:pt x="455" y="493"/>
                    </a:lnTo>
                    <a:lnTo>
                      <a:pt x="392" y="493"/>
                    </a:lnTo>
                    <a:lnTo>
                      <a:pt x="391" y="467"/>
                    </a:lnTo>
                    <a:close/>
                    <a:moveTo>
                      <a:pt x="376" y="560"/>
                    </a:moveTo>
                    <a:cubicBezTo>
                      <a:pt x="378" y="564"/>
                      <a:pt x="379" y="569"/>
                      <a:pt x="381" y="573"/>
                    </a:cubicBezTo>
                    <a:lnTo>
                      <a:pt x="287" y="573"/>
                    </a:lnTo>
                    <a:cubicBezTo>
                      <a:pt x="288" y="569"/>
                      <a:pt x="290" y="564"/>
                      <a:pt x="292" y="560"/>
                    </a:cubicBezTo>
                    <a:cubicBezTo>
                      <a:pt x="320" y="560"/>
                      <a:pt x="348" y="560"/>
                      <a:pt x="376" y="560"/>
                    </a:cubicBezTo>
                    <a:close/>
                    <a:moveTo>
                      <a:pt x="27" y="600"/>
                    </a:moveTo>
                    <a:lnTo>
                      <a:pt x="641" y="600"/>
                    </a:lnTo>
                    <a:lnTo>
                      <a:pt x="641" y="613"/>
                    </a:lnTo>
                    <a:lnTo>
                      <a:pt x="27" y="613"/>
                    </a:lnTo>
                    <a:lnTo>
                      <a:pt x="27" y="60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5" name="왼쪽/오른쪽 화살표 84"/>
            <p:cNvSpPr/>
            <p:nvPr/>
          </p:nvSpPr>
          <p:spPr bwMode="auto">
            <a:xfrm>
              <a:off x="1049119" y="7980913"/>
              <a:ext cx="443123" cy="461616"/>
            </a:xfrm>
            <a:prstGeom prst="leftRightArrow">
              <a:avLst>
                <a:gd name="adj1" fmla="val 50000"/>
                <a:gd name="adj2" fmla="val 28505"/>
              </a:avLst>
            </a:prstGeom>
            <a:gradFill flip="none" rotWithShape="1">
              <a:gsLst>
                <a:gs pos="85000">
                  <a:schemeClr val="bg1">
                    <a:lumMod val="75000"/>
                  </a:schemeClr>
                </a:gs>
                <a:gs pos="16000">
                  <a:schemeClr val="bg1">
                    <a:lumMod val="75000"/>
                  </a:schemeClr>
                </a:gs>
                <a:gs pos="51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8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HTTP</a:t>
              </a:r>
            </a:p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HTTPS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69" name="그룹 1068"/>
          <p:cNvGrpSpPr/>
          <p:nvPr/>
        </p:nvGrpSpPr>
        <p:grpSpPr>
          <a:xfrm>
            <a:off x="13336077" y="803696"/>
            <a:ext cx="1235586" cy="983356"/>
            <a:chOff x="-528681" y="5257777"/>
            <a:chExt cx="1110497" cy="7008669"/>
          </a:xfrm>
        </p:grpSpPr>
        <p:sp>
          <p:nvSpPr>
            <p:cNvPr id="1070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-528681" y="6010434"/>
              <a:ext cx="1110497" cy="625601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5F5F5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5CF98052-86AA-3D40-9250-A336A77168CB}"/>
                </a:ext>
              </a:extLst>
            </p:cNvPr>
            <p:cNvSpPr txBox="1"/>
            <p:nvPr/>
          </p:nvSpPr>
          <p:spPr>
            <a:xfrm>
              <a:off x="-417110" y="5257777"/>
              <a:ext cx="887351" cy="15053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36000" bIns="36000" rtlCol="0" anchor="ctr">
              <a:spAutoFit/>
            </a:bodyPr>
            <a:lstStyle/>
            <a:p>
              <a:pPr algn="ctr" defTabSz="422041"/>
              <a:r>
                <a:rPr lang="ko-KR" altLang="en-US" sz="9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서비스 영역 범례</a:t>
              </a:r>
              <a:endParaRPr lang="en-US" altLang="ko-KR" sz="9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072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1"/>
            </p:custDataLst>
          </p:nvPr>
        </p:nvSpPr>
        <p:spPr>
          <a:xfrm>
            <a:off x="13477240" y="1129880"/>
            <a:ext cx="385500" cy="170991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5F5F5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1073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2"/>
            </p:custDataLst>
          </p:nvPr>
        </p:nvSpPr>
        <p:spPr>
          <a:xfrm>
            <a:off x="13477240" y="1427571"/>
            <a:ext cx="385500" cy="1709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5F5F5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1074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3"/>
            </p:custDataLst>
          </p:nvPr>
        </p:nvSpPr>
        <p:spPr>
          <a:xfrm>
            <a:off x="13885401" y="1129880"/>
            <a:ext cx="668433" cy="17099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Segoe UI" panose="020B0502040204020203" pitchFamily="34" charset="0"/>
              </a:rPr>
              <a:t>기존 기능</a:t>
            </a:r>
            <a:endParaRPr lang="en-US" sz="8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Segoe UI" panose="020B0502040204020203" pitchFamily="34" charset="0"/>
            </a:endParaRPr>
          </a:p>
        </p:txBody>
      </p:sp>
      <p:sp>
        <p:nvSpPr>
          <p:cNvPr id="1075" name="Panel" descr="&lt;SmartSettings&gt;&lt;SmartResize anchorLeft=&quot;Relative&quot; anchorTop=&quot;Absolute&quot; anchorRight=&quot;Relative&quot; anchorBottom=&quot;Relative&quot; /&gt;&lt;/SmartSettings&gt;"/>
          <p:cNvSpPr/>
          <p:nvPr>
            <p:custDataLst>
              <p:tags r:id="rId4"/>
            </p:custDataLst>
          </p:nvPr>
        </p:nvSpPr>
        <p:spPr>
          <a:xfrm>
            <a:off x="13915784" y="1427571"/>
            <a:ext cx="607666" cy="17099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Segoe UI" panose="020B0502040204020203" pitchFamily="34" charset="0"/>
              </a:rPr>
              <a:t>기능 추가 및 고도화</a:t>
            </a:r>
            <a:endParaRPr lang="en-US" altLang="ko-KR" sz="8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Segoe UI" panose="020B0502040204020203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93543" y="830264"/>
            <a:ext cx="11416999" cy="7367159"/>
            <a:chOff x="3975248" y="2825136"/>
            <a:chExt cx="1633940" cy="6430699"/>
          </a:xfrm>
        </p:grpSpPr>
        <p:sp>
          <p:nvSpPr>
            <p:cNvPr id="12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3975248" y="2825136"/>
              <a:ext cx="1633940" cy="643069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rgbClr val="1A3354"/>
              </a:solidFill>
              <a:miter lim="800000"/>
              <a:headEnd/>
              <a:tailEnd/>
            </a:ln>
            <a:effectLst/>
          </p:spPr>
          <p:txBody>
            <a:bodyPr lIns="0" tIns="0" rIns="0" bIns="0" anchor="t"/>
            <a:lstStyle/>
            <a:p>
              <a:endParaRPr lang="ko-KR" altLang="en-US" sz="1000" b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사각형: 둥근 위쪽 모서리 307">
              <a:extLst>
                <a:ext uri="{FF2B5EF4-FFF2-40B4-BE49-F238E27FC236}">
                  <a16:creationId xmlns:a16="http://schemas.microsoft.com/office/drawing/2014/main" id="{EFE6C0C9-B5D5-61C2-8E08-7BD2A2EB6638}"/>
                </a:ext>
              </a:extLst>
            </p:cNvPr>
            <p:cNvSpPr/>
            <p:nvPr/>
          </p:nvSpPr>
          <p:spPr>
            <a:xfrm rot="10800000" flipH="1" flipV="1">
              <a:off x="3975360" y="2825136"/>
              <a:ext cx="1633828" cy="272800"/>
            </a:xfrm>
            <a:prstGeom prst="rect">
              <a:avLst/>
            </a:prstGeom>
            <a:solidFill>
              <a:srgbClr val="1A3354"/>
            </a:solidFill>
            <a:ln>
              <a:solidFill>
                <a:srgbClr val="1A3354"/>
              </a:solidFill>
            </a:ln>
          </p:spPr>
          <p:txBody>
            <a:bodyPr wrap="none" lIns="0" tIns="0" rIns="0" bIns="0" anchor="ctr"/>
            <a:lstStyle/>
            <a:p>
              <a:pPr indent="-81742" algn="ctr" fontAlgn="ctr">
                <a:spcAft>
                  <a:spcPts val="33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tabLst>
                  <a:tab pos="2615558" algn="l"/>
                  <a:tab pos="5487119" algn="l"/>
                </a:tabLst>
              </a:pPr>
              <a:r>
                <a:rPr lang="en-US" altLang="ko-KR" sz="10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S2B To-Be </a:t>
              </a:r>
              <a:r>
                <a:rPr lang="ko-KR" altLang="en-US" sz="10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시스템</a:t>
              </a:r>
              <a:endParaRPr lang="ko-KR" altLang="en-US" sz="10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567876" y="1227261"/>
            <a:ext cx="11268332" cy="4151219"/>
            <a:chOff x="3998046" y="2825138"/>
            <a:chExt cx="1588339" cy="2998482"/>
          </a:xfrm>
        </p:grpSpPr>
        <p:sp>
          <p:nvSpPr>
            <p:cNvPr id="18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3998046" y="2825139"/>
              <a:ext cx="1588339" cy="2998481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t"/>
            <a:lstStyle/>
            <a:p>
              <a:endParaRPr lang="ko-KR" altLang="en-US" sz="1050" b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9" name="사각형: 둥근 위쪽 모서리 307">
              <a:extLst>
                <a:ext uri="{FF2B5EF4-FFF2-40B4-BE49-F238E27FC236}">
                  <a16:creationId xmlns:a16="http://schemas.microsoft.com/office/drawing/2014/main" id="{EFE6C0C9-B5D5-61C2-8E08-7BD2A2EB6638}"/>
                </a:ext>
              </a:extLst>
            </p:cNvPr>
            <p:cNvSpPr/>
            <p:nvPr/>
          </p:nvSpPr>
          <p:spPr>
            <a:xfrm rot="10800000" flipH="1" flipV="1">
              <a:off x="3998161" y="2825138"/>
              <a:ext cx="1588224" cy="18213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lIns="0" tIns="0" rIns="0" bIns="0" anchor="ctr"/>
            <a:lstStyle/>
            <a:p>
              <a:pPr indent="-81742" algn="ctr" fontAlgn="ctr">
                <a:spcAft>
                  <a:spcPts val="33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tabLst>
                  <a:tab pos="2615558" algn="l"/>
                  <a:tab pos="5487119" algn="l"/>
                </a:tabLst>
              </a:pPr>
              <a:r>
                <a:rPr lang="ko-KR" altLang="en-US" sz="10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 서비스 영역</a:t>
              </a:r>
              <a:endParaRPr lang="ko-KR" altLang="en-US" sz="10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1634901" y="1542903"/>
            <a:ext cx="1869365" cy="3765954"/>
            <a:chOff x="1634901" y="1552649"/>
            <a:chExt cx="1869365" cy="3817457"/>
          </a:xfrm>
        </p:grpSpPr>
        <p:grpSp>
          <p:nvGrpSpPr>
            <p:cNvPr id="122" name="그룹 121"/>
            <p:cNvGrpSpPr/>
            <p:nvPr/>
          </p:nvGrpSpPr>
          <p:grpSpPr>
            <a:xfrm>
              <a:off x="1634901" y="1552649"/>
              <a:ext cx="1869365" cy="3817457"/>
              <a:chOff x="1621842" y="1446228"/>
              <a:chExt cx="1907508" cy="3408347"/>
            </a:xfrm>
          </p:grpSpPr>
          <p:sp>
            <p:nvSpPr>
              <p:cNvPr id="134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622498" y="1446228"/>
                <a:ext cx="1906770" cy="340834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t"/>
              <a:lstStyle/>
              <a:p>
                <a:endParaRPr lang="ko-KR" altLang="en-US" sz="800" b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35" name="사각형: 둥근 위쪽 모서리 307">
                <a:extLst>
                  <a:ext uri="{FF2B5EF4-FFF2-40B4-BE49-F238E27FC236}">
                    <a16:creationId xmlns:a16="http://schemas.microsoft.com/office/drawing/2014/main" id="{EFE6C0C9-B5D5-61C2-8E08-7BD2A2EB6638}"/>
                  </a:ext>
                </a:extLst>
              </p:cNvPr>
              <p:cNvSpPr/>
              <p:nvPr/>
            </p:nvSpPr>
            <p:spPr>
              <a:xfrm rot="10800000" flipH="1" flipV="1">
                <a:off x="1621842" y="1446229"/>
                <a:ext cx="1907508" cy="2501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anchor="ctr"/>
              <a:lstStyle/>
              <a:p>
                <a:pPr indent="-81742" algn="ctr" fontAlgn="ctr">
                  <a:spcAft>
                    <a:spcPts val="33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80000"/>
                  <a:tabLst>
                    <a:tab pos="2615558" algn="l"/>
                    <a:tab pos="5487119" algn="l"/>
                  </a:tabLst>
                </a:pPr>
                <a:r>
                  <a:rPr lang="en-US" altLang="ko-KR" sz="9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1. </a:t>
                </a:r>
                <a:r>
                  <a:rPr lang="ko-KR" altLang="en-US" sz="900" dirty="0" err="1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계약접수</a:t>
                </a:r>
                <a:endParaRPr lang="ko-KR" altLang="en-US" sz="9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253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332791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견적요청서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작성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60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623917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적격심사 입찰서 등록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67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915043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800" spc="-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r>
                <a:rPr lang="ko-KR" altLang="en-US" sz="800" spc="-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단계 경쟁 입찰서</a:t>
              </a:r>
              <a:r>
                <a:rPr lang="en-US" altLang="ko-KR" sz="800" spc="-5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800" spc="-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등록</a:t>
              </a:r>
              <a:endParaRPr lang="en-US" altLang="ko-KR" sz="800" spc="-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4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1877161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물품 검색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09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4206169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계약접수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물품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공사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기술용역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16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4497295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공급업체 제한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23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4788421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spc="-5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공고문 자동생성</a:t>
              </a:r>
              <a:r>
                <a:rPr lang="en-US" altLang="ko-KR" sz="800" spc="-5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sz="800" spc="-5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800" spc="-5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800" spc="-5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안내공고</a:t>
              </a:r>
              <a:r>
                <a:rPr lang="en-US" altLang="ko-KR" sz="800" spc="-5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800" b="1" u="sng" spc="-5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입찰</a:t>
              </a:r>
              <a:r>
                <a:rPr lang="en-US" altLang="ko-KR" sz="800" spc="-5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sz="800" spc="-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8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2459413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다중 장바구니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32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041665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총액계약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접수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25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2750539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SMPP 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연계 접수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1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2168287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공공구매 검색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30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5079547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사전규격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관리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31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2584990" y="3332791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안내공고서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작성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32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2584990" y="3623917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spc="-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협상에 의한 입찰서 등록</a:t>
              </a:r>
              <a:endParaRPr lang="ko-KR" altLang="en-US" sz="800" spc="-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33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2584990" y="3915043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견적서 제출 필수조건</a:t>
              </a:r>
              <a:endParaRPr lang="en-US" altLang="ko-KR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34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2584990" y="1877161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기획전 조회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35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2584990" y="4206169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계약접수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정정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취소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36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2584990" y="4497295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공급업체 검증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37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2584990" y="4788421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발주계획 관리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38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2584990" y="2459413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에듀파인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8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연계접수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39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2584990" y="3041665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단가계약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접수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40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2584990" y="2750539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이전공고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연계 접수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41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2584990" y="2168287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b="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물품전시</a:t>
              </a:r>
              <a:r>
                <a:rPr lang="en-US" altLang="ko-KR" sz="8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8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추천 기능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42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2584990" y="5079547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문서함 관리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773" name="그룹 772"/>
          <p:cNvGrpSpPr/>
          <p:nvPr/>
        </p:nvGrpSpPr>
        <p:grpSpPr>
          <a:xfrm>
            <a:off x="3580571" y="1542903"/>
            <a:ext cx="953971" cy="3765954"/>
            <a:chOff x="1634901" y="1552649"/>
            <a:chExt cx="953971" cy="3817456"/>
          </a:xfrm>
        </p:grpSpPr>
        <p:grpSp>
          <p:nvGrpSpPr>
            <p:cNvPr id="774" name="그룹 773"/>
            <p:cNvGrpSpPr/>
            <p:nvPr/>
          </p:nvGrpSpPr>
          <p:grpSpPr>
            <a:xfrm>
              <a:off x="1634901" y="1552649"/>
              <a:ext cx="953971" cy="3817456"/>
              <a:chOff x="1621842" y="1446228"/>
              <a:chExt cx="973436" cy="3408347"/>
            </a:xfrm>
          </p:grpSpPr>
          <p:sp>
            <p:nvSpPr>
              <p:cNvPr id="789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622497" y="1446228"/>
                <a:ext cx="972781" cy="340834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t"/>
              <a:lstStyle/>
              <a:p>
                <a:endParaRPr lang="ko-KR" altLang="en-US" sz="800" b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790" name="사각형: 둥근 위쪽 모서리 307">
                <a:extLst>
                  <a:ext uri="{FF2B5EF4-FFF2-40B4-BE49-F238E27FC236}">
                    <a16:creationId xmlns:a16="http://schemas.microsoft.com/office/drawing/2014/main" id="{EFE6C0C9-B5D5-61C2-8E08-7BD2A2EB6638}"/>
                  </a:ext>
                </a:extLst>
              </p:cNvPr>
              <p:cNvSpPr/>
              <p:nvPr/>
            </p:nvSpPr>
            <p:spPr>
              <a:xfrm rot="10800000" flipH="1" flipV="1">
                <a:off x="1621842" y="1446229"/>
                <a:ext cx="973157" cy="2501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anchor="ctr"/>
              <a:lstStyle/>
              <a:p>
                <a:pPr indent="-81742" algn="ctr" fontAlgn="ctr">
                  <a:spcAft>
                    <a:spcPts val="33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80000"/>
                  <a:tabLst>
                    <a:tab pos="2615558" algn="l"/>
                    <a:tab pos="5487119" algn="l"/>
                  </a:tabLst>
                </a:pPr>
                <a:r>
                  <a:rPr lang="en-US" altLang="ko-KR" sz="9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2. </a:t>
                </a:r>
                <a:r>
                  <a:rPr lang="ko-KR" altLang="en-US" sz="9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업체선정</a:t>
                </a:r>
                <a:endParaRPr lang="ko-KR" altLang="en-US" sz="9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775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332791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계약상대자 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결정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취소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76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623917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수요기관 인지세 납부</a:t>
              </a:r>
            </a:p>
          </p:txBody>
        </p:sp>
        <p:sp>
          <p:nvSpPr>
            <p:cNvPr id="777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915043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수의계약 </a:t>
              </a:r>
              <a:r>
                <a:rPr lang="ko-KR" altLang="en-US" sz="8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체결제한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검토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78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1877161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공급업체 통합검색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79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4206169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견적 비교</a:t>
              </a:r>
            </a:p>
          </p:txBody>
        </p:sp>
        <p:sp>
          <p:nvSpPr>
            <p:cNvPr id="780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4497295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개찰</a:t>
              </a:r>
            </a:p>
          </p:txBody>
        </p:sp>
        <p:sp>
          <p:nvSpPr>
            <p:cNvPr id="781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4788421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입찰참가자격 판단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82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2459413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적격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부적격 판정</a:t>
              </a:r>
              <a:endParaRPr lang="en-US" altLang="ko-KR" sz="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83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041665"/>
              <a:ext cx="882454" cy="252379"/>
            </a:xfrm>
            <a:prstGeom prst="rect">
              <a:avLst/>
            </a:prstGeom>
            <a:solidFill>
              <a:srgbClr val="DAE3F3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수의시담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총액기준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800" b="1" u="sng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단가기준</a:t>
              </a:r>
              <a:r>
                <a:rPr lang="en-US" altLang="ko-KR" sz="800" b="1" u="sng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sz="800" b="1" u="sng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84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2750539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적격심사 </a:t>
              </a:r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미리보기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85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2168287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공급업체 평가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8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기준관리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87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5079547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규격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기술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)/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가격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입찰</a:t>
              </a:r>
            </a:p>
          </p:txBody>
        </p:sp>
      </p:grpSp>
      <p:grpSp>
        <p:nvGrpSpPr>
          <p:cNvPr id="863" name="그룹 862"/>
          <p:cNvGrpSpPr/>
          <p:nvPr/>
        </p:nvGrpSpPr>
        <p:grpSpPr>
          <a:xfrm>
            <a:off x="7701675" y="1542903"/>
            <a:ext cx="953971" cy="3765954"/>
            <a:chOff x="1634901" y="1552649"/>
            <a:chExt cx="953971" cy="3817457"/>
          </a:xfrm>
        </p:grpSpPr>
        <p:grpSp>
          <p:nvGrpSpPr>
            <p:cNvPr id="864" name="그룹 863"/>
            <p:cNvGrpSpPr/>
            <p:nvPr/>
          </p:nvGrpSpPr>
          <p:grpSpPr>
            <a:xfrm>
              <a:off x="1634901" y="1552649"/>
              <a:ext cx="953971" cy="3817457"/>
              <a:chOff x="1621842" y="1446228"/>
              <a:chExt cx="973436" cy="3408347"/>
            </a:xfrm>
          </p:grpSpPr>
          <p:sp>
            <p:nvSpPr>
              <p:cNvPr id="879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622497" y="1446228"/>
                <a:ext cx="972781" cy="340834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t"/>
              <a:lstStyle/>
              <a:p>
                <a:endParaRPr lang="ko-KR" altLang="en-US" sz="800" b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880" name="사각형: 둥근 위쪽 모서리 307">
                <a:extLst>
                  <a:ext uri="{FF2B5EF4-FFF2-40B4-BE49-F238E27FC236}">
                    <a16:creationId xmlns:a16="http://schemas.microsoft.com/office/drawing/2014/main" id="{EFE6C0C9-B5D5-61C2-8E08-7BD2A2EB6638}"/>
                  </a:ext>
                </a:extLst>
              </p:cNvPr>
              <p:cNvSpPr/>
              <p:nvPr/>
            </p:nvSpPr>
            <p:spPr>
              <a:xfrm rot="10800000" flipH="1" flipV="1">
                <a:off x="1621842" y="1446229"/>
                <a:ext cx="973157" cy="2501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anchor="ctr"/>
              <a:lstStyle/>
              <a:p>
                <a:pPr indent="-81742" algn="ctr" fontAlgn="ctr">
                  <a:spcAft>
                    <a:spcPts val="33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80000"/>
                  <a:tabLst>
                    <a:tab pos="2615558" algn="l"/>
                    <a:tab pos="5487119" algn="l"/>
                  </a:tabLst>
                </a:pPr>
                <a:r>
                  <a:rPr lang="en-US" altLang="ko-KR" sz="9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7. </a:t>
                </a:r>
                <a:r>
                  <a:rPr lang="ko-KR" altLang="en-US" sz="9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물품관리</a:t>
                </a:r>
                <a:endParaRPr lang="ko-KR" altLang="en-US" sz="9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865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332791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물품별 템플릿 관리</a:t>
              </a:r>
            </a:p>
          </p:txBody>
        </p:sp>
        <p:sp>
          <p:nvSpPr>
            <p:cNvPr id="866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623917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배송 템플릿 관리</a:t>
              </a:r>
            </a:p>
          </p:txBody>
        </p:sp>
        <p:sp>
          <p:nvSpPr>
            <p:cNvPr id="867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915043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물품 관리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제약조건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인증정보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68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1877161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물품 </a:t>
              </a:r>
              <a:r>
                <a:rPr lang="ko-KR" altLang="en-US" sz="8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검색어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자동완성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69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4206169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전시 카테고리 설정</a:t>
              </a:r>
            </a:p>
          </p:txBody>
        </p:sp>
        <p:sp>
          <p:nvSpPr>
            <p:cNvPr id="870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4497295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옵션 물품 등록</a:t>
              </a:r>
            </a:p>
          </p:txBody>
        </p:sp>
        <p:sp>
          <p:nvSpPr>
            <p:cNvPr id="871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4788421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물품선정위원회</a:t>
              </a:r>
            </a:p>
          </p:txBody>
        </p:sp>
        <p:sp>
          <p:nvSpPr>
            <p:cNvPr id="872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2459413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물품정보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표준화</a:t>
              </a:r>
            </a:p>
          </p:txBody>
        </p:sp>
        <p:sp>
          <p:nvSpPr>
            <p:cNvPr id="873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041665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기획전 관리</a:t>
              </a:r>
            </a:p>
          </p:txBody>
        </p:sp>
        <p:sp>
          <p:nvSpPr>
            <p:cNvPr id="874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2750539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물품분류체계</a:t>
              </a:r>
            </a:p>
          </p:txBody>
        </p:sp>
        <p:sp>
          <p:nvSpPr>
            <p:cNvPr id="875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2168287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복합 검색 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기능</a:t>
              </a:r>
            </a:p>
          </p:txBody>
        </p:sp>
        <p:sp>
          <p:nvSpPr>
            <p:cNvPr id="877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5079547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물품 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추천 설정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881" name="그룹 880"/>
          <p:cNvGrpSpPr/>
          <p:nvPr/>
        </p:nvGrpSpPr>
        <p:grpSpPr>
          <a:xfrm>
            <a:off x="8731951" y="1542903"/>
            <a:ext cx="953971" cy="3765954"/>
            <a:chOff x="1634901" y="1552649"/>
            <a:chExt cx="953971" cy="3817457"/>
          </a:xfrm>
        </p:grpSpPr>
        <p:grpSp>
          <p:nvGrpSpPr>
            <p:cNvPr id="882" name="그룹 881"/>
            <p:cNvGrpSpPr/>
            <p:nvPr/>
          </p:nvGrpSpPr>
          <p:grpSpPr>
            <a:xfrm>
              <a:off x="1634901" y="1552649"/>
              <a:ext cx="953971" cy="3817457"/>
              <a:chOff x="1621842" y="1446228"/>
              <a:chExt cx="973436" cy="3408347"/>
            </a:xfrm>
          </p:grpSpPr>
          <p:sp>
            <p:nvSpPr>
              <p:cNvPr id="897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622497" y="1446228"/>
                <a:ext cx="972781" cy="340834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t"/>
              <a:lstStyle/>
              <a:p>
                <a:endParaRPr lang="ko-KR" altLang="en-US" sz="800" b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898" name="사각형: 둥근 위쪽 모서리 307">
                <a:extLst>
                  <a:ext uri="{FF2B5EF4-FFF2-40B4-BE49-F238E27FC236}">
                    <a16:creationId xmlns:a16="http://schemas.microsoft.com/office/drawing/2014/main" id="{EFE6C0C9-B5D5-61C2-8E08-7BD2A2EB6638}"/>
                  </a:ext>
                </a:extLst>
              </p:cNvPr>
              <p:cNvSpPr/>
              <p:nvPr/>
            </p:nvSpPr>
            <p:spPr>
              <a:xfrm rot="10800000" flipH="1" flipV="1">
                <a:off x="1621842" y="1446229"/>
                <a:ext cx="973157" cy="2501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anchor="ctr"/>
              <a:lstStyle/>
              <a:p>
                <a:pPr indent="-81742" algn="ctr" fontAlgn="ctr">
                  <a:spcAft>
                    <a:spcPts val="33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80000"/>
                  <a:tabLst>
                    <a:tab pos="2615558" algn="l"/>
                    <a:tab pos="5487119" algn="l"/>
                  </a:tabLst>
                </a:pPr>
                <a:r>
                  <a:rPr lang="en-US" altLang="ko-KR" sz="9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8. </a:t>
                </a:r>
                <a:r>
                  <a:rPr lang="ko-KR" altLang="en-US" sz="9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이용자 관리</a:t>
                </a:r>
                <a:endParaRPr lang="ko-KR" altLang="en-US" sz="9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883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332791"/>
              <a:ext cx="882454" cy="252379"/>
            </a:xfrm>
            <a:prstGeom prst="rect">
              <a:avLst/>
            </a:prstGeom>
            <a:solidFill>
              <a:srgbClr val="DAE3F3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공동인증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수요기관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공급업체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84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623917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간편 인증</a:t>
              </a:r>
            </a:p>
          </p:txBody>
        </p:sp>
        <p:sp>
          <p:nvSpPr>
            <p:cNvPr id="885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915043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이용자 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그룹 관리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86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1877161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개인이용자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관리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87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4206169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조직 정책 관리</a:t>
              </a:r>
            </a:p>
          </p:txBody>
        </p:sp>
        <p:sp>
          <p:nvSpPr>
            <p:cNvPr id="888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4497295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공급업체 인증관리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기업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물품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89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4788421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약관 및 법률 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관리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90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2459413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업체마스터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관리</a:t>
              </a:r>
            </a:p>
          </p:txBody>
        </p:sp>
        <p:sp>
          <p:nvSpPr>
            <p:cNvPr id="891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041665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본인 인증</a:t>
              </a:r>
            </a:p>
          </p:txBody>
        </p:sp>
        <p:sp>
          <p:nvSpPr>
            <p:cNvPr id="892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2750539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관리자마스터 관리</a:t>
              </a:r>
            </a:p>
          </p:txBody>
        </p:sp>
        <p:sp>
          <p:nvSpPr>
            <p:cNvPr id="893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2168287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기관마스터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관리</a:t>
              </a:r>
            </a:p>
          </p:txBody>
        </p:sp>
        <p:sp>
          <p:nvSpPr>
            <p:cNvPr id="895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5079547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이용자 정보 관리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899" name="그룹 898"/>
          <p:cNvGrpSpPr/>
          <p:nvPr/>
        </p:nvGrpSpPr>
        <p:grpSpPr>
          <a:xfrm>
            <a:off x="9762227" y="1542903"/>
            <a:ext cx="953971" cy="3765954"/>
            <a:chOff x="1634901" y="1552649"/>
            <a:chExt cx="953971" cy="3817457"/>
          </a:xfrm>
        </p:grpSpPr>
        <p:grpSp>
          <p:nvGrpSpPr>
            <p:cNvPr id="900" name="그룹 899"/>
            <p:cNvGrpSpPr/>
            <p:nvPr/>
          </p:nvGrpSpPr>
          <p:grpSpPr>
            <a:xfrm>
              <a:off x="1634901" y="1552649"/>
              <a:ext cx="953971" cy="3817457"/>
              <a:chOff x="1621842" y="1446228"/>
              <a:chExt cx="973436" cy="3408347"/>
            </a:xfrm>
          </p:grpSpPr>
          <p:sp>
            <p:nvSpPr>
              <p:cNvPr id="915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622497" y="1446228"/>
                <a:ext cx="972781" cy="340834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t"/>
              <a:lstStyle/>
              <a:p>
                <a:endParaRPr lang="ko-KR" altLang="en-US" sz="800" b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16" name="사각형: 둥근 위쪽 모서리 307">
                <a:extLst>
                  <a:ext uri="{FF2B5EF4-FFF2-40B4-BE49-F238E27FC236}">
                    <a16:creationId xmlns:a16="http://schemas.microsoft.com/office/drawing/2014/main" id="{EFE6C0C9-B5D5-61C2-8E08-7BD2A2EB6638}"/>
                  </a:ext>
                </a:extLst>
              </p:cNvPr>
              <p:cNvSpPr/>
              <p:nvPr/>
            </p:nvSpPr>
            <p:spPr>
              <a:xfrm rot="10800000" flipH="1" flipV="1">
                <a:off x="1621842" y="1446229"/>
                <a:ext cx="973157" cy="2501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anchor="ctr"/>
              <a:lstStyle/>
              <a:p>
                <a:pPr indent="-81742" algn="ctr" fontAlgn="ctr">
                  <a:spcAft>
                    <a:spcPts val="33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80000"/>
                  <a:tabLst>
                    <a:tab pos="2615558" algn="l"/>
                    <a:tab pos="5487119" algn="l"/>
                  </a:tabLst>
                </a:pPr>
                <a:r>
                  <a:rPr lang="en-US" altLang="ko-KR" sz="9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9. </a:t>
                </a:r>
                <a:r>
                  <a:rPr lang="ko-KR" altLang="en-US" sz="9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알림</a:t>
                </a:r>
                <a:r>
                  <a:rPr lang="en-US" altLang="ko-KR" sz="9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/</a:t>
                </a:r>
                <a:r>
                  <a:rPr lang="ko-KR" altLang="en-US" sz="9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커뮤니케이션</a:t>
                </a:r>
                <a:endParaRPr lang="ko-KR" altLang="en-US" sz="9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901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332791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교육연수 신청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02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623917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공지사항</a:t>
              </a:r>
              <a:endParaRPr lang="en-US" altLang="ko-KR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03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915043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FAQ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04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1877161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물품별 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SNS 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공유</a:t>
              </a:r>
              <a:endParaRPr lang="en-US" altLang="ko-KR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05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4206169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Q&amp;A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06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4497295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청렴계약 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우수기관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시상식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07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4788421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미디어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08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2459413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민원정보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운영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관리</a:t>
              </a:r>
            </a:p>
          </p:txBody>
        </p:sp>
        <p:sp>
          <p:nvSpPr>
            <p:cNvPr id="909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041665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푸시 알림 서비스</a:t>
              </a:r>
            </a:p>
          </p:txBody>
        </p:sp>
        <p:sp>
          <p:nvSpPr>
            <p:cNvPr id="910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2750539"/>
              <a:ext cx="882454" cy="252379"/>
            </a:xfrm>
            <a:prstGeom prst="rect">
              <a:avLst/>
            </a:prstGeom>
            <a:solidFill>
              <a:srgbClr val="DAE3F3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1:1 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상담 서비스</a:t>
              </a:r>
            </a:p>
          </p:txBody>
        </p:sp>
        <p:sp>
          <p:nvSpPr>
            <p:cNvPr id="911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2168287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공급업체별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미니샵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13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5079547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b="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브로슈어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792503" y="1542903"/>
            <a:ext cx="953971" cy="3765954"/>
            <a:chOff x="10803993" y="1552649"/>
            <a:chExt cx="953971" cy="3817457"/>
          </a:xfrm>
        </p:grpSpPr>
        <p:grpSp>
          <p:nvGrpSpPr>
            <p:cNvPr id="918" name="그룹 917"/>
            <p:cNvGrpSpPr/>
            <p:nvPr/>
          </p:nvGrpSpPr>
          <p:grpSpPr>
            <a:xfrm>
              <a:off x="10803993" y="1552649"/>
              <a:ext cx="953971" cy="3817457"/>
              <a:chOff x="1621842" y="1446228"/>
              <a:chExt cx="973436" cy="3408347"/>
            </a:xfrm>
          </p:grpSpPr>
          <p:sp>
            <p:nvSpPr>
              <p:cNvPr id="933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622497" y="1446228"/>
                <a:ext cx="972781" cy="340834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t"/>
              <a:lstStyle/>
              <a:p>
                <a:endParaRPr lang="ko-KR" altLang="en-US" sz="800" b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34" name="사각형: 둥근 위쪽 모서리 307">
                <a:extLst>
                  <a:ext uri="{FF2B5EF4-FFF2-40B4-BE49-F238E27FC236}">
                    <a16:creationId xmlns:a16="http://schemas.microsoft.com/office/drawing/2014/main" id="{EFE6C0C9-B5D5-61C2-8E08-7BD2A2EB6638}"/>
                  </a:ext>
                </a:extLst>
              </p:cNvPr>
              <p:cNvSpPr/>
              <p:nvPr/>
            </p:nvSpPr>
            <p:spPr>
              <a:xfrm rot="10800000" flipH="1" flipV="1">
                <a:off x="1621842" y="1446229"/>
                <a:ext cx="973158" cy="2501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anchor="ctr"/>
              <a:lstStyle/>
              <a:p>
                <a:pPr indent="-81742" algn="ctr" fontAlgn="ctr">
                  <a:spcAft>
                    <a:spcPts val="33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80000"/>
                  <a:tabLst>
                    <a:tab pos="2615558" algn="l"/>
                    <a:tab pos="5487119" algn="l"/>
                  </a:tabLst>
                </a:pPr>
                <a:r>
                  <a:rPr lang="en-US" altLang="ko-KR" sz="9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10. </a:t>
                </a:r>
                <a:r>
                  <a:rPr lang="ko-KR" altLang="en-US" sz="900" dirty="0" err="1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리포팅</a:t>
                </a:r>
                <a:r>
                  <a:rPr lang="en-US" altLang="ko-KR" sz="9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/</a:t>
                </a:r>
                <a:r>
                  <a:rPr lang="ko-KR" altLang="en-US" sz="9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통계</a:t>
                </a:r>
                <a:endParaRPr lang="ko-KR" altLang="en-US" sz="9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919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0838919" y="3332791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구매패턴 분석</a:t>
              </a:r>
            </a:p>
          </p:txBody>
        </p:sp>
        <p:sp>
          <p:nvSpPr>
            <p:cNvPr id="920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0838919" y="3623917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매출 유형별 통계</a:t>
              </a:r>
              <a:endParaRPr lang="en-US" altLang="ko-KR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21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0838919" y="3915043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물품별 통계</a:t>
              </a:r>
            </a:p>
          </p:txBody>
        </p:sp>
        <p:sp>
          <p:nvSpPr>
            <p:cNvPr id="922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0838919" y="1877161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서식통합관리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23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0838919" y="4206169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재구매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통계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24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0838919" y="4497295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구매실적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통계</a:t>
              </a:r>
            </a:p>
          </p:txBody>
        </p:sp>
        <p:sp>
          <p:nvSpPr>
            <p:cNvPr id="925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0838919" y="4788421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판매실적 통계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26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0838919" y="2459413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공공구매 </a:t>
              </a:r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실적관리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27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0838919" y="3041665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계약유형별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실적</a:t>
              </a:r>
            </a:p>
          </p:txBody>
        </p:sp>
        <p:sp>
          <p:nvSpPr>
            <p:cNvPr id="928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0838919" y="2750539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대시보드</a:t>
              </a:r>
            </a:p>
          </p:txBody>
        </p:sp>
        <p:sp>
          <p:nvSpPr>
            <p:cNvPr id="929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0838919" y="2168287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부정행위방지 통계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31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0838919" y="5079547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외부 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공공구매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8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실적관리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1822781" y="1542902"/>
            <a:ext cx="953971" cy="2912390"/>
            <a:chOff x="11822781" y="1552648"/>
            <a:chExt cx="953971" cy="2952220"/>
          </a:xfrm>
        </p:grpSpPr>
        <p:grpSp>
          <p:nvGrpSpPr>
            <p:cNvPr id="306" name="그룹 305"/>
            <p:cNvGrpSpPr/>
            <p:nvPr/>
          </p:nvGrpSpPr>
          <p:grpSpPr>
            <a:xfrm>
              <a:off x="11822781" y="1552648"/>
              <a:ext cx="953971" cy="2952220"/>
              <a:chOff x="1621842" y="1446226"/>
              <a:chExt cx="973436" cy="3230110"/>
            </a:xfrm>
          </p:grpSpPr>
          <p:sp>
            <p:nvSpPr>
              <p:cNvPr id="307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622497" y="1446227"/>
                <a:ext cx="972781" cy="3230109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t"/>
              <a:lstStyle/>
              <a:p>
                <a:endParaRPr lang="ko-KR" altLang="en-US" sz="800" b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308" name="사각형: 둥근 위쪽 모서리 307">
                <a:extLst>
                  <a:ext uri="{FF2B5EF4-FFF2-40B4-BE49-F238E27FC236}">
                    <a16:creationId xmlns:a16="http://schemas.microsoft.com/office/drawing/2014/main" id="{EFE6C0C9-B5D5-61C2-8E08-7BD2A2EB6638}"/>
                  </a:ext>
                </a:extLst>
              </p:cNvPr>
              <p:cNvSpPr/>
              <p:nvPr/>
            </p:nvSpPr>
            <p:spPr>
              <a:xfrm rot="10800000" flipH="1" flipV="1">
                <a:off x="1621842" y="1446226"/>
                <a:ext cx="973157" cy="3072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anchor="ctr"/>
              <a:lstStyle/>
              <a:p>
                <a:pPr indent="-81742" algn="ctr" fontAlgn="ctr">
                  <a:spcAft>
                    <a:spcPts val="33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80000"/>
                  <a:tabLst>
                    <a:tab pos="2615558" algn="l"/>
                    <a:tab pos="5487119" algn="l"/>
                  </a:tabLst>
                </a:pPr>
                <a:r>
                  <a:rPr lang="en-US" altLang="ko-KR" sz="9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11. </a:t>
                </a:r>
                <a:r>
                  <a:rPr lang="ko-KR" altLang="en-US" sz="9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고객지원</a:t>
                </a:r>
                <a:endParaRPr lang="ko-KR" altLang="en-US" sz="9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935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1862770" y="3332791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용어사전</a:t>
              </a:r>
              <a:endParaRPr lang="en-US" altLang="ko-KR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36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1862770" y="3623917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고객센터 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ARS 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안내</a:t>
              </a:r>
              <a:endParaRPr lang="en-US" altLang="ko-KR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37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1862770" y="3915043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자료실</a:t>
              </a:r>
              <a:endParaRPr lang="en-US" altLang="ko-KR" sz="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38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1862770" y="1877161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S2B 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소개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39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1862770" y="4206169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인증서 관리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42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1862770" y="2459413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시스템 </a:t>
              </a:r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이용도우미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43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1862770" y="3041665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온라인 매뉴얼</a:t>
              </a:r>
            </a:p>
          </p:txBody>
        </p:sp>
        <p:sp>
          <p:nvSpPr>
            <p:cNvPr id="944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1862770" y="2750539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체험판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실습</a:t>
              </a:r>
            </a:p>
          </p:txBody>
        </p:sp>
        <p:sp>
          <p:nvSpPr>
            <p:cNvPr id="945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1862770" y="2168287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 접근성 안내</a:t>
              </a:r>
            </a:p>
          </p:txBody>
        </p:sp>
      </p:grpSp>
      <p:grpSp>
        <p:nvGrpSpPr>
          <p:cNvPr id="946" name="그룹 945"/>
          <p:cNvGrpSpPr/>
          <p:nvPr/>
        </p:nvGrpSpPr>
        <p:grpSpPr>
          <a:xfrm>
            <a:off x="11826258" y="4492554"/>
            <a:ext cx="947923" cy="816303"/>
            <a:chOff x="9739183" y="3178935"/>
            <a:chExt cx="1015187" cy="1003860"/>
          </a:xfrm>
        </p:grpSpPr>
        <p:grpSp>
          <p:nvGrpSpPr>
            <p:cNvPr id="947" name="그룹 946"/>
            <p:cNvGrpSpPr/>
            <p:nvPr/>
          </p:nvGrpSpPr>
          <p:grpSpPr>
            <a:xfrm>
              <a:off x="9739183" y="3178935"/>
              <a:ext cx="1015187" cy="1003860"/>
              <a:chOff x="210634" y="768350"/>
              <a:chExt cx="1023806" cy="982427"/>
            </a:xfrm>
          </p:grpSpPr>
          <p:sp>
            <p:nvSpPr>
              <p:cNvPr id="950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210634" y="768350"/>
                <a:ext cx="1023806" cy="98242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t"/>
              <a:lstStyle/>
              <a:p>
                <a:endParaRPr lang="ko-KR" altLang="en-US" sz="1800" b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51" name="사각형: 둥근 위쪽 모서리 307">
                <a:extLst>
                  <a:ext uri="{FF2B5EF4-FFF2-40B4-BE49-F238E27FC236}">
                    <a16:creationId xmlns:a16="http://schemas.microsoft.com/office/drawing/2014/main" id="{EFE6C0C9-B5D5-61C2-8E08-7BD2A2EB6638}"/>
                  </a:ext>
                </a:extLst>
              </p:cNvPr>
              <p:cNvSpPr/>
              <p:nvPr/>
            </p:nvSpPr>
            <p:spPr>
              <a:xfrm rot="10800000" flipH="1" flipV="1">
                <a:off x="211270" y="768350"/>
                <a:ext cx="1023170" cy="22952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anchor="ctr"/>
              <a:lstStyle/>
              <a:p>
                <a:pPr lvl="0" indent="-81742" algn="ctr" fontAlgn="ctr">
                  <a:spcAft>
                    <a:spcPts val="33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80000"/>
                  <a:tabLst>
                    <a:tab pos="2615558" algn="l"/>
                    <a:tab pos="5487119" algn="l"/>
                  </a:tabLst>
                </a:pPr>
                <a:r>
                  <a:rPr lang="ko-KR" altLang="en-US" sz="1000" b="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prstClr val="white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통합 연계</a:t>
                </a:r>
                <a:endParaRPr lang="ko-KR" altLang="en-US" sz="1000" b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pic>
          <p:nvPicPr>
            <p:cNvPr id="948" name="그림 947">
              <a:extLst>
                <a:ext uri="{FF2B5EF4-FFF2-40B4-BE49-F238E27FC236}">
                  <a16:creationId xmlns:a16="http://schemas.microsoft.com/office/drawing/2014/main" id="{439BFBF1-D864-4E26-2627-3F822007E5BD}"/>
                </a:ext>
              </a:extLst>
            </p:cNvPr>
            <p:cNvPicPr>
              <a:picLocks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10022951" y="3459044"/>
              <a:ext cx="447651" cy="505322"/>
            </a:xfrm>
            <a:prstGeom prst="rect">
              <a:avLst/>
            </a:prstGeom>
          </p:spPr>
        </p:pic>
        <p:sp>
          <p:nvSpPr>
            <p:cNvPr id="949" name="직사각형 948"/>
            <p:cNvSpPr/>
            <p:nvPr/>
          </p:nvSpPr>
          <p:spPr bwMode="auto">
            <a:xfrm>
              <a:off x="9835287" y="3885408"/>
              <a:ext cx="822978" cy="280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ESB</a:t>
              </a:r>
              <a:endParaRPr lang="ko-KR" altLang="en-US" sz="9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69" name="그룹 468"/>
          <p:cNvGrpSpPr/>
          <p:nvPr/>
        </p:nvGrpSpPr>
        <p:grpSpPr>
          <a:xfrm>
            <a:off x="5641123" y="1542903"/>
            <a:ext cx="953971" cy="3765954"/>
            <a:chOff x="1634901" y="1552649"/>
            <a:chExt cx="953971" cy="3817457"/>
          </a:xfrm>
        </p:grpSpPr>
        <p:grpSp>
          <p:nvGrpSpPr>
            <p:cNvPr id="470" name="그룹 469"/>
            <p:cNvGrpSpPr/>
            <p:nvPr/>
          </p:nvGrpSpPr>
          <p:grpSpPr>
            <a:xfrm>
              <a:off x="1634901" y="1552649"/>
              <a:ext cx="953971" cy="3817457"/>
              <a:chOff x="1621842" y="1446228"/>
              <a:chExt cx="973436" cy="3408347"/>
            </a:xfrm>
          </p:grpSpPr>
          <p:sp>
            <p:nvSpPr>
              <p:cNvPr id="483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622497" y="1446228"/>
                <a:ext cx="972781" cy="340834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t"/>
              <a:lstStyle/>
              <a:p>
                <a:endParaRPr lang="ko-KR" altLang="en-US" sz="800" b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484" name="사각형: 둥근 위쪽 모서리 307">
                <a:extLst>
                  <a:ext uri="{FF2B5EF4-FFF2-40B4-BE49-F238E27FC236}">
                    <a16:creationId xmlns:a16="http://schemas.microsoft.com/office/drawing/2014/main" id="{EFE6C0C9-B5D5-61C2-8E08-7BD2A2EB6638}"/>
                  </a:ext>
                </a:extLst>
              </p:cNvPr>
              <p:cNvSpPr/>
              <p:nvPr/>
            </p:nvSpPr>
            <p:spPr>
              <a:xfrm rot="10800000" flipH="1" flipV="1">
                <a:off x="1621842" y="1446229"/>
                <a:ext cx="973157" cy="2501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anchor="ctr"/>
              <a:lstStyle/>
              <a:p>
                <a:pPr indent="-81742" algn="ctr" fontAlgn="ctr">
                  <a:spcAft>
                    <a:spcPts val="33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80000"/>
                  <a:tabLst>
                    <a:tab pos="2615558" algn="l"/>
                    <a:tab pos="5487119" algn="l"/>
                  </a:tabLst>
                </a:pPr>
                <a:r>
                  <a:rPr lang="en-US" altLang="ko-KR" sz="9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4. </a:t>
                </a:r>
                <a:r>
                  <a:rPr lang="ko-KR" altLang="en-US" sz="9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검수</a:t>
                </a:r>
              </a:p>
            </p:txBody>
          </p:sp>
        </p:grpSp>
        <p:sp>
          <p:nvSpPr>
            <p:cNvPr id="471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332791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검수 합격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불합격</a:t>
              </a:r>
            </a:p>
          </p:txBody>
        </p:sp>
        <p:sp>
          <p:nvSpPr>
            <p:cNvPr id="472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623917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물품 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납품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불합격 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정보</a:t>
              </a:r>
              <a:endParaRPr lang="en-US" altLang="ko-KR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73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915043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물품 교환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반품</a:t>
              </a:r>
            </a:p>
          </p:txBody>
        </p:sp>
        <p:sp>
          <p:nvSpPr>
            <p:cNvPr id="474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1877161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배송조회 연계</a:t>
              </a:r>
            </a:p>
          </p:txBody>
        </p:sp>
        <p:sp>
          <p:nvSpPr>
            <p:cNvPr id="475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4206169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검수 취소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76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4497295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만족도 평가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물품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800" b="1" u="sng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업체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77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4788421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공급업체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8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이용수수료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납부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78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2459413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물품 검수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79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041665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기술용역 검수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80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2750539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공사 검수</a:t>
              </a:r>
            </a:p>
          </p:txBody>
        </p:sp>
        <p:sp>
          <p:nvSpPr>
            <p:cNvPr id="481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2168287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복수송장관리</a:t>
              </a:r>
            </a:p>
          </p:txBody>
        </p:sp>
        <p:sp>
          <p:nvSpPr>
            <p:cNvPr id="482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5079547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공정률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관리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85" name="그룹 484"/>
          <p:cNvGrpSpPr/>
          <p:nvPr/>
        </p:nvGrpSpPr>
        <p:grpSpPr>
          <a:xfrm>
            <a:off x="4610847" y="1542903"/>
            <a:ext cx="953971" cy="3765954"/>
            <a:chOff x="1634901" y="1552649"/>
            <a:chExt cx="953971" cy="3817457"/>
          </a:xfrm>
        </p:grpSpPr>
        <p:grpSp>
          <p:nvGrpSpPr>
            <p:cNvPr id="486" name="그룹 485"/>
            <p:cNvGrpSpPr/>
            <p:nvPr/>
          </p:nvGrpSpPr>
          <p:grpSpPr>
            <a:xfrm>
              <a:off x="1634901" y="1552649"/>
              <a:ext cx="953971" cy="3817457"/>
              <a:chOff x="1621842" y="1446228"/>
              <a:chExt cx="973436" cy="3408347"/>
            </a:xfrm>
          </p:grpSpPr>
          <p:sp>
            <p:nvSpPr>
              <p:cNvPr id="499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622497" y="1446228"/>
                <a:ext cx="972781" cy="3408347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accent5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t"/>
              <a:lstStyle/>
              <a:p>
                <a:endParaRPr lang="ko-KR" altLang="en-US" sz="800" b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00" name="사각형: 둥근 위쪽 모서리 307">
                <a:extLst>
                  <a:ext uri="{FF2B5EF4-FFF2-40B4-BE49-F238E27FC236}">
                    <a16:creationId xmlns:a16="http://schemas.microsoft.com/office/drawing/2014/main" id="{EFE6C0C9-B5D5-61C2-8E08-7BD2A2EB6638}"/>
                  </a:ext>
                </a:extLst>
              </p:cNvPr>
              <p:cNvSpPr/>
              <p:nvPr/>
            </p:nvSpPr>
            <p:spPr>
              <a:xfrm rot="10800000" flipH="1" flipV="1">
                <a:off x="1621842" y="1446229"/>
                <a:ext cx="973157" cy="2501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none" lIns="0" tIns="0" rIns="0" bIns="0" anchor="ctr"/>
              <a:lstStyle/>
              <a:p>
                <a:pPr indent="-81742" algn="ctr" fontAlgn="ctr">
                  <a:spcAft>
                    <a:spcPts val="33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80000"/>
                  <a:tabLst>
                    <a:tab pos="2615558" algn="l"/>
                    <a:tab pos="5487119" algn="l"/>
                  </a:tabLst>
                </a:pPr>
                <a:r>
                  <a:rPr lang="en-US" altLang="ko-KR" sz="9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3. </a:t>
                </a:r>
                <a:r>
                  <a:rPr lang="ko-KR" altLang="en-US" sz="9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계약체결</a:t>
                </a:r>
              </a:p>
            </p:txBody>
          </p:sp>
        </p:grpSp>
        <p:sp>
          <p:nvSpPr>
            <p:cNvPr id="487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332791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공급업체 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서명</a:t>
              </a:r>
            </a:p>
          </p:txBody>
        </p:sp>
        <p:sp>
          <p:nvSpPr>
            <p:cNvPr id="488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623917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공급업체 인지세 납부</a:t>
              </a:r>
            </a:p>
          </p:txBody>
        </p:sp>
        <p:sp>
          <p:nvSpPr>
            <p:cNvPr id="489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915043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계약서 폐기</a:t>
              </a:r>
            </a:p>
          </p:txBody>
        </p:sp>
        <p:sp>
          <p:nvSpPr>
            <p:cNvPr id="490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1877161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승낙사항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전송</a:t>
              </a:r>
              <a:endParaRPr lang="en-US" altLang="ko-KR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91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4206169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계약 취소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92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4497295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계약 해제</a:t>
              </a:r>
            </a:p>
          </p:txBody>
        </p:sp>
        <p:sp>
          <p:nvSpPr>
            <p:cNvPr id="493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4788421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계약 해지</a:t>
              </a:r>
              <a:endParaRPr lang="en-US" altLang="ko-KR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94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2459413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계약서 수정</a:t>
              </a:r>
            </a:p>
          </p:txBody>
        </p:sp>
        <p:sp>
          <p:nvSpPr>
            <p:cNvPr id="495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3041665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수요기관 서명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96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2750539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전자계약서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/>
              </a:r>
              <a:b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초안 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검토</a:t>
              </a:r>
            </a:p>
          </p:txBody>
        </p:sp>
        <p:sp>
          <p:nvSpPr>
            <p:cNvPr id="497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2168287"/>
              <a:ext cx="882454" cy="252379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lvl="0" algn="ctr"/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계약거절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98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669827" y="5079547"/>
              <a:ext cx="882454" cy="2523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변경계약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차수관리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671399" y="1542904"/>
            <a:ext cx="953971" cy="3765953"/>
            <a:chOff x="5710053" y="1552650"/>
            <a:chExt cx="953971" cy="3817456"/>
          </a:xfrm>
        </p:grpSpPr>
        <p:grpSp>
          <p:nvGrpSpPr>
            <p:cNvPr id="827" name="그룹 826"/>
            <p:cNvGrpSpPr/>
            <p:nvPr/>
          </p:nvGrpSpPr>
          <p:grpSpPr>
            <a:xfrm>
              <a:off x="5710053" y="1552650"/>
              <a:ext cx="953971" cy="2071268"/>
              <a:chOff x="1634901" y="1552650"/>
              <a:chExt cx="953971" cy="2071268"/>
            </a:xfrm>
          </p:grpSpPr>
          <p:grpSp>
            <p:nvGrpSpPr>
              <p:cNvPr id="828" name="그룹 827"/>
              <p:cNvGrpSpPr/>
              <p:nvPr/>
            </p:nvGrpSpPr>
            <p:grpSpPr>
              <a:xfrm>
                <a:off x="1634901" y="1552650"/>
                <a:ext cx="953971" cy="2071268"/>
                <a:chOff x="1621842" y="1446229"/>
                <a:chExt cx="973436" cy="1849294"/>
              </a:xfrm>
            </p:grpSpPr>
            <p:sp>
              <p:nvSpPr>
                <p:cNvPr id="843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1622497" y="1446229"/>
                  <a:ext cx="972781" cy="1849294"/>
                </a:xfrm>
                <a:prstGeom prst="rect">
                  <a:avLst/>
                </a:prstGeom>
                <a:solidFill>
                  <a:schemeClr val="bg1"/>
                </a:solidFill>
                <a:ln w="6350" algn="ctr">
                  <a:solidFill>
                    <a:schemeClr val="accent5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t"/>
                <a:lstStyle/>
                <a:p>
                  <a:endParaRPr lang="ko-KR" altLang="en-US" sz="800" b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844" name="사각형: 둥근 위쪽 모서리 307">
                  <a:extLst>
                    <a:ext uri="{FF2B5EF4-FFF2-40B4-BE49-F238E27FC236}">
                      <a16:creationId xmlns:a16="http://schemas.microsoft.com/office/drawing/2014/main" id="{EFE6C0C9-B5D5-61C2-8E08-7BD2A2EB6638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1621842" y="1446229"/>
                  <a:ext cx="973157" cy="25011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wrap="none" lIns="0" tIns="0" rIns="0" bIns="0" anchor="ctr"/>
                <a:lstStyle/>
                <a:p>
                  <a:pPr indent="-81742" algn="ctr" fontAlgn="ctr">
                    <a:spcAft>
                      <a:spcPts val="330"/>
                    </a:spcAft>
                    <a:buClr>
                      <a:schemeClr val="tx1">
                        <a:lumMod val="75000"/>
                        <a:lumOff val="25000"/>
                      </a:schemeClr>
                    </a:buClr>
                    <a:buSzPct val="80000"/>
                    <a:tabLst>
                      <a:tab pos="2615558" algn="l"/>
                      <a:tab pos="5487119" algn="l"/>
                    </a:tabLst>
                  </a:pPr>
                  <a:r>
                    <a:rPr lang="en-US" altLang="ko-KR" sz="9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5. </a:t>
                  </a:r>
                  <a:r>
                    <a:rPr lang="ko-KR" altLang="en-US" sz="9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결제</a:t>
                  </a:r>
                  <a:endParaRPr lang="ko-KR" altLang="en-US" sz="9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sp>
            <p:nvSpPr>
              <p:cNvPr id="829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669827" y="3332791"/>
                <a:ext cx="882454" cy="2523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en-US" altLang="ko-KR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PG </a:t>
                </a:r>
                <a:r>
                  <a: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관리자 기능</a:t>
                </a:r>
              </a:p>
            </p:txBody>
          </p:sp>
          <p:sp>
            <p:nvSpPr>
              <p:cNvPr id="832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669827" y="1877161"/>
                <a:ext cx="882454" cy="252379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세금계산서 발행</a:t>
                </a:r>
                <a:endParaRPr lang="ko-KR" altLang="en-US" sz="800" b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836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669827" y="2459413"/>
                <a:ext cx="882454" cy="2523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선금 관리</a:t>
                </a:r>
              </a:p>
            </p:txBody>
          </p:sp>
          <p:sp>
            <p:nvSpPr>
              <p:cNvPr id="837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669827" y="3041665"/>
                <a:ext cx="882454" cy="2523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lvl="0" algn="ctr"/>
                <a:r>
                  <a:rPr lang="ko-KR" altLang="en-US" sz="800" dirty="0" err="1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이용수수료</a:t>
                </a:r>
                <a:r>
                  <a: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800" dirty="0" err="1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합산관리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838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669827" y="2750539"/>
                <a:ext cx="882454" cy="2523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 err="1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기성금</a:t>
                </a:r>
                <a:r>
                  <a: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관리</a:t>
                </a:r>
              </a:p>
            </p:txBody>
          </p:sp>
          <p:sp>
            <p:nvSpPr>
              <p:cNvPr id="839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669827" y="2168287"/>
                <a:ext cx="882454" cy="252379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변경세금계산서 발행</a:t>
                </a:r>
                <a:endParaRPr lang="ko-KR" altLang="en-US" sz="800" b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504" name="그룹 503"/>
            <p:cNvGrpSpPr/>
            <p:nvPr/>
          </p:nvGrpSpPr>
          <p:grpSpPr>
            <a:xfrm>
              <a:off x="5710053" y="3656132"/>
              <a:ext cx="953971" cy="1713974"/>
              <a:chOff x="1634901" y="1552650"/>
              <a:chExt cx="953971" cy="1781822"/>
            </a:xfrm>
          </p:grpSpPr>
          <p:grpSp>
            <p:nvGrpSpPr>
              <p:cNvPr id="506" name="그룹 505"/>
              <p:cNvGrpSpPr/>
              <p:nvPr/>
            </p:nvGrpSpPr>
            <p:grpSpPr>
              <a:xfrm>
                <a:off x="1634901" y="1552650"/>
                <a:ext cx="953971" cy="1781822"/>
                <a:chOff x="1621842" y="1446229"/>
                <a:chExt cx="973436" cy="1590867"/>
              </a:xfrm>
            </p:grpSpPr>
            <p:sp>
              <p:nvSpPr>
                <p:cNvPr id="513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1622497" y="1446229"/>
                  <a:ext cx="972781" cy="1590867"/>
                </a:xfrm>
                <a:prstGeom prst="rect">
                  <a:avLst/>
                </a:prstGeom>
                <a:solidFill>
                  <a:schemeClr val="bg1"/>
                </a:solidFill>
                <a:ln w="6350" algn="ctr">
                  <a:solidFill>
                    <a:schemeClr val="accent5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t"/>
                <a:lstStyle/>
                <a:p>
                  <a:endParaRPr lang="ko-KR" altLang="en-US" sz="800" b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514" name="사각형: 둥근 위쪽 모서리 307">
                  <a:extLst>
                    <a:ext uri="{FF2B5EF4-FFF2-40B4-BE49-F238E27FC236}">
                      <a16:creationId xmlns:a16="http://schemas.microsoft.com/office/drawing/2014/main" id="{EFE6C0C9-B5D5-61C2-8E08-7BD2A2EB6638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1621842" y="1446229"/>
                  <a:ext cx="973157" cy="25011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wrap="none" lIns="0" tIns="0" rIns="0" bIns="0" anchor="ctr"/>
                <a:lstStyle/>
                <a:p>
                  <a:pPr indent="-81742" algn="ctr" fontAlgn="ctr">
                    <a:spcAft>
                      <a:spcPts val="330"/>
                    </a:spcAft>
                    <a:buClr>
                      <a:schemeClr val="tx1">
                        <a:lumMod val="75000"/>
                        <a:lumOff val="25000"/>
                      </a:schemeClr>
                    </a:buClr>
                    <a:buSzPct val="80000"/>
                    <a:tabLst>
                      <a:tab pos="2615558" algn="l"/>
                      <a:tab pos="5487119" algn="l"/>
                    </a:tabLst>
                  </a:pPr>
                  <a:r>
                    <a:rPr lang="en-US" altLang="ko-KR" sz="90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6. 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정산</a:t>
                  </a:r>
                </a:p>
              </p:txBody>
            </p:sp>
          </p:grpSp>
          <p:sp>
            <p:nvSpPr>
              <p:cNvPr id="508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669827" y="1877161"/>
                <a:ext cx="882454" cy="252379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수요기관</a:t>
                </a:r>
                <a:r>
                  <a:rPr lang="en-US" altLang="ko-KR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/>
                </a:r>
                <a:br>
                  <a:rPr lang="en-US" altLang="ko-KR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</a:br>
                <a:r>
                  <a:rPr lang="ko-KR" altLang="en-US" sz="800" dirty="0" err="1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이용수수료</a:t>
                </a:r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정산</a:t>
                </a:r>
                <a:endParaRPr lang="ko-KR" altLang="en-US" sz="800" b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09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669827" y="2459413"/>
                <a:ext cx="882454" cy="252379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 err="1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이용수수료</a:t>
                </a:r>
                <a:r>
                  <a: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환불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10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669827" y="3041665"/>
                <a:ext cx="882454" cy="252379"/>
              </a:xfrm>
              <a:prstGeom prst="rect">
                <a:avLst/>
              </a:prstGeom>
              <a:solidFill>
                <a:srgbClr val="DAE3F3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월 마감 </a:t>
                </a:r>
                <a:r>
                  <a:rPr lang="ko-KR" altLang="en-US" sz="800" dirty="0" err="1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정산기능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11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669827" y="2750539"/>
                <a:ext cx="882454" cy="252379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 err="1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이용수수료</a:t>
                </a:r>
                <a:r>
                  <a: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면제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12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669827" y="2168287"/>
                <a:ext cx="882454" cy="252379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 err="1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이용수수료</a:t>
                </a:r>
                <a:r>
                  <a:rPr lang="en-US" altLang="ko-KR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/>
                </a:r>
                <a:br>
                  <a:rPr lang="en-US" altLang="ko-KR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</a:br>
                <a:r>
                  <a:rPr lang="ko-KR" altLang="en-US" sz="800" dirty="0" err="1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선발행</a:t>
                </a:r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요청</a:t>
                </a:r>
                <a:endParaRPr lang="ko-KR" altLang="en-US" sz="800" b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grpSp>
        <p:nvGrpSpPr>
          <p:cNvPr id="573" name="그룹 572"/>
          <p:cNvGrpSpPr/>
          <p:nvPr/>
        </p:nvGrpSpPr>
        <p:grpSpPr>
          <a:xfrm>
            <a:off x="2758108" y="5457314"/>
            <a:ext cx="10078099" cy="2651460"/>
            <a:chOff x="3162510" y="2825136"/>
            <a:chExt cx="2423876" cy="2376422"/>
          </a:xfrm>
        </p:grpSpPr>
        <p:sp>
          <p:nvSpPr>
            <p:cNvPr id="1011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3162510" y="2825136"/>
              <a:ext cx="2423875" cy="237642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t"/>
            <a:lstStyle/>
            <a:p>
              <a:endParaRPr lang="ko-KR" altLang="en-US" sz="1050" b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12" name="사각형: 둥근 위쪽 모서리 307">
              <a:extLst>
                <a:ext uri="{FF2B5EF4-FFF2-40B4-BE49-F238E27FC236}">
                  <a16:creationId xmlns:a16="http://schemas.microsoft.com/office/drawing/2014/main" id="{EFE6C0C9-B5D5-61C2-8E08-7BD2A2EB6638}"/>
                </a:ext>
              </a:extLst>
            </p:cNvPr>
            <p:cNvSpPr/>
            <p:nvPr/>
          </p:nvSpPr>
          <p:spPr>
            <a:xfrm rot="10800000" flipH="1" flipV="1">
              <a:off x="3162686" y="2825136"/>
              <a:ext cx="2423700" cy="22952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lIns="0" tIns="0" rIns="0" bIns="0" anchor="ctr"/>
            <a:lstStyle/>
            <a:p>
              <a:pPr indent="-81742" algn="ctr" fontAlgn="ctr">
                <a:spcAft>
                  <a:spcPts val="33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tabLst>
                  <a:tab pos="2615558" algn="l"/>
                  <a:tab pos="5487119" algn="l"/>
                </a:tabLst>
              </a:pPr>
              <a:r>
                <a:rPr lang="ko-KR" altLang="en-US" sz="10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영역</a:t>
              </a:r>
              <a:endParaRPr lang="ko-KR" altLang="en-US" sz="10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574" name="직사각형 573">
            <a:extLst>
              <a:ext uri="{FF2B5EF4-FFF2-40B4-BE49-F238E27FC236}">
                <a16:creationId xmlns:a16="http://schemas.microsoft.com/office/drawing/2014/main" id="{D6A24A87-EA49-4260-B10E-99E390903BB4}"/>
              </a:ext>
            </a:extLst>
          </p:cNvPr>
          <p:cNvSpPr/>
          <p:nvPr/>
        </p:nvSpPr>
        <p:spPr>
          <a:xfrm>
            <a:off x="5062697" y="5772143"/>
            <a:ext cx="2172417" cy="27357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2"/>
            </a:solidFill>
            <a:prstDash val="solid"/>
            <a:round/>
            <a:headEnd type="none" w="sm" len="sm"/>
            <a:tailEnd type="none"/>
          </a:ln>
          <a:effectLst/>
        </p:spPr>
        <p:txBody>
          <a:bodyPr lIns="36000" rIns="36000" rtlCol="0" anchor="ctr"/>
          <a:lstStyle/>
          <a:p>
            <a:pPr algn="ctr" latinLnBrk="0"/>
            <a:r>
              <a:rPr lang="en-US" altLang="ko-KR" sz="10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Read Only</a:t>
            </a:r>
            <a:endParaRPr lang="ko-KR" altLang="en-US" sz="1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75" name="Rectangle 42">
            <a:extLst>
              <a:ext uri="{FF2B5EF4-FFF2-40B4-BE49-F238E27FC236}">
                <a16:creationId xmlns:a16="http://schemas.microsoft.com/office/drawing/2014/main" id="{CCF39351-9BE3-441C-BA4B-6BC4307B7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697" y="6044080"/>
            <a:ext cx="2172419" cy="1698197"/>
          </a:xfrm>
          <a:prstGeom prst="rect">
            <a:avLst/>
          </a:prstGeom>
          <a:noFill/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/>
          </a:bodyPr>
          <a:lstStyle/>
          <a:p>
            <a:pPr marL="0" marR="0" lvl="0" indent="0" algn="ctr" defTabSz="222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666"/>
              </a:buClr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595959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나눔스퀘어OTF"/>
            </a:endParaRPr>
          </a:p>
        </p:txBody>
      </p:sp>
      <p:grpSp>
        <p:nvGrpSpPr>
          <p:cNvPr id="576" name="그룹 575"/>
          <p:cNvGrpSpPr/>
          <p:nvPr/>
        </p:nvGrpSpPr>
        <p:grpSpPr>
          <a:xfrm>
            <a:off x="2930616" y="6121064"/>
            <a:ext cx="4224918" cy="1539769"/>
            <a:chOff x="405773" y="4528845"/>
            <a:chExt cx="3968627" cy="1402563"/>
          </a:xfrm>
        </p:grpSpPr>
        <p:grpSp>
          <p:nvGrpSpPr>
            <p:cNvPr id="638" name="그룹 637"/>
            <p:cNvGrpSpPr/>
            <p:nvPr/>
          </p:nvGrpSpPr>
          <p:grpSpPr>
            <a:xfrm>
              <a:off x="2489936" y="4528845"/>
              <a:ext cx="1884464" cy="1402563"/>
              <a:chOff x="2489936" y="4528845"/>
              <a:chExt cx="1884464" cy="1402563"/>
            </a:xfrm>
          </p:grpSpPr>
          <p:sp>
            <p:nvSpPr>
              <p:cNvPr id="966" name="순서도: 자기 디스크 965">
                <a:extLst>
                  <a:ext uri="{FF2B5EF4-FFF2-40B4-BE49-F238E27FC236}">
                    <a16:creationId xmlns:a16="http://schemas.microsoft.com/office/drawing/2014/main" id="{9FBF4219-58BA-4BFC-950D-27C445404CC3}"/>
                  </a:ext>
                </a:extLst>
              </p:cNvPr>
              <p:cNvSpPr/>
              <p:nvPr/>
            </p:nvSpPr>
            <p:spPr>
              <a:xfrm>
                <a:off x="2489936" y="4528845"/>
                <a:ext cx="1884464" cy="1402563"/>
              </a:xfrm>
              <a:prstGeom prst="flowChartMagneticDisk">
                <a:avLst/>
              </a:prstGeom>
              <a:gradFill rotWithShape="1">
                <a:gsLst>
                  <a:gs pos="0">
                    <a:schemeClr val="bg1">
                      <a:lumMod val="6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</a:gra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lIns="0" tIns="0" rIns="0" bIns="0" anchor="ctr"/>
              <a:lstStyle/>
              <a:p>
                <a:pPr algn="ctr">
                  <a:buFont typeface="Wingdings" pitchFamily="2" charset="2"/>
                  <a:buNone/>
                </a:pPr>
                <a:endParaRPr lang="ko-KR" altLang="en-US" sz="11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967" name="그룹 966"/>
              <p:cNvGrpSpPr/>
              <p:nvPr/>
            </p:nvGrpSpPr>
            <p:grpSpPr>
              <a:xfrm>
                <a:off x="3468238" y="4648841"/>
                <a:ext cx="849600" cy="1114618"/>
                <a:chOff x="6287130" y="7295171"/>
                <a:chExt cx="849600" cy="991532"/>
              </a:xfrm>
            </p:grpSpPr>
            <p:sp>
              <p:nvSpPr>
                <p:cNvPr id="1000" name="사각형: 둥근 모서리 283">
                  <a:extLst>
                    <a:ext uri="{FF2B5EF4-FFF2-40B4-BE49-F238E27FC236}">
                      <a16:creationId xmlns:a16="http://schemas.microsoft.com/office/drawing/2014/main" id="{FAA6DEE2-06A3-2B61-C132-5733A4A8C012}"/>
                    </a:ext>
                  </a:extLst>
                </p:cNvPr>
                <p:cNvSpPr/>
                <p:nvPr/>
              </p:nvSpPr>
              <p:spPr>
                <a:xfrm>
                  <a:off x="6287130" y="7295171"/>
                  <a:ext cx="849600" cy="207719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9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solidFill>
                        <a:schemeClr val="tx1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주제 영역</a:t>
                  </a:r>
                  <a:endParaRPr lang="ko-KR" altLang="en-US" sz="9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grpSp>
              <p:nvGrpSpPr>
                <p:cNvPr id="1001" name="그룹 1000"/>
                <p:cNvGrpSpPr/>
                <p:nvPr/>
              </p:nvGrpSpPr>
              <p:grpSpPr>
                <a:xfrm>
                  <a:off x="6295918" y="7701778"/>
                  <a:ext cx="832024" cy="584925"/>
                  <a:chOff x="7233238" y="7251676"/>
                  <a:chExt cx="1038574" cy="584925"/>
                </a:xfrm>
              </p:grpSpPr>
              <p:grpSp>
                <p:nvGrpSpPr>
                  <p:cNvPr id="1002" name="그룹 1001"/>
                  <p:cNvGrpSpPr/>
                  <p:nvPr/>
                </p:nvGrpSpPr>
                <p:grpSpPr>
                  <a:xfrm>
                    <a:off x="7233238" y="7251676"/>
                    <a:ext cx="1037667" cy="180000"/>
                    <a:chOff x="7233238" y="7251676"/>
                    <a:chExt cx="1037667" cy="180000"/>
                  </a:xfrm>
                </p:grpSpPr>
                <p:sp>
                  <p:nvSpPr>
                    <p:cNvPr id="1009" name="Rectangle 65">
                      <a:extLst>
                        <a:ext uri="{FF2B5EF4-FFF2-40B4-BE49-F238E27FC236}">
                          <a16:creationId xmlns:a16="http://schemas.microsoft.com/office/drawing/2014/main" id="{9AC30BAF-DF85-C8F2-437F-36C1AE5B0D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33238" y="7251676"/>
                      <a:ext cx="522000" cy="1800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2700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lIns="0" tIns="0" rIns="0" bIns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계약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sp>
                  <p:nvSpPr>
                    <p:cNvPr id="1010" name="Rectangle 65">
                      <a:extLst>
                        <a:ext uri="{FF2B5EF4-FFF2-40B4-BE49-F238E27FC236}">
                          <a16:creationId xmlns:a16="http://schemas.microsoft.com/office/drawing/2014/main" id="{9AC30BAF-DF85-C8F2-437F-36C1AE5B0D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48905" y="7251676"/>
                      <a:ext cx="522000" cy="1800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2700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lIns="0" tIns="0" rIns="0" bIns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회원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</p:grpSp>
              <p:grpSp>
                <p:nvGrpSpPr>
                  <p:cNvPr id="1003" name="그룹 1002"/>
                  <p:cNvGrpSpPr/>
                  <p:nvPr/>
                </p:nvGrpSpPr>
                <p:grpSpPr>
                  <a:xfrm>
                    <a:off x="7233238" y="7454139"/>
                    <a:ext cx="1038574" cy="180000"/>
                    <a:chOff x="7237471" y="7453905"/>
                    <a:chExt cx="1038574" cy="180000"/>
                  </a:xfrm>
                </p:grpSpPr>
                <p:sp>
                  <p:nvSpPr>
                    <p:cNvPr id="1007" name="Rectangle 65">
                      <a:extLst>
                        <a:ext uri="{FF2B5EF4-FFF2-40B4-BE49-F238E27FC236}">
                          <a16:creationId xmlns:a16="http://schemas.microsoft.com/office/drawing/2014/main" id="{9AC30BAF-DF85-C8F2-437F-36C1AE5B0D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37471" y="7453905"/>
                      <a:ext cx="522000" cy="1800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2700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lIns="0" tIns="0" rIns="0" bIns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물품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sp>
                  <p:nvSpPr>
                    <p:cNvPr id="1008" name="Rectangle 65">
                      <a:extLst>
                        <a:ext uri="{FF2B5EF4-FFF2-40B4-BE49-F238E27FC236}">
                          <a16:creationId xmlns:a16="http://schemas.microsoft.com/office/drawing/2014/main" id="{9AC30BAF-DF85-C8F2-437F-36C1AE5B0D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54045" y="7453905"/>
                      <a:ext cx="522000" cy="1800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2700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lIns="0" tIns="0" rIns="0" bIns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거래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</p:grpSp>
              <p:grpSp>
                <p:nvGrpSpPr>
                  <p:cNvPr id="1004" name="그룹 1003"/>
                  <p:cNvGrpSpPr/>
                  <p:nvPr/>
                </p:nvGrpSpPr>
                <p:grpSpPr>
                  <a:xfrm>
                    <a:off x="7233238" y="7656601"/>
                    <a:ext cx="1038574" cy="180000"/>
                    <a:chOff x="7237030" y="7656601"/>
                    <a:chExt cx="1038574" cy="180000"/>
                  </a:xfrm>
                </p:grpSpPr>
                <p:sp>
                  <p:nvSpPr>
                    <p:cNvPr id="1005" name="Rectangle 65">
                      <a:extLst>
                        <a:ext uri="{FF2B5EF4-FFF2-40B4-BE49-F238E27FC236}">
                          <a16:creationId xmlns:a16="http://schemas.microsoft.com/office/drawing/2014/main" id="{9AC30BAF-DF85-C8F2-437F-36C1AE5B0D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37030" y="7656601"/>
                      <a:ext cx="522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lIns="0" tIns="0" rIns="0" bIns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업무지원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sp>
                  <p:nvSpPr>
                    <p:cNvPr id="1006" name="Rectangle 65">
                      <a:extLst>
                        <a:ext uri="{FF2B5EF4-FFF2-40B4-BE49-F238E27FC236}">
                          <a16:creationId xmlns:a16="http://schemas.microsoft.com/office/drawing/2014/main" id="{9AC30BAF-DF85-C8F2-437F-36C1AE5B0D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53604" y="7656601"/>
                      <a:ext cx="522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lIns="0" tIns="0" rIns="0" bIns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연계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</p:grpSp>
            </p:grpSp>
          </p:grpSp>
          <p:grpSp>
            <p:nvGrpSpPr>
              <p:cNvPr id="968" name="그룹 967"/>
              <p:cNvGrpSpPr/>
              <p:nvPr/>
            </p:nvGrpSpPr>
            <p:grpSpPr>
              <a:xfrm>
                <a:off x="2546499" y="4648841"/>
                <a:ext cx="849600" cy="1106462"/>
                <a:chOff x="5365391" y="7295171"/>
                <a:chExt cx="849600" cy="984277"/>
              </a:xfrm>
            </p:grpSpPr>
            <p:grpSp>
              <p:nvGrpSpPr>
                <p:cNvPr id="969" name="그룹 968"/>
                <p:cNvGrpSpPr/>
                <p:nvPr/>
              </p:nvGrpSpPr>
              <p:grpSpPr>
                <a:xfrm>
                  <a:off x="5372081" y="7637018"/>
                  <a:ext cx="842910" cy="642430"/>
                  <a:chOff x="5204594" y="2416112"/>
                  <a:chExt cx="749333" cy="985365"/>
                </a:xfrm>
                <a:solidFill>
                  <a:schemeClr val="bg1"/>
                </a:solidFill>
              </p:grpSpPr>
              <p:sp>
                <p:nvSpPr>
                  <p:cNvPr id="971" name="Rectangle 65">
                    <a:extLst>
                      <a:ext uri="{FF2B5EF4-FFF2-40B4-BE49-F238E27FC236}">
                        <a16:creationId xmlns:a16="http://schemas.microsoft.com/office/drawing/2014/main" id="{9AC30BAF-DF85-C8F2-437F-36C1AE5B0D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80913" y="2582755"/>
                    <a:ext cx="173014" cy="795537"/>
                  </a:xfrm>
                  <a:prstGeom prst="rect">
                    <a:avLst/>
                  </a:prstGeom>
                  <a:grpFill/>
                  <a:ln w="1270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800" b="0" i="0" u="none" strike="noStrike" kern="0" cap="none" spc="0" normalizeH="0" baseline="0" noProof="0" dirty="0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물품</a:t>
                    </a:r>
                    <a:endParaRPr kumimoji="0" lang="ko-KR" altLang="en-US" sz="800" b="0" i="0" u="none" strike="noStrike" kern="0" cap="none" spc="0" normalizeH="0" baseline="0" noProof="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effectLst/>
                      <a:uLnTx/>
                      <a:uFillTx/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cxnSp>
                <p:nvCxnSpPr>
                  <p:cNvPr id="972" name="꺾인 연결선 420">
                    <a:extLst>
                      <a:ext uri="{FF2B5EF4-FFF2-40B4-BE49-F238E27FC236}">
                        <a16:creationId xmlns:a16="http://schemas.microsoft.com/office/drawing/2014/main" id="{9BFAED55-45DB-6732-6131-6394F7D4EB52}"/>
                      </a:ext>
                    </a:extLst>
                  </p:cNvPr>
                  <p:cNvCxnSpPr>
                    <a:cxnSpLocks noChangeShapeType="1"/>
                    <a:stCxn id="976" idx="3"/>
                  </p:cNvCxnSpPr>
                  <p:nvPr/>
                </p:nvCxnSpPr>
                <p:spPr bwMode="auto">
                  <a:xfrm>
                    <a:off x="5666365" y="2815330"/>
                    <a:ext cx="118127" cy="171448"/>
                  </a:xfrm>
                  <a:prstGeom prst="bentConnector3">
                    <a:avLst>
                      <a:gd name="adj1" fmla="val 50000"/>
                    </a:avLst>
                  </a:prstGeom>
                  <a:grpFill/>
                  <a:ln w="9525" algn="ctr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/>
                </p:spPr>
              </p:cxnSp>
              <p:grpSp>
                <p:nvGrpSpPr>
                  <p:cNvPr id="973" name="그룹 174">
                    <a:extLst>
                      <a:ext uri="{FF2B5EF4-FFF2-40B4-BE49-F238E27FC236}">
                        <a16:creationId xmlns:a16="http://schemas.microsoft.com/office/drawing/2014/main" id="{219A2A14-7AF3-B651-B2AE-DF328F18894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749739" y="2947301"/>
                    <a:ext cx="30705" cy="73055"/>
                    <a:chOff x="2811294" y="3214235"/>
                    <a:chExt cx="212413" cy="285938"/>
                  </a:xfrm>
                  <a:grpFill/>
                </p:grpSpPr>
                <p:cxnSp>
                  <p:nvCxnSpPr>
                    <p:cNvPr id="998" name="직선 연결선 997">
                      <a:extLst>
                        <a:ext uri="{FF2B5EF4-FFF2-40B4-BE49-F238E27FC236}">
                          <a16:creationId xmlns:a16="http://schemas.microsoft.com/office/drawing/2014/main" id="{DD87A85F-64AE-DFF1-CEBC-4D36CB3A186E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10800000" flipV="1">
                      <a:off x="2812334" y="3210747"/>
                      <a:ext cx="214618" cy="143641"/>
                    </a:xfrm>
                    <a:prstGeom prst="line">
                      <a:avLst/>
                    </a:prstGeom>
                    <a:grpFill/>
                    <a:ln w="9525" algn="ctr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/>
                  </p:spPr>
                </p:cxnSp>
                <p:cxnSp>
                  <p:nvCxnSpPr>
                    <p:cNvPr id="999" name="직선 연결선 998">
                      <a:extLst>
                        <a:ext uri="{FF2B5EF4-FFF2-40B4-BE49-F238E27FC236}">
                          <a16:creationId xmlns:a16="http://schemas.microsoft.com/office/drawing/2014/main" id="{7770D420-170A-6FE0-48A4-9FE5F0E0BB1F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812334" y="3354388"/>
                      <a:ext cx="214618" cy="143641"/>
                    </a:xfrm>
                    <a:prstGeom prst="line">
                      <a:avLst/>
                    </a:prstGeom>
                    <a:grpFill/>
                    <a:ln w="9525" algn="ctr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/>
                  </p:spPr>
                </p:cxnSp>
              </p:grpSp>
              <p:cxnSp>
                <p:nvCxnSpPr>
                  <p:cNvPr id="974" name="직선 연결선 445">
                    <a:extLst>
                      <a:ext uri="{FF2B5EF4-FFF2-40B4-BE49-F238E27FC236}">
                        <a16:creationId xmlns:a16="http://schemas.microsoft.com/office/drawing/2014/main" id="{BD8B2C0E-A370-ED8C-FDA8-38767B7BB833}"/>
                      </a:ext>
                    </a:extLst>
                  </p:cNvPr>
                  <p:cNvCxnSpPr>
                    <a:cxnSpLocks noChangeShapeType="1"/>
                    <a:stCxn id="987" idx="3"/>
                  </p:cNvCxnSpPr>
                  <p:nvPr/>
                </p:nvCxnSpPr>
                <p:spPr bwMode="auto">
                  <a:xfrm>
                    <a:off x="5666365" y="3310910"/>
                    <a:ext cx="119320" cy="655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grpSp>
                <p:nvGrpSpPr>
                  <p:cNvPr id="975" name="그룹 173">
                    <a:extLst>
                      <a:ext uri="{FF2B5EF4-FFF2-40B4-BE49-F238E27FC236}">
                        <a16:creationId xmlns:a16="http://schemas.microsoft.com/office/drawing/2014/main" id="{9857D7C2-BEB6-2D79-1656-D7857398377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750279" y="3274729"/>
                    <a:ext cx="30705" cy="73055"/>
                    <a:chOff x="2811508" y="3214518"/>
                    <a:chExt cx="212410" cy="285939"/>
                  </a:xfrm>
                  <a:grpFill/>
                </p:grpSpPr>
                <p:cxnSp>
                  <p:nvCxnSpPr>
                    <p:cNvPr id="996" name="직선 연결선 456">
                      <a:extLst>
                        <a:ext uri="{FF2B5EF4-FFF2-40B4-BE49-F238E27FC236}">
                          <a16:creationId xmlns:a16="http://schemas.microsoft.com/office/drawing/2014/main" id="{20ABBCBC-18F1-80CB-5204-18206909598D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10800000" flipV="1">
                      <a:off x="2808809" y="3215052"/>
                      <a:ext cx="214615" cy="143639"/>
                    </a:xfrm>
                    <a:prstGeom prst="line">
                      <a:avLst/>
                    </a:prstGeom>
                    <a:grpFill/>
                    <a:ln w="9525" algn="ctr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/>
                  </p:spPr>
                </p:cxnSp>
                <p:cxnSp>
                  <p:nvCxnSpPr>
                    <p:cNvPr id="997" name="직선 연결선 457">
                      <a:extLst>
                        <a:ext uri="{FF2B5EF4-FFF2-40B4-BE49-F238E27FC236}">
                          <a16:creationId xmlns:a16="http://schemas.microsoft.com/office/drawing/2014/main" id="{AFB1D6B5-18FA-66CE-14EF-88C60B8B80AF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808809" y="3358691"/>
                      <a:ext cx="214615" cy="143639"/>
                    </a:xfrm>
                    <a:prstGeom prst="line">
                      <a:avLst/>
                    </a:prstGeom>
                    <a:grpFill/>
                    <a:ln w="9525" algn="ctr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/>
                  </p:spPr>
                </p:cxnSp>
              </p:grpSp>
              <p:sp>
                <p:nvSpPr>
                  <p:cNvPr id="976" name="Rectangle 62">
                    <a:extLst>
                      <a:ext uri="{FF2B5EF4-FFF2-40B4-BE49-F238E27FC236}">
                        <a16:creationId xmlns:a16="http://schemas.microsoft.com/office/drawing/2014/main" id="{4085DB95-2D6A-0B74-0B0E-79DED3D9E6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3350" y="2724763"/>
                    <a:ext cx="173015" cy="181134"/>
                  </a:xfrm>
                  <a:prstGeom prst="rect">
                    <a:avLst/>
                  </a:prstGeom>
                  <a:grpFill/>
                  <a:ln w="1270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800" b="0" i="0" u="none" strike="noStrike" kern="0" cap="none" spc="0" normalizeH="0" baseline="0" noProof="0" dirty="0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계약</a:t>
                    </a:r>
                    <a:endParaRPr kumimoji="0" lang="ko-KR" altLang="en-US" sz="800" b="0" i="0" u="none" strike="noStrike" kern="0" cap="none" spc="0" normalizeH="0" baseline="0" noProof="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effectLst/>
                      <a:uLnTx/>
                      <a:uFillTx/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977" name="Rectangle 62">
                    <a:extLst>
                      <a:ext uri="{FF2B5EF4-FFF2-40B4-BE49-F238E27FC236}">
                        <a16:creationId xmlns:a16="http://schemas.microsoft.com/office/drawing/2014/main" id="{E2F1A29F-0953-8B89-0DA6-FF069A65DE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3350" y="2988494"/>
                    <a:ext cx="173015" cy="179684"/>
                  </a:xfrm>
                  <a:prstGeom prst="rect">
                    <a:avLst/>
                  </a:prstGeom>
                  <a:grpFill/>
                  <a:ln w="1270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800" b="0" i="0" u="none" strike="noStrike" kern="0" cap="none" spc="0" normalizeH="0" baseline="0" noProof="0" dirty="0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상세</a:t>
                    </a:r>
                    <a:endParaRPr kumimoji="0" lang="ko-KR" altLang="en-US" sz="800" b="0" i="0" u="none" strike="noStrike" kern="0" cap="none" spc="0" normalizeH="0" baseline="0" noProof="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effectLst/>
                      <a:uLnTx/>
                      <a:uFillTx/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978" name="Rectangle 62">
                    <a:extLst>
                      <a:ext uri="{FF2B5EF4-FFF2-40B4-BE49-F238E27FC236}">
                        <a16:creationId xmlns:a16="http://schemas.microsoft.com/office/drawing/2014/main" id="{A62D608E-D1EB-C461-9541-F66AF105DE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04594" y="2724763"/>
                    <a:ext cx="173015" cy="181133"/>
                  </a:xfrm>
                  <a:prstGeom prst="rect">
                    <a:avLst/>
                  </a:prstGeom>
                  <a:grpFill/>
                  <a:ln w="1270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800" b="0" i="0" u="none" strike="noStrike" kern="0" cap="none" spc="0" normalizeH="0" baseline="0" noProof="0" dirty="0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회원</a:t>
                    </a:r>
                    <a:endParaRPr kumimoji="0" lang="ko-KR" altLang="en-US" sz="800" b="0" i="0" u="none" strike="noStrike" kern="0" cap="none" spc="0" normalizeH="0" baseline="0" noProof="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effectLst/>
                      <a:uLnTx/>
                      <a:uFillTx/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cxnSp>
                <p:nvCxnSpPr>
                  <p:cNvPr id="979" name="직선 연결선 418">
                    <a:extLst>
                      <a:ext uri="{FF2B5EF4-FFF2-40B4-BE49-F238E27FC236}">
                        <a16:creationId xmlns:a16="http://schemas.microsoft.com/office/drawing/2014/main" id="{8D4627D9-098D-2A87-17F6-F56BF1549176}"/>
                      </a:ext>
                    </a:extLst>
                  </p:cNvPr>
                  <p:cNvCxnSpPr>
                    <a:cxnSpLocks noChangeShapeType="1"/>
                    <a:stCxn id="978" idx="3"/>
                    <a:endCxn id="976" idx="1"/>
                  </p:cNvCxnSpPr>
                  <p:nvPr/>
                </p:nvCxnSpPr>
                <p:spPr bwMode="auto">
                  <a:xfrm>
                    <a:off x="5377609" y="2815330"/>
                    <a:ext cx="115741" cy="0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grpSp>
                <p:nvGrpSpPr>
                  <p:cNvPr id="980" name="그룹 173">
                    <a:extLst>
                      <a:ext uri="{FF2B5EF4-FFF2-40B4-BE49-F238E27FC236}">
                        <a16:creationId xmlns:a16="http://schemas.microsoft.com/office/drawing/2014/main" id="{9CBA69A9-5F14-83FC-C00B-A5DFCFE2708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61545" y="2780066"/>
                    <a:ext cx="31244" cy="73055"/>
                    <a:chOff x="2809665" y="3214139"/>
                    <a:chExt cx="216138" cy="285939"/>
                  </a:xfrm>
                  <a:grpFill/>
                </p:grpSpPr>
                <p:cxnSp>
                  <p:nvCxnSpPr>
                    <p:cNvPr id="994" name="직선 연결선 470">
                      <a:extLst>
                        <a:ext uri="{FF2B5EF4-FFF2-40B4-BE49-F238E27FC236}">
                          <a16:creationId xmlns:a16="http://schemas.microsoft.com/office/drawing/2014/main" id="{4409F2B8-3EC3-E80D-FAE3-DC0081623EE7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10800000" flipV="1">
                      <a:off x="2806821" y="3211651"/>
                      <a:ext cx="222866" cy="143639"/>
                    </a:xfrm>
                    <a:prstGeom prst="line">
                      <a:avLst/>
                    </a:prstGeom>
                    <a:grpFill/>
                    <a:ln w="9525" algn="ctr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/>
                  </p:spPr>
                </p:cxnSp>
                <p:cxnSp>
                  <p:nvCxnSpPr>
                    <p:cNvPr id="995" name="직선 연결선 471">
                      <a:extLst>
                        <a:ext uri="{FF2B5EF4-FFF2-40B4-BE49-F238E27FC236}">
                          <a16:creationId xmlns:a16="http://schemas.microsoft.com/office/drawing/2014/main" id="{1B76809A-DF26-B739-912C-6DED86BC824C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806821" y="3355290"/>
                      <a:ext cx="222866" cy="143639"/>
                    </a:xfrm>
                    <a:prstGeom prst="line">
                      <a:avLst/>
                    </a:prstGeom>
                    <a:grpFill/>
                    <a:ln w="9525" algn="ctr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/>
                  </p:spPr>
                </p:cxnSp>
              </p:grpSp>
              <p:cxnSp>
                <p:nvCxnSpPr>
                  <p:cNvPr id="981" name="직선 연결선 428">
                    <a:extLst>
                      <a:ext uri="{FF2B5EF4-FFF2-40B4-BE49-F238E27FC236}">
                        <a16:creationId xmlns:a16="http://schemas.microsoft.com/office/drawing/2014/main" id="{D1CAD78A-45E5-E249-B260-128FA998ED00}"/>
                      </a:ext>
                    </a:extLst>
                  </p:cNvPr>
                  <p:cNvCxnSpPr>
                    <a:cxnSpLocks noChangeShapeType="1"/>
                    <a:stCxn id="977" idx="0"/>
                    <a:endCxn id="976" idx="2"/>
                  </p:cNvCxnSpPr>
                  <p:nvPr/>
                </p:nvCxnSpPr>
                <p:spPr bwMode="auto">
                  <a:xfrm flipV="1">
                    <a:off x="5579858" y="2905897"/>
                    <a:ext cx="0" cy="82597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cxnSp>
                <p:nvCxnSpPr>
                  <p:cNvPr id="982" name="직선 연결선 429">
                    <a:extLst>
                      <a:ext uri="{FF2B5EF4-FFF2-40B4-BE49-F238E27FC236}">
                        <a16:creationId xmlns:a16="http://schemas.microsoft.com/office/drawing/2014/main" id="{36B538B4-B1FC-1283-1FA8-BCE936044543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10800000" flipV="1">
                    <a:off x="5548237" y="2951916"/>
                    <a:ext cx="31023" cy="36699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cxnSp>
                <p:nvCxnSpPr>
                  <p:cNvPr id="983" name="직선 연결선 430">
                    <a:extLst>
                      <a:ext uri="{FF2B5EF4-FFF2-40B4-BE49-F238E27FC236}">
                        <a16:creationId xmlns:a16="http://schemas.microsoft.com/office/drawing/2014/main" id="{97D6CB50-9A89-3755-35C1-01579DB0EDED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581647" y="2951916"/>
                    <a:ext cx="29830" cy="36699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cxnSp>
                <p:nvCxnSpPr>
                  <p:cNvPr id="984" name="직선 연결선 431">
                    <a:extLst>
                      <a:ext uri="{FF2B5EF4-FFF2-40B4-BE49-F238E27FC236}">
                        <a16:creationId xmlns:a16="http://schemas.microsoft.com/office/drawing/2014/main" id="{DBE511B9-5D89-C017-A716-F64DDFDACD58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364499" y="2815212"/>
                    <a:ext cx="71562" cy="0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cxnSp>
                <p:nvCxnSpPr>
                  <p:cNvPr id="985" name="직선 연결선 432">
                    <a:extLst>
                      <a:ext uri="{FF2B5EF4-FFF2-40B4-BE49-F238E27FC236}">
                        <a16:creationId xmlns:a16="http://schemas.microsoft.com/office/drawing/2014/main" id="{3D3FE2C6-9445-CECA-A901-BC0E448C3C85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652062" y="2815212"/>
                    <a:ext cx="71562" cy="0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cxnSp>
                <p:nvCxnSpPr>
                  <p:cNvPr id="986" name="직선 연결선 436">
                    <a:extLst>
                      <a:ext uri="{FF2B5EF4-FFF2-40B4-BE49-F238E27FC236}">
                        <a16:creationId xmlns:a16="http://schemas.microsoft.com/office/drawing/2014/main" id="{5A0EB3D3-B158-9827-4C69-BBC0E4965035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554204" y="2931731"/>
                    <a:ext cx="51308" cy="0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sp>
                <p:nvSpPr>
                  <p:cNvPr id="987" name="Rectangle 62">
                    <a:extLst>
                      <a:ext uri="{FF2B5EF4-FFF2-40B4-BE49-F238E27FC236}">
                        <a16:creationId xmlns:a16="http://schemas.microsoft.com/office/drawing/2014/main" id="{F300E252-55D0-9262-A5E4-FD9E963E94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3350" y="3220343"/>
                    <a:ext cx="173015" cy="181134"/>
                  </a:xfrm>
                  <a:prstGeom prst="rect">
                    <a:avLst/>
                  </a:prstGeom>
                  <a:grpFill/>
                  <a:ln w="1270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800" b="0" i="0" u="none" strike="noStrike" kern="0" cap="none" spc="0" normalizeH="0" baseline="0" noProof="0" dirty="0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상품</a:t>
                    </a:r>
                    <a:endParaRPr kumimoji="0" lang="ko-KR" altLang="en-US" sz="800" b="0" i="0" u="none" strike="noStrike" kern="0" cap="none" spc="0" normalizeH="0" baseline="0" noProof="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effectLst/>
                      <a:uLnTx/>
                      <a:uFillTx/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cxnSp>
                <p:nvCxnSpPr>
                  <p:cNvPr id="988" name="직선 연결선 447">
                    <a:extLst>
                      <a:ext uri="{FF2B5EF4-FFF2-40B4-BE49-F238E27FC236}">
                        <a16:creationId xmlns:a16="http://schemas.microsoft.com/office/drawing/2014/main" id="{470B9501-648C-1A52-96FB-E57C7E5ABC7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654448" y="3310647"/>
                    <a:ext cx="71562" cy="0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sp>
                <p:nvSpPr>
                  <p:cNvPr id="989" name="Rectangle 62">
                    <a:extLst>
                      <a:ext uri="{FF2B5EF4-FFF2-40B4-BE49-F238E27FC236}">
                        <a16:creationId xmlns:a16="http://schemas.microsoft.com/office/drawing/2014/main" id="{BBE2421E-4A23-C2E9-329E-8BF160F8E9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3350" y="2416112"/>
                    <a:ext cx="173015" cy="181134"/>
                  </a:xfrm>
                  <a:prstGeom prst="rect">
                    <a:avLst/>
                  </a:prstGeom>
                  <a:grpFill/>
                  <a:ln w="1270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800" b="0" i="0" u="none" strike="noStrike" kern="0" cap="none" spc="0" normalizeH="0" baseline="0" noProof="0" dirty="0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학교</a:t>
                    </a:r>
                    <a:endParaRPr kumimoji="0" lang="ko-KR" altLang="en-US" sz="800" b="0" i="0" u="none" strike="noStrike" kern="0" cap="none" spc="0" normalizeH="0" baseline="0" noProof="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effectLst/>
                      <a:uLnTx/>
                      <a:uFillTx/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cxnSp>
                <p:nvCxnSpPr>
                  <p:cNvPr id="990" name="직선 연결선 449">
                    <a:extLst>
                      <a:ext uri="{FF2B5EF4-FFF2-40B4-BE49-F238E27FC236}">
                        <a16:creationId xmlns:a16="http://schemas.microsoft.com/office/drawing/2014/main" id="{1BEACAAE-1C8D-9458-649D-B0614E0A52AB}"/>
                      </a:ext>
                    </a:extLst>
                  </p:cNvPr>
                  <p:cNvCxnSpPr>
                    <a:cxnSpLocks noChangeShapeType="1"/>
                    <a:stCxn id="976" idx="0"/>
                  </p:cNvCxnSpPr>
                  <p:nvPr/>
                </p:nvCxnSpPr>
                <p:spPr bwMode="auto">
                  <a:xfrm flipH="1" flipV="1">
                    <a:off x="5578069" y="2592265"/>
                    <a:ext cx="1789" cy="132498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cxnSp>
                <p:nvCxnSpPr>
                  <p:cNvPr id="991" name="직선 연결선 450">
                    <a:extLst>
                      <a:ext uri="{FF2B5EF4-FFF2-40B4-BE49-F238E27FC236}">
                        <a16:creationId xmlns:a16="http://schemas.microsoft.com/office/drawing/2014/main" id="{B19712F4-67BF-425F-C9B4-777CC2C310A7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10800000" flipV="1">
                    <a:off x="5547044" y="2689519"/>
                    <a:ext cx="33410" cy="34864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cxnSp>
                <p:nvCxnSpPr>
                  <p:cNvPr id="992" name="직선 연결선 451">
                    <a:extLst>
                      <a:ext uri="{FF2B5EF4-FFF2-40B4-BE49-F238E27FC236}">
                        <a16:creationId xmlns:a16="http://schemas.microsoft.com/office/drawing/2014/main" id="{989C98F7-33BE-BBFF-C667-B433ACA5B941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579260" y="2689519"/>
                    <a:ext cx="31023" cy="34864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cxnSp>
                <p:nvCxnSpPr>
                  <p:cNvPr id="993" name="직선 연결선 452">
                    <a:extLst>
                      <a:ext uri="{FF2B5EF4-FFF2-40B4-BE49-F238E27FC236}">
                        <a16:creationId xmlns:a16="http://schemas.microsoft.com/office/drawing/2014/main" id="{D317C0EA-6EA7-E707-669A-B129A3F75EED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553010" y="2619790"/>
                    <a:ext cx="51308" cy="0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</p:grpSp>
            <p:sp>
              <p:nvSpPr>
                <p:cNvPr id="970" name="사각형: 둥근 모서리 283">
                  <a:extLst>
                    <a:ext uri="{FF2B5EF4-FFF2-40B4-BE49-F238E27FC236}">
                      <a16:creationId xmlns:a16="http://schemas.microsoft.com/office/drawing/2014/main" id="{FAA6DEE2-06A3-2B61-C132-5733A4A8C012}"/>
                    </a:ext>
                  </a:extLst>
                </p:cNvPr>
                <p:cNvSpPr/>
                <p:nvPr/>
              </p:nvSpPr>
              <p:spPr>
                <a:xfrm>
                  <a:off x="5365391" y="7295171"/>
                  <a:ext cx="849600" cy="207719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9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solidFill>
                        <a:schemeClr val="tx1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모델링 영역</a:t>
                  </a:r>
                  <a:endParaRPr lang="ko-KR" altLang="en-US" sz="9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grpSp>
          <p:nvGrpSpPr>
            <p:cNvPr id="639" name="그룹 638"/>
            <p:cNvGrpSpPr/>
            <p:nvPr/>
          </p:nvGrpSpPr>
          <p:grpSpPr>
            <a:xfrm>
              <a:off x="405773" y="4528845"/>
              <a:ext cx="1884464" cy="1402563"/>
              <a:chOff x="405773" y="4528845"/>
              <a:chExt cx="1884464" cy="1402563"/>
            </a:xfrm>
          </p:grpSpPr>
          <p:sp>
            <p:nvSpPr>
              <p:cNvPr id="640" name="순서도: 자기 디스크 639">
                <a:extLst>
                  <a:ext uri="{FF2B5EF4-FFF2-40B4-BE49-F238E27FC236}">
                    <a16:creationId xmlns:a16="http://schemas.microsoft.com/office/drawing/2014/main" id="{9FBF4219-58BA-4BFC-950D-27C445404CC3}"/>
                  </a:ext>
                </a:extLst>
              </p:cNvPr>
              <p:cNvSpPr/>
              <p:nvPr/>
            </p:nvSpPr>
            <p:spPr>
              <a:xfrm>
                <a:off x="405773" y="4528845"/>
                <a:ext cx="1884464" cy="1402563"/>
              </a:xfrm>
              <a:prstGeom prst="flowChartMagneticDisk">
                <a:avLst/>
              </a:prstGeom>
              <a:gradFill rotWithShape="1">
                <a:gsLst>
                  <a:gs pos="0">
                    <a:schemeClr val="bg1">
                      <a:lumMod val="65000"/>
                    </a:schemeClr>
                  </a:gs>
                  <a:gs pos="8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</a:gra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lIns="0" tIns="0" rIns="0" bIns="0" anchor="ctr"/>
              <a:lstStyle/>
              <a:p>
                <a:pPr algn="ctr">
                  <a:buFont typeface="Wingdings" pitchFamily="2" charset="2"/>
                  <a:buNone/>
                </a:pPr>
                <a:endParaRPr lang="ko-KR" altLang="en-US" sz="11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641" name="그룹 640"/>
              <p:cNvGrpSpPr/>
              <p:nvPr/>
            </p:nvGrpSpPr>
            <p:grpSpPr>
              <a:xfrm>
                <a:off x="1384075" y="4648841"/>
                <a:ext cx="849600" cy="1114618"/>
                <a:chOff x="6287130" y="7295171"/>
                <a:chExt cx="849600" cy="991532"/>
              </a:xfrm>
            </p:grpSpPr>
            <p:sp>
              <p:nvSpPr>
                <p:cNvPr id="955" name="사각형: 둥근 모서리 283">
                  <a:extLst>
                    <a:ext uri="{FF2B5EF4-FFF2-40B4-BE49-F238E27FC236}">
                      <a16:creationId xmlns:a16="http://schemas.microsoft.com/office/drawing/2014/main" id="{FAA6DEE2-06A3-2B61-C132-5733A4A8C012}"/>
                    </a:ext>
                  </a:extLst>
                </p:cNvPr>
                <p:cNvSpPr/>
                <p:nvPr/>
              </p:nvSpPr>
              <p:spPr>
                <a:xfrm>
                  <a:off x="6287130" y="7295171"/>
                  <a:ext cx="849600" cy="207719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9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solidFill>
                        <a:schemeClr val="tx1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주제 영역</a:t>
                  </a:r>
                  <a:endParaRPr lang="ko-KR" altLang="en-US" sz="9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grpSp>
              <p:nvGrpSpPr>
                <p:cNvPr id="956" name="그룹 955"/>
                <p:cNvGrpSpPr/>
                <p:nvPr/>
              </p:nvGrpSpPr>
              <p:grpSpPr>
                <a:xfrm>
                  <a:off x="6295918" y="7701778"/>
                  <a:ext cx="832024" cy="584925"/>
                  <a:chOff x="7233238" y="7251676"/>
                  <a:chExt cx="1038574" cy="584925"/>
                </a:xfrm>
              </p:grpSpPr>
              <p:grpSp>
                <p:nvGrpSpPr>
                  <p:cNvPr id="957" name="그룹 956"/>
                  <p:cNvGrpSpPr/>
                  <p:nvPr/>
                </p:nvGrpSpPr>
                <p:grpSpPr>
                  <a:xfrm>
                    <a:off x="7233238" y="7251676"/>
                    <a:ext cx="1037667" cy="180000"/>
                    <a:chOff x="7233238" y="7251676"/>
                    <a:chExt cx="1037667" cy="180000"/>
                  </a:xfrm>
                </p:grpSpPr>
                <p:sp>
                  <p:nvSpPr>
                    <p:cNvPr id="964" name="Rectangle 65">
                      <a:extLst>
                        <a:ext uri="{FF2B5EF4-FFF2-40B4-BE49-F238E27FC236}">
                          <a16:creationId xmlns:a16="http://schemas.microsoft.com/office/drawing/2014/main" id="{9AC30BAF-DF85-C8F2-437F-36C1AE5B0D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33238" y="7251676"/>
                      <a:ext cx="522000" cy="1800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2700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lIns="0" tIns="0" rIns="0" bIns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계약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sp>
                  <p:nvSpPr>
                    <p:cNvPr id="965" name="Rectangle 65">
                      <a:extLst>
                        <a:ext uri="{FF2B5EF4-FFF2-40B4-BE49-F238E27FC236}">
                          <a16:creationId xmlns:a16="http://schemas.microsoft.com/office/drawing/2014/main" id="{9AC30BAF-DF85-C8F2-437F-36C1AE5B0D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48905" y="7251676"/>
                      <a:ext cx="522000" cy="1800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2700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lIns="0" tIns="0" rIns="0" bIns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회원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</p:grpSp>
              <p:grpSp>
                <p:nvGrpSpPr>
                  <p:cNvPr id="958" name="그룹 957"/>
                  <p:cNvGrpSpPr/>
                  <p:nvPr/>
                </p:nvGrpSpPr>
                <p:grpSpPr>
                  <a:xfrm>
                    <a:off x="7233238" y="7454139"/>
                    <a:ext cx="1038574" cy="180000"/>
                    <a:chOff x="7237471" y="7453905"/>
                    <a:chExt cx="1038574" cy="180000"/>
                  </a:xfrm>
                </p:grpSpPr>
                <p:sp>
                  <p:nvSpPr>
                    <p:cNvPr id="962" name="Rectangle 65">
                      <a:extLst>
                        <a:ext uri="{FF2B5EF4-FFF2-40B4-BE49-F238E27FC236}">
                          <a16:creationId xmlns:a16="http://schemas.microsoft.com/office/drawing/2014/main" id="{9AC30BAF-DF85-C8F2-437F-36C1AE5B0D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37471" y="7453905"/>
                      <a:ext cx="522000" cy="1800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2700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lIns="0" tIns="0" rIns="0" bIns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물품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sp>
                  <p:nvSpPr>
                    <p:cNvPr id="963" name="Rectangle 65">
                      <a:extLst>
                        <a:ext uri="{FF2B5EF4-FFF2-40B4-BE49-F238E27FC236}">
                          <a16:creationId xmlns:a16="http://schemas.microsoft.com/office/drawing/2014/main" id="{9AC30BAF-DF85-C8F2-437F-36C1AE5B0D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54045" y="7453905"/>
                      <a:ext cx="522000" cy="180000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2700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lIns="0" tIns="0" rIns="0" bIns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거래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</p:grpSp>
              <p:grpSp>
                <p:nvGrpSpPr>
                  <p:cNvPr id="959" name="그룹 958"/>
                  <p:cNvGrpSpPr/>
                  <p:nvPr/>
                </p:nvGrpSpPr>
                <p:grpSpPr>
                  <a:xfrm>
                    <a:off x="7233238" y="7656601"/>
                    <a:ext cx="1038574" cy="180000"/>
                    <a:chOff x="7237030" y="7656601"/>
                    <a:chExt cx="1038574" cy="180000"/>
                  </a:xfrm>
                </p:grpSpPr>
                <p:sp>
                  <p:nvSpPr>
                    <p:cNvPr id="960" name="Rectangle 65">
                      <a:extLst>
                        <a:ext uri="{FF2B5EF4-FFF2-40B4-BE49-F238E27FC236}">
                          <a16:creationId xmlns:a16="http://schemas.microsoft.com/office/drawing/2014/main" id="{9AC30BAF-DF85-C8F2-437F-36C1AE5B0D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37030" y="7656601"/>
                      <a:ext cx="522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lIns="0" tIns="0" rIns="0" bIns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업무지원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sp>
                  <p:nvSpPr>
                    <p:cNvPr id="961" name="Rectangle 65">
                      <a:extLst>
                        <a:ext uri="{FF2B5EF4-FFF2-40B4-BE49-F238E27FC236}">
                          <a16:creationId xmlns:a16="http://schemas.microsoft.com/office/drawing/2014/main" id="{9AC30BAF-DF85-C8F2-437F-36C1AE5B0D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53604" y="7656601"/>
                      <a:ext cx="522000" cy="1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lIns="0" tIns="0" rIns="0" bIns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 smtClean="0">
                          <a:ln>
                            <a:solidFill>
                              <a:schemeClr val="bg1">
                                <a:lumMod val="50000"/>
                                <a:alpha val="0"/>
                              </a:schemeClr>
                            </a:solidFill>
                          </a:ln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연계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</p:grpSp>
            </p:grpSp>
          </p:grpSp>
          <p:grpSp>
            <p:nvGrpSpPr>
              <p:cNvPr id="642" name="그룹 641"/>
              <p:cNvGrpSpPr/>
              <p:nvPr/>
            </p:nvGrpSpPr>
            <p:grpSpPr>
              <a:xfrm>
                <a:off x="462336" y="4648841"/>
                <a:ext cx="849600" cy="1106462"/>
                <a:chOff x="5365391" y="7295171"/>
                <a:chExt cx="849600" cy="984277"/>
              </a:xfrm>
            </p:grpSpPr>
            <p:grpSp>
              <p:nvGrpSpPr>
                <p:cNvPr id="643" name="그룹 642"/>
                <p:cNvGrpSpPr/>
                <p:nvPr/>
              </p:nvGrpSpPr>
              <p:grpSpPr>
                <a:xfrm>
                  <a:off x="5372081" y="7637018"/>
                  <a:ext cx="842910" cy="642430"/>
                  <a:chOff x="5204594" y="2416112"/>
                  <a:chExt cx="749333" cy="985365"/>
                </a:xfrm>
                <a:solidFill>
                  <a:schemeClr val="bg1"/>
                </a:solidFill>
              </p:grpSpPr>
              <p:sp>
                <p:nvSpPr>
                  <p:cNvPr id="645" name="Rectangle 65">
                    <a:extLst>
                      <a:ext uri="{FF2B5EF4-FFF2-40B4-BE49-F238E27FC236}">
                        <a16:creationId xmlns:a16="http://schemas.microsoft.com/office/drawing/2014/main" id="{9AC30BAF-DF85-C8F2-437F-36C1AE5B0D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80913" y="2582755"/>
                    <a:ext cx="173014" cy="795537"/>
                  </a:xfrm>
                  <a:prstGeom prst="rect">
                    <a:avLst/>
                  </a:prstGeom>
                  <a:grpFill/>
                  <a:ln w="1270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800" b="0" i="0" u="none" strike="noStrike" kern="0" cap="none" spc="0" normalizeH="0" baseline="0" noProof="0" dirty="0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물품</a:t>
                    </a:r>
                    <a:endParaRPr kumimoji="0" lang="ko-KR" altLang="en-US" sz="800" b="0" i="0" u="none" strike="noStrike" kern="0" cap="none" spc="0" normalizeH="0" baseline="0" noProof="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effectLst/>
                      <a:uLnTx/>
                      <a:uFillTx/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cxnSp>
                <p:nvCxnSpPr>
                  <p:cNvPr id="646" name="꺾인 연결선 420">
                    <a:extLst>
                      <a:ext uri="{FF2B5EF4-FFF2-40B4-BE49-F238E27FC236}">
                        <a16:creationId xmlns:a16="http://schemas.microsoft.com/office/drawing/2014/main" id="{9BFAED55-45DB-6732-6131-6394F7D4EB52}"/>
                      </a:ext>
                    </a:extLst>
                  </p:cNvPr>
                  <p:cNvCxnSpPr>
                    <a:cxnSpLocks noChangeShapeType="1"/>
                    <a:stCxn id="650" idx="3"/>
                  </p:cNvCxnSpPr>
                  <p:nvPr/>
                </p:nvCxnSpPr>
                <p:spPr bwMode="auto">
                  <a:xfrm>
                    <a:off x="5666365" y="2815330"/>
                    <a:ext cx="118127" cy="171448"/>
                  </a:xfrm>
                  <a:prstGeom prst="bentConnector3">
                    <a:avLst>
                      <a:gd name="adj1" fmla="val 50000"/>
                    </a:avLst>
                  </a:prstGeom>
                  <a:grpFill/>
                  <a:ln w="9525" algn="ctr">
                    <a:solidFill>
                      <a:schemeClr val="bg1"/>
                    </a:solidFill>
                    <a:miter lim="800000"/>
                    <a:headEnd/>
                    <a:tailEnd/>
                  </a:ln>
                  <a:extLst/>
                </p:spPr>
              </p:cxnSp>
              <p:grpSp>
                <p:nvGrpSpPr>
                  <p:cNvPr id="647" name="그룹 174">
                    <a:extLst>
                      <a:ext uri="{FF2B5EF4-FFF2-40B4-BE49-F238E27FC236}">
                        <a16:creationId xmlns:a16="http://schemas.microsoft.com/office/drawing/2014/main" id="{219A2A14-7AF3-B651-B2AE-DF328F18894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749739" y="2947301"/>
                    <a:ext cx="30705" cy="73055"/>
                    <a:chOff x="2811294" y="3214235"/>
                    <a:chExt cx="212413" cy="285938"/>
                  </a:xfrm>
                  <a:grpFill/>
                </p:grpSpPr>
                <p:cxnSp>
                  <p:nvCxnSpPr>
                    <p:cNvPr id="953" name="직선 연결선 952">
                      <a:extLst>
                        <a:ext uri="{FF2B5EF4-FFF2-40B4-BE49-F238E27FC236}">
                          <a16:creationId xmlns:a16="http://schemas.microsoft.com/office/drawing/2014/main" id="{DD87A85F-64AE-DFF1-CEBC-4D36CB3A186E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10800000" flipV="1">
                      <a:off x="2812334" y="3210747"/>
                      <a:ext cx="214618" cy="143641"/>
                    </a:xfrm>
                    <a:prstGeom prst="line">
                      <a:avLst/>
                    </a:prstGeom>
                    <a:grpFill/>
                    <a:ln w="9525" algn="ctr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/>
                  </p:spPr>
                </p:cxnSp>
                <p:cxnSp>
                  <p:nvCxnSpPr>
                    <p:cNvPr id="954" name="직선 연결선 953">
                      <a:extLst>
                        <a:ext uri="{FF2B5EF4-FFF2-40B4-BE49-F238E27FC236}">
                          <a16:creationId xmlns:a16="http://schemas.microsoft.com/office/drawing/2014/main" id="{7770D420-170A-6FE0-48A4-9FE5F0E0BB1F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812334" y="3354388"/>
                      <a:ext cx="214618" cy="143641"/>
                    </a:xfrm>
                    <a:prstGeom prst="line">
                      <a:avLst/>
                    </a:prstGeom>
                    <a:grpFill/>
                    <a:ln w="9525" algn="ctr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/>
                  </p:spPr>
                </p:cxnSp>
              </p:grpSp>
              <p:cxnSp>
                <p:nvCxnSpPr>
                  <p:cNvPr id="648" name="직선 연결선 445">
                    <a:extLst>
                      <a:ext uri="{FF2B5EF4-FFF2-40B4-BE49-F238E27FC236}">
                        <a16:creationId xmlns:a16="http://schemas.microsoft.com/office/drawing/2014/main" id="{BD8B2C0E-A370-ED8C-FDA8-38767B7BB833}"/>
                      </a:ext>
                    </a:extLst>
                  </p:cNvPr>
                  <p:cNvCxnSpPr>
                    <a:cxnSpLocks noChangeShapeType="1"/>
                    <a:stCxn id="763" idx="3"/>
                  </p:cNvCxnSpPr>
                  <p:nvPr/>
                </p:nvCxnSpPr>
                <p:spPr bwMode="auto">
                  <a:xfrm>
                    <a:off x="5666365" y="3310910"/>
                    <a:ext cx="119320" cy="655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grpSp>
                <p:nvGrpSpPr>
                  <p:cNvPr id="649" name="그룹 173">
                    <a:extLst>
                      <a:ext uri="{FF2B5EF4-FFF2-40B4-BE49-F238E27FC236}">
                        <a16:creationId xmlns:a16="http://schemas.microsoft.com/office/drawing/2014/main" id="{9857D7C2-BEB6-2D79-1656-D7857398377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750279" y="3274729"/>
                    <a:ext cx="30705" cy="73055"/>
                    <a:chOff x="2811508" y="3214518"/>
                    <a:chExt cx="212410" cy="285939"/>
                  </a:xfrm>
                  <a:grpFill/>
                </p:grpSpPr>
                <p:cxnSp>
                  <p:nvCxnSpPr>
                    <p:cNvPr id="772" name="직선 연결선 456">
                      <a:extLst>
                        <a:ext uri="{FF2B5EF4-FFF2-40B4-BE49-F238E27FC236}">
                          <a16:creationId xmlns:a16="http://schemas.microsoft.com/office/drawing/2014/main" id="{20ABBCBC-18F1-80CB-5204-18206909598D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10800000" flipV="1">
                      <a:off x="2808809" y="3215052"/>
                      <a:ext cx="214615" cy="143639"/>
                    </a:xfrm>
                    <a:prstGeom prst="line">
                      <a:avLst/>
                    </a:prstGeom>
                    <a:grpFill/>
                    <a:ln w="9525" algn="ctr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/>
                  </p:spPr>
                </p:cxnSp>
                <p:cxnSp>
                  <p:nvCxnSpPr>
                    <p:cNvPr id="952" name="직선 연결선 457">
                      <a:extLst>
                        <a:ext uri="{FF2B5EF4-FFF2-40B4-BE49-F238E27FC236}">
                          <a16:creationId xmlns:a16="http://schemas.microsoft.com/office/drawing/2014/main" id="{AFB1D6B5-18FA-66CE-14EF-88C60B8B80AF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808809" y="3358691"/>
                      <a:ext cx="214615" cy="143639"/>
                    </a:xfrm>
                    <a:prstGeom prst="line">
                      <a:avLst/>
                    </a:prstGeom>
                    <a:grpFill/>
                    <a:ln w="9525" algn="ctr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/>
                  </p:spPr>
                </p:cxnSp>
              </p:grpSp>
              <p:sp>
                <p:nvSpPr>
                  <p:cNvPr id="650" name="Rectangle 62">
                    <a:extLst>
                      <a:ext uri="{FF2B5EF4-FFF2-40B4-BE49-F238E27FC236}">
                        <a16:creationId xmlns:a16="http://schemas.microsoft.com/office/drawing/2014/main" id="{4085DB95-2D6A-0B74-0B0E-79DED3D9E6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3350" y="2724763"/>
                    <a:ext cx="173015" cy="181134"/>
                  </a:xfrm>
                  <a:prstGeom prst="rect">
                    <a:avLst/>
                  </a:prstGeom>
                  <a:grpFill/>
                  <a:ln w="1270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800" b="0" i="0" u="none" strike="noStrike" kern="0" cap="none" spc="0" normalizeH="0" baseline="0" noProof="0" dirty="0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계약</a:t>
                    </a:r>
                    <a:endParaRPr kumimoji="0" lang="ko-KR" altLang="en-US" sz="800" b="0" i="0" u="none" strike="noStrike" kern="0" cap="none" spc="0" normalizeH="0" baseline="0" noProof="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effectLst/>
                      <a:uLnTx/>
                      <a:uFillTx/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651" name="Rectangle 62">
                    <a:extLst>
                      <a:ext uri="{FF2B5EF4-FFF2-40B4-BE49-F238E27FC236}">
                        <a16:creationId xmlns:a16="http://schemas.microsoft.com/office/drawing/2014/main" id="{E2F1A29F-0953-8B89-0DA6-FF069A65DE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3350" y="2988494"/>
                    <a:ext cx="173015" cy="179684"/>
                  </a:xfrm>
                  <a:prstGeom prst="rect">
                    <a:avLst/>
                  </a:prstGeom>
                  <a:grpFill/>
                  <a:ln w="1270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800" b="0" i="0" u="none" strike="noStrike" kern="0" cap="none" spc="0" normalizeH="0" baseline="0" noProof="0" dirty="0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상세</a:t>
                    </a:r>
                    <a:endParaRPr kumimoji="0" lang="ko-KR" altLang="en-US" sz="800" b="0" i="0" u="none" strike="noStrike" kern="0" cap="none" spc="0" normalizeH="0" baseline="0" noProof="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effectLst/>
                      <a:uLnTx/>
                      <a:uFillTx/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652" name="Rectangle 62">
                    <a:extLst>
                      <a:ext uri="{FF2B5EF4-FFF2-40B4-BE49-F238E27FC236}">
                        <a16:creationId xmlns:a16="http://schemas.microsoft.com/office/drawing/2014/main" id="{A62D608E-D1EB-C461-9541-F66AF105DE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04594" y="2724763"/>
                    <a:ext cx="173015" cy="181133"/>
                  </a:xfrm>
                  <a:prstGeom prst="rect">
                    <a:avLst/>
                  </a:prstGeom>
                  <a:grpFill/>
                  <a:ln w="1270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800" b="0" i="0" u="none" strike="noStrike" kern="0" cap="none" spc="0" normalizeH="0" baseline="0" noProof="0" dirty="0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회원</a:t>
                    </a:r>
                    <a:endParaRPr kumimoji="0" lang="ko-KR" altLang="en-US" sz="800" b="0" i="0" u="none" strike="noStrike" kern="0" cap="none" spc="0" normalizeH="0" baseline="0" noProof="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effectLst/>
                      <a:uLnTx/>
                      <a:uFillTx/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cxnSp>
                <p:nvCxnSpPr>
                  <p:cNvPr id="653" name="직선 연결선 418">
                    <a:extLst>
                      <a:ext uri="{FF2B5EF4-FFF2-40B4-BE49-F238E27FC236}">
                        <a16:creationId xmlns:a16="http://schemas.microsoft.com/office/drawing/2014/main" id="{8D4627D9-098D-2A87-17F6-F56BF1549176}"/>
                      </a:ext>
                    </a:extLst>
                  </p:cNvPr>
                  <p:cNvCxnSpPr>
                    <a:cxnSpLocks noChangeShapeType="1"/>
                    <a:stCxn id="652" idx="3"/>
                    <a:endCxn id="650" idx="1"/>
                  </p:cNvCxnSpPr>
                  <p:nvPr/>
                </p:nvCxnSpPr>
                <p:spPr bwMode="auto">
                  <a:xfrm>
                    <a:off x="5377609" y="2815330"/>
                    <a:ext cx="115741" cy="0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grpSp>
                <p:nvGrpSpPr>
                  <p:cNvPr id="654" name="그룹 173">
                    <a:extLst>
                      <a:ext uri="{FF2B5EF4-FFF2-40B4-BE49-F238E27FC236}">
                        <a16:creationId xmlns:a16="http://schemas.microsoft.com/office/drawing/2014/main" id="{9CBA69A9-5F14-83FC-C00B-A5DFCFE2708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61545" y="2780066"/>
                    <a:ext cx="31244" cy="73055"/>
                    <a:chOff x="2809665" y="3214139"/>
                    <a:chExt cx="216138" cy="285939"/>
                  </a:xfrm>
                  <a:grpFill/>
                </p:grpSpPr>
                <p:cxnSp>
                  <p:nvCxnSpPr>
                    <p:cNvPr id="770" name="직선 연결선 470">
                      <a:extLst>
                        <a:ext uri="{FF2B5EF4-FFF2-40B4-BE49-F238E27FC236}">
                          <a16:creationId xmlns:a16="http://schemas.microsoft.com/office/drawing/2014/main" id="{4409F2B8-3EC3-E80D-FAE3-DC0081623EE7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rot="10800000" flipV="1">
                      <a:off x="2806821" y="3211651"/>
                      <a:ext cx="222866" cy="143639"/>
                    </a:xfrm>
                    <a:prstGeom prst="line">
                      <a:avLst/>
                    </a:prstGeom>
                    <a:grpFill/>
                    <a:ln w="9525" algn="ctr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/>
                  </p:spPr>
                </p:cxnSp>
                <p:cxnSp>
                  <p:nvCxnSpPr>
                    <p:cNvPr id="771" name="직선 연결선 471">
                      <a:extLst>
                        <a:ext uri="{FF2B5EF4-FFF2-40B4-BE49-F238E27FC236}">
                          <a16:creationId xmlns:a16="http://schemas.microsoft.com/office/drawing/2014/main" id="{1B76809A-DF26-B739-912C-6DED86BC824C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806821" y="3355290"/>
                      <a:ext cx="222866" cy="143639"/>
                    </a:xfrm>
                    <a:prstGeom prst="line">
                      <a:avLst/>
                    </a:prstGeom>
                    <a:grpFill/>
                    <a:ln w="9525" algn="ctr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xtLst/>
                  </p:spPr>
                </p:cxnSp>
              </p:grpSp>
              <p:cxnSp>
                <p:nvCxnSpPr>
                  <p:cNvPr id="655" name="직선 연결선 428">
                    <a:extLst>
                      <a:ext uri="{FF2B5EF4-FFF2-40B4-BE49-F238E27FC236}">
                        <a16:creationId xmlns:a16="http://schemas.microsoft.com/office/drawing/2014/main" id="{D1CAD78A-45E5-E249-B260-128FA998ED00}"/>
                      </a:ext>
                    </a:extLst>
                  </p:cNvPr>
                  <p:cNvCxnSpPr>
                    <a:cxnSpLocks noChangeShapeType="1"/>
                    <a:stCxn id="651" idx="0"/>
                    <a:endCxn id="650" idx="2"/>
                  </p:cNvCxnSpPr>
                  <p:nvPr/>
                </p:nvCxnSpPr>
                <p:spPr bwMode="auto">
                  <a:xfrm flipV="1">
                    <a:off x="5579858" y="2905897"/>
                    <a:ext cx="0" cy="82597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cxnSp>
                <p:nvCxnSpPr>
                  <p:cNvPr id="756" name="직선 연결선 429">
                    <a:extLst>
                      <a:ext uri="{FF2B5EF4-FFF2-40B4-BE49-F238E27FC236}">
                        <a16:creationId xmlns:a16="http://schemas.microsoft.com/office/drawing/2014/main" id="{36B538B4-B1FC-1283-1FA8-BCE936044543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10800000" flipV="1">
                    <a:off x="5548237" y="2951916"/>
                    <a:ext cx="31023" cy="36699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cxnSp>
                <p:nvCxnSpPr>
                  <p:cNvPr id="759" name="직선 연결선 430">
                    <a:extLst>
                      <a:ext uri="{FF2B5EF4-FFF2-40B4-BE49-F238E27FC236}">
                        <a16:creationId xmlns:a16="http://schemas.microsoft.com/office/drawing/2014/main" id="{97D6CB50-9A89-3755-35C1-01579DB0EDED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581647" y="2951916"/>
                    <a:ext cx="29830" cy="36699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cxnSp>
                <p:nvCxnSpPr>
                  <p:cNvPr id="760" name="직선 연결선 431">
                    <a:extLst>
                      <a:ext uri="{FF2B5EF4-FFF2-40B4-BE49-F238E27FC236}">
                        <a16:creationId xmlns:a16="http://schemas.microsoft.com/office/drawing/2014/main" id="{DBE511B9-5D89-C017-A716-F64DDFDACD58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364499" y="2815212"/>
                    <a:ext cx="71562" cy="0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cxnSp>
                <p:nvCxnSpPr>
                  <p:cNvPr id="761" name="직선 연결선 432">
                    <a:extLst>
                      <a:ext uri="{FF2B5EF4-FFF2-40B4-BE49-F238E27FC236}">
                        <a16:creationId xmlns:a16="http://schemas.microsoft.com/office/drawing/2014/main" id="{3D3FE2C6-9445-CECA-A901-BC0E448C3C85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652062" y="2815212"/>
                    <a:ext cx="71562" cy="0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cxnSp>
                <p:nvCxnSpPr>
                  <p:cNvPr id="762" name="직선 연결선 436">
                    <a:extLst>
                      <a:ext uri="{FF2B5EF4-FFF2-40B4-BE49-F238E27FC236}">
                        <a16:creationId xmlns:a16="http://schemas.microsoft.com/office/drawing/2014/main" id="{5A0EB3D3-B158-9827-4C69-BBC0E4965035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554204" y="2931731"/>
                    <a:ext cx="51308" cy="0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sp>
                <p:nvSpPr>
                  <p:cNvPr id="763" name="Rectangle 62">
                    <a:extLst>
                      <a:ext uri="{FF2B5EF4-FFF2-40B4-BE49-F238E27FC236}">
                        <a16:creationId xmlns:a16="http://schemas.microsoft.com/office/drawing/2014/main" id="{F300E252-55D0-9262-A5E4-FD9E963E94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3350" y="3220343"/>
                    <a:ext cx="173015" cy="181134"/>
                  </a:xfrm>
                  <a:prstGeom prst="rect">
                    <a:avLst/>
                  </a:prstGeom>
                  <a:grpFill/>
                  <a:ln w="1270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800" b="0" i="0" u="none" strike="noStrike" kern="0" cap="none" spc="0" normalizeH="0" baseline="0" noProof="0" dirty="0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상품</a:t>
                    </a:r>
                    <a:endParaRPr kumimoji="0" lang="ko-KR" altLang="en-US" sz="800" b="0" i="0" u="none" strike="noStrike" kern="0" cap="none" spc="0" normalizeH="0" baseline="0" noProof="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effectLst/>
                      <a:uLnTx/>
                      <a:uFillTx/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cxnSp>
                <p:nvCxnSpPr>
                  <p:cNvPr id="764" name="직선 연결선 447">
                    <a:extLst>
                      <a:ext uri="{FF2B5EF4-FFF2-40B4-BE49-F238E27FC236}">
                        <a16:creationId xmlns:a16="http://schemas.microsoft.com/office/drawing/2014/main" id="{470B9501-648C-1A52-96FB-E57C7E5ABC7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5654448" y="3310647"/>
                    <a:ext cx="71562" cy="0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sp>
                <p:nvSpPr>
                  <p:cNvPr id="765" name="Rectangle 62">
                    <a:extLst>
                      <a:ext uri="{FF2B5EF4-FFF2-40B4-BE49-F238E27FC236}">
                        <a16:creationId xmlns:a16="http://schemas.microsoft.com/office/drawing/2014/main" id="{BBE2421E-4A23-C2E9-329E-8BF160F8E9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93350" y="2416112"/>
                    <a:ext cx="173015" cy="181134"/>
                  </a:xfrm>
                  <a:prstGeom prst="rect">
                    <a:avLst/>
                  </a:prstGeom>
                  <a:grpFill/>
                  <a:ln w="12700">
                    <a:solidFill>
                      <a:schemeClr val="bg1"/>
                    </a:solidFill>
                    <a:prstDash val="solid"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ko-KR" altLang="en-US" sz="800" b="0" i="0" u="none" strike="noStrike" kern="0" cap="none" spc="0" normalizeH="0" baseline="0" noProof="0" dirty="0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학교</a:t>
                    </a:r>
                    <a:endParaRPr kumimoji="0" lang="ko-KR" altLang="en-US" sz="800" b="0" i="0" u="none" strike="noStrike" kern="0" cap="none" spc="0" normalizeH="0" baseline="0" noProof="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effectLst/>
                      <a:uLnTx/>
                      <a:uFillTx/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cxnSp>
                <p:nvCxnSpPr>
                  <p:cNvPr id="766" name="직선 연결선 449">
                    <a:extLst>
                      <a:ext uri="{FF2B5EF4-FFF2-40B4-BE49-F238E27FC236}">
                        <a16:creationId xmlns:a16="http://schemas.microsoft.com/office/drawing/2014/main" id="{1BEACAAE-1C8D-9458-649D-B0614E0A52AB}"/>
                      </a:ext>
                    </a:extLst>
                  </p:cNvPr>
                  <p:cNvCxnSpPr>
                    <a:cxnSpLocks noChangeShapeType="1"/>
                    <a:stCxn id="650" idx="0"/>
                  </p:cNvCxnSpPr>
                  <p:nvPr/>
                </p:nvCxnSpPr>
                <p:spPr bwMode="auto">
                  <a:xfrm flipH="1" flipV="1">
                    <a:off x="5578069" y="2592265"/>
                    <a:ext cx="1789" cy="132498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cxnSp>
                <p:nvCxnSpPr>
                  <p:cNvPr id="767" name="직선 연결선 450">
                    <a:extLst>
                      <a:ext uri="{FF2B5EF4-FFF2-40B4-BE49-F238E27FC236}">
                        <a16:creationId xmlns:a16="http://schemas.microsoft.com/office/drawing/2014/main" id="{B19712F4-67BF-425F-C9B4-777CC2C310A7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10800000" flipV="1">
                    <a:off x="5547044" y="2689519"/>
                    <a:ext cx="33410" cy="34864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cxnSp>
                <p:nvCxnSpPr>
                  <p:cNvPr id="768" name="직선 연결선 451">
                    <a:extLst>
                      <a:ext uri="{FF2B5EF4-FFF2-40B4-BE49-F238E27FC236}">
                        <a16:creationId xmlns:a16="http://schemas.microsoft.com/office/drawing/2014/main" id="{989C98F7-33BE-BBFF-C667-B433ACA5B941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579260" y="2689519"/>
                    <a:ext cx="31023" cy="34864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  <p:cxnSp>
                <p:nvCxnSpPr>
                  <p:cNvPr id="769" name="직선 연결선 452">
                    <a:extLst>
                      <a:ext uri="{FF2B5EF4-FFF2-40B4-BE49-F238E27FC236}">
                        <a16:creationId xmlns:a16="http://schemas.microsoft.com/office/drawing/2014/main" id="{D317C0EA-6EA7-E707-669A-B129A3F75EED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553010" y="2619790"/>
                    <a:ext cx="51308" cy="0"/>
                  </a:xfrm>
                  <a:prstGeom prst="line">
                    <a:avLst/>
                  </a:prstGeom>
                  <a:grpFill/>
                  <a:ln w="9525" algn="ctr">
                    <a:solidFill>
                      <a:schemeClr val="bg1"/>
                    </a:solidFill>
                    <a:round/>
                    <a:headEnd/>
                    <a:tailEnd/>
                  </a:ln>
                  <a:extLst/>
                </p:spPr>
              </p:cxnSp>
            </p:grpSp>
            <p:sp>
              <p:nvSpPr>
                <p:cNvPr id="644" name="사각형: 둥근 모서리 283">
                  <a:extLst>
                    <a:ext uri="{FF2B5EF4-FFF2-40B4-BE49-F238E27FC236}">
                      <a16:creationId xmlns:a16="http://schemas.microsoft.com/office/drawing/2014/main" id="{FAA6DEE2-06A3-2B61-C132-5733A4A8C012}"/>
                    </a:ext>
                  </a:extLst>
                </p:cNvPr>
                <p:cNvSpPr/>
                <p:nvPr/>
              </p:nvSpPr>
              <p:spPr>
                <a:xfrm>
                  <a:off x="5365391" y="7295171"/>
                  <a:ext cx="849600" cy="207719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9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solidFill>
                        <a:schemeClr val="tx1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모델링 영역</a:t>
                  </a:r>
                  <a:endParaRPr lang="ko-KR" altLang="en-US" sz="9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</p:grp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D6A24A87-EA49-4260-B10E-99E390903BB4}"/>
              </a:ext>
            </a:extLst>
          </p:cNvPr>
          <p:cNvSpPr/>
          <p:nvPr/>
        </p:nvSpPr>
        <p:spPr>
          <a:xfrm>
            <a:off x="2843941" y="5772141"/>
            <a:ext cx="2172417" cy="27357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2"/>
            </a:solidFill>
            <a:prstDash val="solid"/>
            <a:round/>
            <a:headEnd type="none" w="sm" len="sm"/>
            <a:tailEnd type="none"/>
          </a:ln>
          <a:effectLst/>
        </p:spPr>
        <p:txBody>
          <a:bodyPr lIns="36000" rIns="36000" rtlCol="0" anchor="ctr"/>
          <a:lstStyle/>
          <a:p>
            <a:pPr algn="ctr" latinLnBrk="0"/>
            <a:r>
              <a:rPr lang="en-US" altLang="ko-KR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Read/Write</a:t>
            </a:r>
          </a:p>
        </p:txBody>
      </p:sp>
      <p:sp>
        <p:nvSpPr>
          <p:cNvPr id="578" name="Rectangle 42">
            <a:extLst>
              <a:ext uri="{FF2B5EF4-FFF2-40B4-BE49-F238E27FC236}">
                <a16:creationId xmlns:a16="http://schemas.microsoft.com/office/drawing/2014/main" id="{CCF39351-9BE3-441C-BA4B-6BC4307B7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940" y="6044079"/>
            <a:ext cx="2172419" cy="1698199"/>
          </a:xfrm>
          <a:prstGeom prst="rect">
            <a:avLst/>
          </a:prstGeom>
          <a:noFill/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normAutofit/>
          </a:bodyPr>
          <a:lstStyle/>
          <a:p>
            <a:pPr marL="0" marR="0" lvl="0" indent="0" algn="ctr" defTabSz="2222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666"/>
              </a:buClr>
              <a:buSzTx/>
              <a:buFontTx/>
              <a:buNone/>
              <a:tabLst/>
              <a:defRPr/>
            </a:pPr>
            <a:endParaRPr kumimoji="0" lang="ko-KR" altLang="en-US" sz="1000" b="0" i="0" u="none" strike="noStrike" kern="0" cap="none" spc="0" normalizeH="0" baseline="0" noProof="0" smtClean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595959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나눔스퀘어OTF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7160297" y="6546805"/>
            <a:ext cx="301086" cy="423867"/>
            <a:chOff x="7160297" y="6773429"/>
            <a:chExt cx="301086" cy="538776"/>
          </a:xfrm>
        </p:grpSpPr>
        <p:sp>
          <p:nvSpPr>
            <p:cNvPr id="581" name="아래쪽 화살표 580"/>
            <p:cNvSpPr/>
            <p:nvPr/>
          </p:nvSpPr>
          <p:spPr bwMode="auto">
            <a:xfrm rot="16200000">
              <a:off x="7174920" y="6773109"/>
              <a:ext cx="286144" cy="286783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175">
              <a:noFill/>
              <a:round/>
              <a:headEnd/>
              <a:tailEnd type="none" w="sm" len="med"/>
            </a:ln>
          </p:spPr>
          <p:txBody>
            <a:bodyPr wrap="none" rtlCol="0" anchor="ctr"/>
            <a:lstStyle/>
            <a:p>
              <a:pPr algn="ctr"/>
              <a:endParaRPr lang="ko-KR" altLang="en-US" sz="900" b="0" spc="-9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_ac" panose="020B0603020101020101" pitchFamily="50" charset="-127"/>
                <a:ea typeface="나눔스퀘어_ac" panose="020B0603020101020101" pitchFamily="50" charset="-127"/>
              </a:endParaRPr>
            </a:p>
          </p:txBody>
        </p:sp>
        <p:sp>
          <p:nvSpPr>
            <p:cNvPr id="582" name="아래쪽 화살표 581"/>
            <p:cNvSpPr/>
            <p:nvPr/>
          </p:nvSpPr>
          <p:spPr bwMode="auto">
            <a:xfrm rot="5400000" flipH="1">
              <a:off x="7160617" y="7025741"/>
              <a:ext cx="286144" cy="286783"/>
            </a:xfrm>
            <a:prstGeom prst="downArrow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3175">
              <a:noFill/>
              <a:round/>
              <a:headEnd/>
              <a:tailEnd type="none" w="sm" len="med"/>
            </a:ln>
          </p:spPr>
          <p:txBody>
            <a:bodyPr wrap="none" rtlCol="0" anchor="ctr"/>
            <a:lstStyle/>
            <a:p>
              <a:pPr algn="ctr"/>
              <a:endParaRPr lang="ko-KR" altLang="en-US" sz="900" b="0" spc="-9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_ac" panose="020B0603020101020101" pitchFamily="50" charset="-127"/>
                <a:ea typeface="나눔스퀘어_ac" panose="020B0603020101020101" pitchFamily="50" charset="-127"/>
              </a:endParaRPr>
            </a:p>
          </p:txBody>
        </p:sp>
      </p:grpSp>
      <p:grpSp>
        <p:nvGrpSpPr>
          <p:cNvPr id="585" name="그룹 584"/>
          <p:cNvGrpSpPr/>
          <p:nvPr/>
        </p:nvGrpSpPr>
        <p:grpSpPr>
          <a:xfrm>
            <a:off x="4541227" y="7742084"/>
            <a:ext cx="996602" cy="313682"/>
            <a:chOff x="5140781" y="8167358"/>
            <a:chExt cx="936146" cy="313051"/>
          </a:xfrm>
        </p:grpSpPr>
        <p:sp>
          <p:nvSpPr>
            <p:cNvPr id="586" name="위로 구부러진 화살표 585"/>
            <p:cNvSpPr/>
            <p:nvPr/>
          </p:nvSpPr>
          <p:spPr>
            <a:xfrm>
              <a:off x="5140781" y="8167358"/>
              <a:ext cx="936146" cy="183899"/>
            </a:xfrm>
            <a:prstGeom prst="curvedUpArrow">
              <a:avLst>
                <a:gd name="adj1" fmla="val 83304"/>
                <a:gd name="adj2" fmla="val 161679"/>
                <a:gd name="adj3" fmla="val 4558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587" name="TextBox 586"/>
            <p:cNvSpPr txBox="1"/>
            <p:nvPr/>
          </p:nvSpPr>
          <p:spPr>
            <a:xfrm>
              <a:off x="5348093" y="8190228"/>
              <a:ext cx="485126" cy="29018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복제</a:t>
              </a:r>
              <a:endParaRPr lang="en-US" altLang="ko-KR" sz="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(Replica)</a:t>
              </a:r>
              <a:endParaRPr lang="ko-KR" altLang="en-US" sz="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67877" y="5457313"/>
            <a:ext cx="1115898" cy="2651460"/>
            <a:chOff x="3998046" y="3390655"/>
            <a:chExt cx="2585970" cy="2398494"/>
          </a:xfrm>
        </p:grpSpPr>
        <p:sp>
          <p:nvSpPr>
            <p:cNvPr id="15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3998046" y="3390655"/>
              <a:ext cx="2585970" cy="239849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t"/>
            <a:lstStyle/>
            <a:p>
              <a:endParaRPr lang="ko-KR" altLang="en-US" sz="1050" b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6" name="사각형: 둥근 위쪽 모서리 307">
              <a:extLst>
                <a:ext uri="{FF2B5EF4-FFF2-40B4-BE49-F238E27FC236}">
                  <a16:creationId xmlns:a16="http://schemas.microsoft.com/office/drawing/2014/main" id="{EFE6C0C9-B5D5-61C2-8E08-7BD2A2EB6638}"/>
                </a:ext>
              </a:extLst>
            </p:cNvPr>
            <p:cNvSpPr/>
            <p:nvPr/>
          </p:nvSpPr>
          <p:spPr>
            <a:xfrm rot="10800000" flipH="1" flipV="1">
              <a:off x="3998162" y="3390656"/>
              <a:ext cx="2585782" cy="2108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lIns="0" tIns="0" rIns="0" bIns="0" anchor="ctr"/>
            <a:lstStyle/>
            <a:p>
              <a:pPr indent="-81742" algn="ctr" fontAlgn="ctr">
                <a:spcAft>
                  <a:spcPts val="33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tabLst>
                  <a:tab pos="2615558" algn="l"/>
                  <a:tab pos="5487119" algn="l"/>
                </a:tabLst>
              </a:pPr>
              <a:r>
                <a:rPr lang="ko-KR" altLang="en-US" sz="10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모바일</a:t>
              </a:r>
              <a:r>
                <a:rPr lang="ko-KR" altLang="en-US" sz="10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서비스 영역</a:t>
              </a:r>
              <a:endParaRPr lang="ko-KR" altLang="en-US" sz="10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580" name="그룹 579"/>
          <p:cNvGrpSpPr/>
          <p:nvPr/>
        </p:nvGrpSpPr>
        <p:grpSpPr>
          <a:xfrm>
            <a:off x="7451425" y="5772143"/>
            <a:ext cx="3818390" cy="960510"/>
            <a:chOff x="4621671" y="4180626"/>
            <a:chExt cx="774847" cy="958580"/>
          </a:xfrm>
        </p:grpSpPr>
        <p:sp>
          <p:nvSpPr>
            <p:cNvPr id="600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4621969" y="4180626"/>
              <a:ext cx="774549" cy="958580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t"/>
            <a:lstStyle/>
            <a:p>
              <a:endParaRPr lang="ko-KR" altLang="en-US" sz="1050" b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01" name="사각형: 둥근 위쪽 모서리 307">
              <a:extLst>
                <a:ext uri="{FF2B5EF4-FFF2-40B4-BE49-F238E27FC236}">
                  <a16:creationId xmlns:a16="http://schemas.microsoft.com/office/drawing/2014/main" id="{EFE6C0C9-B5D5-61C2-8E08-7BD2A2EB6638}"/>
                </a:ext>
              </a:extLst>
            </p:cNvPr>
            <p:cNvSpPr/>
            <p:nvPr/>
          </p:nvSpPr>
          <p:spPr>
            <a:xfrm rot="10800000" flipH="1" flipV="1">
              <a:off x="4621671" y="4180626"/>
              <a:ext cx="774847" cy="17140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 lIns="0" tIns="0" rIns="0" bIns="0" anchor="ctr"/>
            <a:lstStyle/>
            <a:p>
              <a:pPr indent="-81742" algn="ctr" fontAlgn="ctr">
                <a:spcAft>
                  <a:spcPts val="33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tabLst>
                  <a:tab pos="2615558" algn="l"/>
                  <a:tab pos="5487119" algn="l"/>
                </a:tabLst>
              </a:pPr>
              <a:r>
                <a:rPr lang="ko-KR" altLang="en-US" sz="9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데이터베이스 지원 시스템</a:t>
              </a:r>
              <a:endParaRPr lang="ko-KR" altLang="en-US" sz="9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451422" y="6784825"/>
            <a:ext cx="5321300" cy="1268215"/>
            <a:chOff x="7451424" y="6784825"/>
            <a:chExt cx="3818391" cy="1268215"/>
          </a:xfrm>
        </p:grpSpPr>
        <p:grpSp>
          <p:nvGrpSpPr>
            <p:cNvPr id="602" name="그룹 601"/>
            <p:cNvGrpSpPr/>
            <p:nvPr/>
          </p:nvGrpSpPr>
          <p:grpSpPr>
            <a:xfrm>
              <a:off x="7451424" y="6784825"/>
              <a:ext cx="1889179" cy="1268215"/>
              <a:chOff x="323847" y="6399837"/>
              <a:chExt cx="1802147" cy="1378513"/>
            </a:xfrm>
          </p:grpSpPr>
          <p:grpSp>
            <p:nvGrpSpPr>
              <p:cNvPr id="620" name="그룹 619"/>
              <p:cNvGrpSpPr/>
              <p:nvPr/>
            </p:nvGrpSpPr>
            <p:grpSpPr>
              <a:xfrm>
                <a:off x="323847" y="6399837"/>
                <a:ext cx="1802147" cy="1378513"/>
                <a:chOff x="4001904" y="2225693"/>
                <a:chExt cx="3069876" cy="1655040"/>
              </a:xfrm>
            </p:grpSpPr>
            <p:sp>
              <p:nvSpPr>
                <p:cNvPr id="636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4002671" y="2225693"/>
                  <a:ext cx="3068694" cy="1655040"/>
                </a:xfrm>
                <a:prstGeom prst="rect">
                  <a:avLst/>
                </a:prstGeom>
                <a:solidFill>
                  <a:schemeClr val="bg1"/>
                </a:solidFill>
                <a:ln w="6350" algn="ctr">
                  <a:solidFill>
                    <a:schemeClr val="accent5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t"/>
                <a:lstStyle/>
                <a:p>
                  <a:endParaRPr lang="ko-KR" altLang="en-US" sz="1050" b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637" name="사각형: 둥근 위쪽 모서리 307">
                  <a:extLst>
                    <a:ext uri="{FF2B5EF4-FFF2-40B4-BE49-F238E27FC236}">
                      <a16:creationId xmlns:a16="http://schemas.microsoft.com/office/drawing/2014/main" id="{EFE6C0C9-B5D5-61C2-8E08-7BD2A2EB6638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4001904" y="2225694"/>
                  <a:ext cx="3069876" cy="22413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wrap="none" lIns="0" tIns="0" rIns="0" bIns="0" anchor="ctr"/>
                <a:lstStyle/>
                <a:p>
                  <a:pPr indent="-81742" algn="ctr" fontAlgn="ctr">
                    <a:spcAft>
                      <a:spcPts val="330"/>
                    </a:spcAft>
                    <a:buClr>
                      <a:schemeClr val="tx1">
                        <a:lumMod val="75000"/>
                        <a:lumOff val="25000"/>
                      </a:schemeClr>
                    </a:buClr>
                    <a:buSzPct val="80000"/>
                    <a:tabLst>
                      <a:tab pos="2615558" algn="l"/>
                      <a:tab pos="5487119" algn="l"/>
                    </a:tabLst>
                  </a:pPr>
                  <a:r>
                    <a:rPr lang="ko-KR" altLang="en-US" sz="9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데이터</a:t>
                  </a:r>
                  <a:r>
                    <a:rPr lang="en-US" altLang="ko-KR" sz="9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 </a:t>
                  </a:r>
                  <a:r>
                    <a:rPr lang="ko-KR" altLang="en-US" sz="9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메타 관리</a:t>
                  </a:r>
                  <a:endParaRPr lang="ko-KR" altLang="en-US" sz="9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grpSp>
            <p:nvGrpSpPr>
              <p:cNvPr id="621" name="그룹 620"/>
              <p:cNvGrpSpPr/>
              <p:nvPr/>
            </p:nvGrpSpPr>
            <p:grpSpPr>
              <a:xfrm>
                <a:off x="1418720" y="6629402"/>
                <a:ext cx="663833" cy="1093468"/>
                <a:chOff x="1660547" y="6629401"/>
                <a:chExt cx="663833" cy="1093469"/>
              </a:xfrm>
            </p:grpSpPr>
            <p:sp>
              <p:nvSpPr>
                <p:cNvPr id="631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1660547" y="6629401"/>
                  <a:ext cx="663833" cy="1093469"/>
                </a:xfrm>
                <a:prstGeom prst="rect">
                  <a:avLst/>
                </a:prstGeom>
                <a:solidFill>
                  <a:schemeClr val="bg2"/>
                </a:solidFill>
                <a:ln w="6350" algn="ctr">
                  <a:noFill/>
                  <a:miter lim="800000"/>
                  <a:headEnd/>
                  <a:tailEnd/>
                </a:ln>
                <a:effectLst/>
              </p:spPr>
              <p:txBody>
                <a:bodyPr lIns="0" tIns="36000" rIns="0" bIns="36000" anchor="t"/>
                <a:lstStyle/>
                <a:p>
                  <a:pPr algn="ctr"/>
                  <a:r>
                    <a:rPr lang="ko-KR" altLang="en-US" sz="8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데이터 표준 관리</a:t>
                  </a:r>
                  <a:endPara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632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1697983" y="6825817"/>
                  <a:ext cx="588961" cy="187944"/>
                </a:xfrm>
                <a:prstGeom prst="rect">
                  <a:avLst/>
                </a:prstGeom>
                <a:solidFill>
                  <a:schemeClr val="bg1"/>
                </a:solidFill>
                <a:ln w="6350" algn="ctr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/>
                  <a:r>
                    <a:rPr lang="ko-KR" altLang="en-US" sz="800" dirty="0" err="1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표준단어</a:t>
                  </a:r>
                  <a:r>
                    <a:rPr lang="en-US" altLang="ko-KR" sz="8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/</a:t>
                  </a:r>
                  <a:r>
                    <a:rPr lang="ko-KR" altLang="en-US" sz="8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용어</a:t>
                  </a:r>
                  <a:endPara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633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1697983" y="7045294"/>
                  <a:ext cx="588961" cy="187944"/>
                </a:xfrm>
                <a:prstGeom prst="rect">
                  <a:avLst/>
                </a:prstGeom>
                <a:solidFill>
                  <a:schemeClr val="bg1"/>
                </a:solidFill>
                <a:ln w="6350" algn="ctr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/>
                  <a:r>
                    <a:rPr lang="ko-KR" altLang="en-US" sz="8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분류코드</a:t>
                  </a:r>
                  <a:endPara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634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1697983" y="7264772"/>
                  <a:ext cx="588961" cy="187944"/>
                </a:xfrm>
                <a:prstGeom prst="rect">
                  <a:avLst/>
                </a:prstGeom>
                <a:solidFill>
                  <a:schemeClr val="bg1"/>
                </a:solidFill>
                <a:ln w="6350" algn="ctr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/>
                  <a:r>
                    <a:rPr lang="ko-KR" altLang="en-US" sz="800" dirty="0" err="1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표준도메인</a:t>
                  </a:r>
                  <a:endPara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635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1697983" y="7484249"/>
                  <a:ext cx="588961" cy="187944"/>
                </a:xfrm>
                <a:prstGeom prst="rect">
                  <a:avLst/>
                </a:prstGeom>
                <a:solidFill>
                  <a:schemeClr val="bg1"/>
                </a:solidFill>
                <a:ln w="6350" algn="ctr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/>
                  <a:r>
                    <a:rPr lang="ko-KR" altLang="en-US" sz="800" dirty="0" err="1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명명표준</a:t>
                  </a:r>
                  <a:endPara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grpSp>
            <p:nvGrpSpPr>
              <p:cNvPr id="622" name="그룹 621"/>
              <p:cNvGrpSpPr/>
              <p:nvPr/>
            </p:nvGrpSpPr>
            <p:grpSpPr>
              <a:xfrm>
                <a:off x="375376" y="6629400"/>
                <a:ext cx="1006243" cy="1093469"/>
                <a:chOff x="375376" y="6825817"/>
                <a:chExt cx="1006243" cy="846376"/>
              </a:xfrm>
            </p:grpSpPr>
            <p:grpSp>
              <p:nvGrpSpPr>
                <p:cNvPr id="623" name="그룹 622"/>
                <p:cNvGrpSpPr/>
                <p:nvPr/>
              </p:nvGrpSpPr>
              <p:grpSpPr>
                <a:xfrm>
                  <a:off x="898654" y="6825817"/>
                  <a:ext cx="482965" cy="846376"/>
                  <a:chOff x="1028980" y="6825817"/>
                  <a:chExt cx="588961" cy="626899"/>
                </a:xfrm>
              </p:grpSpPr>
              <p:sp>
                <p:nvSpPr>
                  <p:cNvPr id="628" name="사각형: 둥근 위쪽 모서리 306">
                    <a:extLst>
                      <a:ext uri="{FF2B5EF4-FFF2-40B4-BE49-F238E27FC236}">
                        <a16:creationId xmlns:a16="http://schemas.microsoft.com/office/drawing/2014/main" id="{4C703AE9-64F5-E20A-F2FC-831E53E828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980" y="6825817"/>
                    <a:ext cx="588961" cy="187944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algn="ctr">
                    <a:solidFill>
                      <a:schemeClr val="bg1">
                        <a:lumMod val="50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 anchor="ctr"/>
                  <a:lstStyle/>
                  <a:p>
                    <a:pPr algn="ctr"/>
                    <a:r>
                      <a:rPr lang="ko-KR" altLang="en-US" sz="800" dirty="0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데이터</a:t>
                    </a:r>
                    <a:r>
                      <a:rPr lang="en-US" altLang="ko-KR" sz="800" dirty="0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/>
                    </a:r>
                    <a:br>
                      <a:rPr lang="en-US" altLang="ko-KR" sz="800" dirty="0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</a:br>
                    <a:r>
                      <a:rPr lang="ko-KR" altLang="en-US" sz="800" dirty="0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구조</a:t>
                    </a:r>
                    <a:endParaRPr lang="ko-KR" altLang="en-US" sz="80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629" name="사각형: 둥근 위쪽 모서리 306">
                    <a:extLst>
                      <a:ext uri="{FF2B5EF4-FFF2-40B4-BE49-F238E27FC236}">
                        <a16:creationId xmlns:a16="http://schemas.microsoft.com/office/drawing/2014/main" id="{4C703AE9-64F5-E20A-F2FC-831E53E828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980" y="7045294"/>
                    <a:ext cx="588961" cy="187944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algn="ctr">
                    <a:solidFill>
                      <a:schemeClr val="bg1">
                        <a:lumMod val="50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 anchor="ctr"/>
                  <a:lstStyle/>
                  <a:p>
                    <a:pPr algn="ctr"/>
                    <a:r>
                      <a:rPr lang="ko-KR" altLang="en-US" sz="800" dirty="0" err="1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공통코드</a:t>
                    </a:r>
                    <a:endParaRPr lang="ko-KR" altLang="en-US" sz="80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630" name="사각형: 둥근 위쪽 모서리 306">
                    <a:extLst>
                      <a:ext uri="{FF2B5EF4-FFF2-40B4-BE49-F238E27FC236}">
                        <a16:creationId xmlns:a16="http://schemas.microsoft.com/office/drawing/2014/main" id="{4C703AE9-64F5-E20A-F2FC-831E53E828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980" y="7264772"/>
                    <a:ext cx="588961" cy="187944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algn="ctr">
                    <a:solidFill>
                      <a:schemeClr val="bg1">
                        <a:lumMod val="50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 anchor="ctr"/>
                  <a:lstStyle/>
                  <a:p>
                    <a:pPr algn="ctr"/>
                    <a:r>
                      <a:rPr lang="ko-KR" altLang="en-US" sz="800" dirty="0" err="1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주제영역</a:t>
                    </a:r>
                    <a:endParaRPr lang="ko-KR" altLang="en-US" sz="80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</p:grpSp>
            <p:grpSp>
              <p:nvGrpSpPr>
                <p:cNvPr id="624" name="그룹 623"/>
                <p:cNvGrpSpPr/>
                <p:nvPr/>
              </p:nvGrpSpPr>
              <p:grpSpPr>
                <a:xfrm>
                  <a:off x="375376" y="6825817"/>
                  <a:ext cx="482965" cy="846376"/>
                  <a:chOff x="405774" y="6825817"/>
                  <a:chExt cx="588961" cy="626899"/>
                </a:xfrm>
              </p:grpSpPr>
              <p:sp>
                <p:nvSpPr>
                  <p:cNvPr id="625" name="사각형: 둥근 위쪽 모서리 306">
                    <a:extLst>
                      <a:ext uri="{FF2B5EF4-FFF2-40B4-BE49-F238E27FC236}">
                        <a16:creationId xmlns:a16="http://schemas.microsoft.com/office/drawing/2014/main" id="{4C703AE9-64F5-E20A-F2FC-831E53E828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5774" y="6825817"/>
                    <a:ext cx="588961" cy="187944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algn="ctr">
                    <a:solidFill>
                      <a:schemeClr val="bg1">
                        <a:lumMod val="50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 anchor="ctr"/>
                  <a:lstStyle/>
                  <a:p>
                    <a:pPr algn="ctr"/>
                    <a:r>
                      <a:rPr lang="ko-KR" altLang="en-US" sz="800" dirty="0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데이터</a:t>
                    </a:r>
                    <a:r>
                      <a:rPr lang="en-US" altLang="ko-KR" sz="800" dirty="0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/>
                    </a:r>
                    <a:br>
                      <a:rPr lang="en-US" altLang="ko-KR" sz="800" dirty="0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</a:br>
                    <a:r>
                      <a:rPr lang="ko-KR" altLang="en-US" sz="800" dirty="0" err="1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표준관리</a:t>
                    </a:r>
                    <a:endParaRPr lang="ko-KR" altLang="en-US" sz="80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626" name="사각형: 둥근 위쪽 모서리 306">
                    <a:extLst>
                      <a:ext uri="{FF2B5EF4-FFF2-40B4-BE49-F238E27FC236}">
                        <a16:creationId xmlns:a16="http://schemas.microsoft.com/office/drawing/2014/main" id="{4C703AE9-64F5-E20A-F2FC-831E53E828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5774" y="7045294"/>
                    <a:ext cx="588961" cy="187944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algn="ctr">
                    <a:solidFill>
                      <a:schemeClr val="bg1">
                        <a:lumMod val="50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 anchor="ctr"/>
                  <a:lstStyle/>
                  <a:p>
                    <a:pPr algn="ctr"/>
                    <a:r>
                      <a:rPr lang="ko-KR" altLang="en-US" sz="800" dirty="0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데이터</a:t>
                    </a:r>
                    <a:r>
                      <a:rPr lang="en-US" altLang="ko-KR" sz="800" dirty="0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/>
                    </a:r>
                    <a:br>
                      <a:rPr lang="en-US" altLang="ko-KR" sz="800" dirty="0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</a:br>
                    <a:r>
                      <a:rPr lang="ko-KR" altLang="en-US" sz="800" dirty="0" err="1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모델관리</a:t>
                    </a:r>
                    <a:endParaRPr lang="ko-KR" altLang="en-US" sz="80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627" name="사각형: 둥근 위쪽 모서리 306">
                    <a:extLst>
                      <a:ext uri="{FF2B5EF4-FFF2-40B4-BE49-F238E27FC236}">
                        <a16:creationId xmlns:a16="http://schemas.microsoft.com/office/drawing/2014/main" id="{4C703AE9-64F5-E20A-F2FC-831E53E828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5774" y="7264772"/>
                    <a:ext cx="588961" cy="187944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algn="ctr">
                    <a:solidFill>
                      <a:schemeClr val="bg1">
                        <a:lumMod val="50000"/>
                      </a:schemeClr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0" tIns="0" rIns="0" bIns="0" anchor="ctr"/>
                  <a:lstStyle/>
                  <a:p>
                    <a:pPr algn="ctr"/>
                    <a:r>
                      <a:rPr lang="ko-KR" altLang="en-US" sz="800" dirty="0" err="1" smtClean="0">
                        <a:ln>
                          <a:solidFill>
                            <a:schemeClr val="bg1">
                              <a:lumMod val="50000"/>
                              <a:alpha val="0"/>
                            </a:scheme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변경이력</a:t>
                    </a:r>
                    <a:endParaRPr lang="ko-KR" altLang="en-US" sz="80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</p:grpSp>
          </p:grpSp>
        </p:grpSp>
        <p:sp>
          <p:nvSpPr>
            <p:cNvPr id="618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9381364" y="6784825"/>
              <a:ext cx="1888451" cy="126821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t"/>
            <a:lstStyle/>
            <a:p>
              <a:endParaRPr lang="ko-KR" altLang="en-US" sz="1050" b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19" name="사각형: 둥근 위쪽 모서리 307">
              <a:extLst>
                <a:ext uri="{FF2B5EF4-FFF2-40B4-BE49-F238E27FC236}">
                  <a16:creationId xmlns:a16="http://schemas.microsoft.com/office/drawing/2014/main" id="{EFE6C0C9-B5D5-61C2-8E08-7BD2A2EB6638}"/>
                </a:ext>
              </a:extLst>
            </p:cNvPr>
            <p:cNvSpPr/>
            <p:nvPr/>
          </p:nvSpPr>
          <p:spPr>
            <a:xfrm rot="10800000" flipH="1" flipV="1">
              <a:off x="9381465" y="6784826"/>
              <a:ext cx="1888350" cy="17174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none" lIns="0" tIns="0" rIns="0" bIns="0" anchor="ctr"/>
            <a:lstStyle/>
            <a:p>
              <a:pPr indent="-81742" algn="ctr" fontAlgn="ctr">
                <a:spcAft>
                  <a:spcPts val="330"/>
                </a:spcAft>
                <a:buClr>
                  <a:schemeClr val="tx1">
                    <a:lumMod val="75000"/>
                    <a:lumOff val="25000"/>
                  </a:schemeClr>
                </a:buClr>
                <a:buSzPct val="80000"/>
                <a:tabLst>
                  <a:tab pos="2615558" algn="l"/>
                  <a:tab pos="5487119" algn="l"/>
                </a:tabLst>
              </a:pPr>
              <a:r>
                <a:rPr lang="ko-KR" altLang="en-US" sz="9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</a:t>
              </a:r>
              <a:r>
                <a:rPr lang="en-US" altLang="ko-KR" sz="9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9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품질 관리</a:t>
              </a:r>
              <a:endParaRPr lang="ko-KR" altLang="en-US" sz="9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05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0528638" y="6996022"/>
              <a:ext cx="695891" cy="1005977"/>
            </a:xfrm>
            <a:prstGeom prst="rect">
              <a:avLst/>
            </a:prstGeom>
            <a:solidFill>
              <a:schemeClr val="bg2"/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36000" rIns="0" bIns="36000" anchor="t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품질 분석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/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개선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06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0567883" y="7176722"/>
              <a:ext cx="617405" cy="233441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품질 모니터링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07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0567883" y="7449328"/>
              <a:ext cx="617405" cy="233441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개선결과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관리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08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0567883" y="7721937"/>
              <a:ext cx="617405" cy="233441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품질결과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관리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609" name="그룹 608"/>
            <p:cNvGrpSpPr/>
            <p:nvPr/>
          </p:nvGrpSpPr>
          <p:grpSpPr>
            <a:xfrm>
              <a:off x="9434908" y="6996020"/>
              <a:ext cx="1054838" cy="1005978"/>
              <a:chOff x="375376" y="6825817"/>
              <a:chExt cx="1006243" cy="846376"/>
            </a:xfrm>
          </p:grpSpPr>
          <p:grpSp>
            <p:nvGrpSpPr>
              <p:cNvPr id="610" name="그룹 609"/>
              <p:cNvGrpSpPr/>
              <p:nvPr/>
            </p:nvGrpSpPr>
            <p:grpSpPr>
              <a:xfrm>
                <a:off x="898654" y="6825817"/>
                <a:ext cx="482965" cy="846376"/>
                <a:chOff x="1028980" y="6825817"/>
                <a:chExt cx="588961" cy="626899"/>
              </a:xfrm>
            </p:grpSpPr>
            <p:sp>
              <p:nvSpPr>
                <p:cNvPr id="615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1028980" y="6825817"/>
                  <a:ext cx="588961" cy="187944"/>
                </a:xfrm>
                <a:prstGeom prst="rect">
                  <a:avLst/>
                </a:prstGeom>
                <a:solidFill>
                  <a:schemeClr val="bg1"/>
                </a:solidFill>
                <a:ln w="6350" algn="ctr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/>
                  <a:r>
                    <a:rPr lang="ko-KR" altLang="en-US" sz="8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스케줄</a:t>
                  </a:r>
                  <a:r>
                    <a:rPr lang="en-US" altLang="ko-KR" sz="8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/>
                  </a:r>
                  <a:br>
                    <a:rPr lang="en-US" altLang="ko-KR" sz="8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</a:br>
                  <a:r>
                    <a:rPr lang="ko-KR" altLang="en-US" sz="8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모니터링</a:t>
                  </a:r>
                  <a:endPara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616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1028980" y="7045294"/>
                  <a:ext cx="588961" cy="187944"/>
                </a:xfrm>
                <a:prstGeom prst="rect">
                  <a:avLst/>
                </a:prstGeom>
                <a:solidFill>
                  <a:schemeClr val="bg1"/>
                </a:solidFill>
                <a:ln w="6350" algn="ctr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/>
                  <a:r>
                    <a:rPr lang="ko-KR" altLang="en-US" sz="800" dirty="0" err="1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품질로직</a:t>
                  </a:r>
                  <a:r>
                    <a:rPr lang="en-US" altLang="ko-KR" sz="80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/>
                  </a:r>
                  <a:br>
                    <a:rPr lang="en-US" altLang="ko-KR" sz="80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</a:br>
                  <a:r>
                    <a:rPr lang="ko-KR" altLang="en-US" sz="8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관리</a:t>
                  </a:r>
                  <a:endPara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617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1028980" y="7264772"/>
                  <a:ext cx="588961" cy="187944"/>
                </a:xfrm>
                <a:prstGeom prst="rect">
                  <a:avLst/>
                </a:prstGeom>
                <a:solidFill>
                  <a:schemeClr val="bg1"/>
                </a:solidFill>
                <a:ln w="6350" algn="ctr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/>
                  <a:r>
                    <a:rPr lang="ko-KR" altLang="en-US" sz="800" dirty="0" err="1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오류통보</a:t>
                  </a:r>
                  <a:endPara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grpSp>
            <p:nvGrpSpPr>
              <p:cNvPr id="611" name="그룹 610"/>
              <p:cNvGrpSpPr/>
              <p:nvPr/>
            </p:nvGrpSpPr>
            <p:grpSpPr>
              <a:xfrm>
                <a:off x="375376" y="6825817"/>
                <a:ext cx="482965" cy="846376"/>
                <a:chOff x="405774" y="6825817"/>
                <a:chExt cx="588961" cy="626899"/>
              </a:xfrm>
            </p:grpSpPr>
            <p:sp>
              <p:nvSpPr>
                <p:cNvPr id="612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405774" y="6825817"/>
                  <a:ext cx="588961" cy="187944"/>
                </a:xfrm>
                <a:prstGeom prst="rect">
                  <a:avLst/>
                </a:prstGeom>
                <a:solidFill>
                  <a:schemeClr val="bg1"/>
                </a:solidFill>
                <a:ln w="6350" algn="ctr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/>
                  <a:r>
                    <a:rPr lang="ko-KR" altLang="en-US" sz="800" dirty="0" err="1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품질지표</a:t>
                  </a:r>
                  <a:r>
                    <a:rPr lang="en-US" altLang="ko-KR" sz="80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/>
                  </a:r>
                  <a:br>
                    <a:rPr lang="en-US" altLang="ko-KR" sz="80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</a:br>
                  <a:r>
                    <a:rPr lang="ko-KR" altLang="en-US" sz="8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관리</a:t>
                  </a:r>
                  <a:endPara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613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405774" y="7045294"/>
                  <a:ext cx="588961" cy="187944"/>
                </a:xfrm>
                <a:prstGeom prst="rect">
                  <a:avLst/>
                </a:prstGeom>
                <a:solidFill>
                  <a:schemeClr val="bg1"/>
                </a:solidFill>
                <a:ln w="6350" algn="ctr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/>
                  <a:r>
                    <a:rPr lang="ko-KR" altLang="en-US" sz="800" dirty="0" err="1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측정로직</a:t>
                  </a:r>
                  <a:r>
                    <a:rPr lang="en-US" altLang="ko-KR" sz="8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/>
                  </a:r>
                  <a:br>
                    <a:rPr lang="en-US" altLang="ko-KR" sz="8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</a:br>
                  <a:r>
                    <a:rPr lang="ko-KR" altLang="en-US" sz="8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관리</a:t>
                  </a:r>
                  <a:endPara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614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405774" y="7264772"/>
                  <a:ext cx="588961" cy="187944"/>
                </a:xfrm>
                <a:prstGeom prst="rect">
                  <a:avLst/>
                </a:prstGeom>
                <a:solidFill>
                  <a:schemeClr val="bg1"/>
                </a:solidFill>
                <a:ln w="6350" algn="ctr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/>
                  <a:r>
                    <a:rPr lang="ko-KR" altLang="en-US" sz="800" dirty="0" err="1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지표상태</a:t>
                  </a:r>
                  <a:r>
                    <a:rPr lang="en-US" altLang="ko-KR" sz="80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/>
                  </a:r>
                  <a:br>
                    <a:rPr lang="en-US" altLang="ko-KR" sz="80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</a:br>
                  <a:r>
                    <a:rPr lang="ko-KR" altLang="en-US" sz="8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관리</a:t>
                  </a:r>
                  <a:endPara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</p:grpSp>
      <p:grpSp>
        <p:nvGrpSpPr>
          <p:cNvPr id="3" name="그룹 2"/>
          <p:cNvGrpSpPr/>
          <p:nvPr/>
        </p:nvGrpSpPr>
        <p:grpSpPr>
          <a:xfrm>
            <a:off x="13427267" y="2140979"/>
            <a:ext cx="1083918" cy="7731355"/>
            <a:chOff x="13411910" y="2146404"/>
            <a:chExt cx="1083918" cy="6494478"/>
          </a:xfrm>
        </p:grpSpPr>
        <p:sp>
          <p:nvSpPr>
            <p:cNvPr id="59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1" y="2146404"/>
              <a:ext cx="1083917" cy="21986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프리빌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1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2419213"/>
              <a:ext cx="1083917" cy="21986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8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IBK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2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2692023"/>
              <a:ext cx="1083917" cy="21986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KCP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3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2964832"/>
              <a:ext cx="1083917" cy="21986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K-</a:t>
              </a:r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에듀파인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4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3237641"/>
              <a:ext cx="1083917" cy="21986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조달청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5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3510451"/>
              <a:ext cx="1083917" cy="21986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SMPP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6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3783260"/>
              <a:ext cx="1083917" cy="21986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KTNET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7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4056069"/>
              <a:ext cx="1083917" cy="21986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카카오 도서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8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4328879"/>
              <a:ext cx="1083917" cy="21986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한국서점연합회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9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4601688"/>
              <a:ext cx="1083917" cy="21986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8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KERIS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0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4874497"/>
              <a:ext cx="1083917" cy="21986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택배 정보 조회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1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5147307"/>
              <a:ext cx="1083917" cy="21986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구글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2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5420116"/>
              <a:ext cx="1083917" cy="21986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네이버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3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5692925"/>
              <a:ext cx="1083917" cy="21986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공공데이터포털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4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5965734"/>
              <a:ext cx="1083917" cy="21986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8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KCB(IBK)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5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6238544"/>
              <a:ext cx="1083917" cy="21986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대용량이메일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6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6511353"/>
              <a:ext cx="1083917" cy="21986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공동인증서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유효검증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50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6784162"/>
              <a:ext cx="1083917" cy="2198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네이버 지도</a:t>
              </a:r>
            </a:p>
          </p:txBody>
        </p:sp>
        <p:sp>
          <p:nvSpPr>
            <p:cNvPr id="551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7056972"/>
              <a:ext cx="1083917" cy="2198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건강보험공단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52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7329781"/>
              <a:ext cx="1083917" cy="2198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공공데이터포털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53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7602590"/>
              <a:ext cx="1083917" cy="2198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행정정보공동이용시스템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57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7875400"/>
              <a:ext cx="1083917" cy="2198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신용평가사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58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8148209"/>
              <a:ext cx="1083917" cy="2198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보증보험사</a:t>
              </a:r>
              <a:endParaRPr lang="ko-KR" altLang="en-US" sz="8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59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3411910" y="8421020"/>
              <a:ext cx="1083917" cy="21986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호조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1493504" y="9409484"/>
            <a:ext cx="11417038" cy="527016"/>
            <a:chOff x="1492241" y="9409484"/>
            <a:chExt cx="11416903" cy="527016"/>
          </a:xfrm>
        </p:grpSpPr>
        <p:grpSp>
          <p:nvGrpSpPr>
            <p:cNvPr id="1044" name="그룹 1043"/>
            <p:cNvGrpSpPr/>
            <p:nvPr/>
          </p:nvGrpSpPr>
          <p:grpSpPr>
            <a:xfrm>
              <a:off x="1492241" y="9409484"/>
              <a:ext cx="11416903" cy="527016"/>
              <a:chOff x="1449050" y="8401813"/>
              <a:chExt cx="1235586" cy="757955"/>
            </a:xfrm>
          </p:grpSpPr>
          <p:sp>
            <p:nvSpPr>
              <p:cNvPr id="1045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449050" y="8404633"/>
                <a:ext cx="1235586" cy="755135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t"/>
              <a:lstStyle/>
              <a:p>
                <a:endParaRPr lang="ko-KR" altLang="en-US" sz="2000" b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046" name="사각형: 둥근 위쪽 모서리 307">
                <a:extLst>
                  <a:ext uri="{FF2B5EF4-FFF2-40B4-BE49-F238E27FC236}">
                    <a16:creationId xmlns:a16="http://schemas.microsoft.com/office/drawing/2014/main" id="{EFE6C0C9-B5D5-61C2-8E08-7BD2A2EB6638}"/>
                  </a:ext>
                </a:extLst>
              </p:cNvPr>
              <p:cNvSpPr/>
              <p:nvPr/>
            </p:nvSpPr>
            <p:spPr>
              <a:xfrm rot="10800000" flipH="1" flipV="1">
                <a:off x="1449818" y="8401813"/>
                <a:ext cx="1234818" cy="3018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anchor="ctr"/>
              <a:lstStyle/>
              <a:p>
                <a:pPr lvl="0" indent="-81742" algn="ctr" fontAlgn="ctr">
                  <a:spcAft>
                    <a:spcPts val="33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80000"/>
                  <a:tabLst>
                    <a:tab pos="2615558" algn="l"/>
                    <a:tab pos="5487119" algn="l"/>
                  </a:tabLst>
                </a:pPr>
                <a:r>
                  <a:rPr lang="ko-KR" altLang="en-US" sz="1000" b="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prstClr val="white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정보보안</a:t>
                </a:r>
                <a:endParaRPr lang="ko-KR" altLang="en-US" sz="1000" b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599402" y="9683500"/>
              <a:ext cx="11236801" cy="188834"/>
              <a:chOff x="1599402" y="9683500"/>
              <a:chExt cx="11236801" cy="188834"/>
            </a:xfrm>
          </p:grpSpPr>
          <p:sp>
            <p:nvSpPr>
              <p:cNvPr id="1048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599402" y="9683500"/>
                <a:ext cx="781812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개인정보 보호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049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2455603" y="9683500"/>
                <a:ext cx="695386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Secure OS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050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3225378" y="9683500"/>
                <a:ext cx="1279211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소스코드 취약점 점검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051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4578978" y="9683500"/>
                <a:ext cx="777763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공개</a:t>
                </a:r>
                <a:r>
                  <a:rPr lang="en-US" altLang="ko-KR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SW </a:t>
                </a:r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보안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endParaRPr>
              </a:p>
            </p:txBody>
          </p:sp>
          <p:sp>
            <p:nvSpPr>
              <p:cNvPr id="1052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5431130" y="9683500"/>
                <a:ext cx="795812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소스코드 품질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endParaRPr>
              </a:p>
            </p:txBody>
          </p:sp>
          <p:sp>
            <p:nvSpPr>
              <p:cNvPr id="1053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6301330" y="9683500"/>
                <a:ext cx="1115099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 err="1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보안약점</a:t>
                </a:r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 </a:t>
                </a:r>
                <a:r>
                  <a:rPr lang="ko-KR" altLang="en-US" sz="800" dirty="0" err="1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동적진단</a:t>
                </a:r>
                <a:endPara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endParaRPr>
              </a:p>
            </p:txBody>
          </p:sp>
          <p:sp>
            <p:nvSpPr>
              <p:cNvPr id="1054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7490818" y="9683500"/>
                <a:ext cx="2003577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서버 </a:t>
                </a:r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접근제어</a:t>
                </a:r>
                <a:r>
                  <a:rPr lang="en-US" altLang="ko-KR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 + </a:t>
                </a:r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계정</a:t>
                </a:r>
                <a:r>
                  <a:rPr lang="en-US" altLang="ko-KR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·</a:t>
                </a:r>
                <a:r>
                  <a: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패스워드 관리</a:t>
                </a:r>
                <a:endPara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endParaRPr>
              </a:p>
            </p:txBody>
          </p:sp>
          <p:sp>
            <p:nvSpPr>
              <p:cNvPr id="1055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9568785" y="9683500"/>
                <a:ext cx="751984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보안관제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endParaRPr>
              </a:p>
            </p:txBody>
          </p:sp>
          <p:sp>
            <p:nvSpPr>
              <p:cNvPr id="1056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0395158" y="9683500"/>
                <a:ext cx="534112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백신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endParaRPr>
              </a:p>
            </p:txBody>
          </p:sp>
          <p:sp>
            <p:nvSpPr>
              <p:cNvPr id="1057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2147095" y="9683500"/>
                <a:ext cx="689108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통합로그관리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endParaRPr>
              </a:p>
            </p:txBody>
          </p:sp>
          <p:sp>
            <p:nvSpPr>
              <p:cNvPr id="554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1003659" y="9683500"/>
                <a:ext cx="1069045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en-US" altLang="ko-KR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Compliance </a:t>
                </a:r>
                <a:r>
                  <a: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준수</a:t>
                </a:r>
              </a:p>
            </p:txBody>
          </p:sp>
        </p:grpSp>
      </p:grpSp>
      <p:grpSp>
        <p:nvGrpSpPr>
          <p:cNvPr id="97" name="그룹 96"/>
          <p:cNvGrpSpPr/>
          <p:nvPr/>
        </p:nvGrpSpPr>
        <p:grpSpPr>
          <a:xfrm>
            <a:off x="8753489" y="8251413"/>
            <a:ext cx="1362144" cy="527011"/>
            <a:chOff x="10192194" y="8565531"/>
            <a:chExt cx="1509732" cy="527011"/>
          </a:xfrm>
        </p:grpSpPr>
        <p:grpSp>
          <p:nvGrpSpPr>
            <p:cNvPr id="130" name="그룹 129"/>
            <p:cNvGrpSpPr/>
            <p:nvPr/>
          </p:nvGrpSpPr>
          <p:grpSpPr>
            <a:xfrm>
              <a:off x="10192194" y="8565531"/>
              <a:ext cx="1509732" cy="527011"/>
              <a:chOff x="7310620" y="8565531"/>
              <a:chExt cx="3110118" cy="527011"/>
            </a:xfrm>
          </p:grpSpPr>
          <p:sp>
            <p:nvSpPr>
              <p:cNvPr id="105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7310620" y="8567488"/>
                <a:ext cx="3109197" cy="52505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t"/>
              <a:lstStyle/>
              <a:p>
                <a:endParaRPr lang="ko-KR" altLang="en-US" sz="2000" b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06" name="사각형: 둥근 위쪽 모서리 307">
                <a:extLst>
                  <a:ext uri="{FF2B5EF4-FFF2-40B4-BE49-F238E27FC236}">
                    <a16:creationId xmlns:a16="http://schemas.microsoft.com/office/drawing/2014/main" id="{EFE6C0C9-B5D5-61C2-8E08-7BD2A2EB6638}"/>
                  </a:ext>
                </a:extLst>
              </p:cNvPr>
              <p:cNvSpPr/>
              <p:nvPr/>
            </p:nvSpPr>
            <p:spPr>
              <a:xfrm rot="10800000" flipH="1" flipV="1">
                <a:off x="7313472" y="8565531"/>
                <a:ext cx="3107266" cy="20990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anchor="ctr"/>
              <a:lstStyle/>
              <a:p>
                <a:pPr lvl="0" indent="-81742" algn="ctr" fontAlgn="ctr">
                  <a:spcAft>
                    <a:spcPts val="33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80000"/>
                  <a:tabLst>
                    <a:tab pos="2615558" algn="l"/>
                    <a:tab pos="5487119" algn="l"/>
                  </a:tabLst>
                </a:pPr>
                <a:r>
                  <a:rPr lang="ko-KR" altLang="en-US" sz="1000" b="0" dirty="0" err="1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prstClr val="white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운영환경</a:t>
                </a:r>
                <a:endParaRPr lang="ko-KR" altLang="en-US" sz="1000" b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10257149" y="8839541"/>
              <a:ext cx="1376032" cy="188834"/>
              <a:chOff x="8800297" y="8839541"/>
              <a:chExt cx="2119461" cy="188834"/>
            </a:xfrm>
          </p:grpSpPr>
          <p:sp>
            <p:nvSpPr>
              <p:cNvPr id="172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8800297" y="8839541"/>
                <a:ext cx="1018811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통합 로깅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endParaRPr>
              </a:p>
            </p:txBody>
          </p:sp>
          <p:sp>
            <p:nvSpPr>
              <p:cNvPr id="173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9900947" y="8839541"/>
                <a:ext cx="1018811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배치 관리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endParaRP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1492242" y="8251407"/>
            <a:ext cx="7196528" cy="527016"/>
            <a:chOff x="264145" y="8565525"/>
            <a:chExt cx="7872999" cy="527016"/>
          </a:xfrm>
        </p:grpSpPr>
        <p:grpSp>
          <p:nvGrpSpPr>
            <p:cNvPr id="107" name="그룹 106"/>
            <p:cNvGrpSpPr/>
            <p:nvPr/>
          </p:nvGrpSpPr>
          <p:grpSpPr>
            <a:xfrm>
              <a:off x="264145" y="8565525"/>
              <a:ext cx="7872999" cy="527016"/>
              <a:chOff x="1449050" y="8401813"/>
              <a:chExt cx="1158356" cy="757955"/>
            </a:xfrm>
          </p:grpSpPr>
          <p:sp>
            <p:nvSpPr>
              <p:cNvPr id="119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449050" y="8404633"/>
                <a:ext cx="1158307" cy="755135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t"/>
              <a:lstStyle/>
              <a:p>
                <a:endParaRPr lang="ko-KR" altLang="en-US" sz="2000" b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20" name="사각형: 둥근 위쪽 모서리 307">
                <a:extLst>
                  <a:ext uri="{FF2B5EF4-FFF2-40B4-BE49-F238E27FC236}">
                    <a16:creationId xmlns:a16="http://schemas.microsoft.com/office/drawing/2014/main" id="{EFE6C0C9-B5D5-61C2-8E08-7BD2A2EB6638}"/>
                  </a:ext>
                </a:extLst>
              </p:cNvPr>
              <p:cNvSpPr/>
              <p:nvPr/>
            </p:nvSpPr>
            <p:spPr>
              <a:xfrm rot="10800000" flipH="1" flipV="1">
                <a:off x="1449818" y="8401813"/>
                <a:ext cx="1157588" cy="3018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anchor="ctr"/>
              <a:lstStyle/>
              <a:p>
                <a:pPr lvl="0" indent="-81742" algn="ctr" fontAlgn="ctr">
                  <a:spcAft>
                    <a:spcPts val="330"/>
                  </a:spcAft>
                  <a:buClr>
                    <a:prstClr val="black">
                      <a:lumMod val="75000"/>
                      <a:lumOff val="25000"/>
                    </a:prstClr>
                  </a:buClr>
                  <a:buSzPct val="80000"/>
                  <a:tabLst>
                    <a:tab pos="2615558" algn="l"/>
                    <a:tab pos="5487119" algn="l"/>
                  </a:tabLst>
                </a:pPr>
                <a:r>
                  <a:rPr lang="ko-KR" altLang="en-US" sz="1000" b="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prstClr val="white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개발환경</a:t>
                </a:r>
                <a:endParaRPr lang="ko-KR" altLang="en-US" sz="1000" b="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371305" y="8839541"/>
              <a:ext cx="7674352" cy="188834"/>
              <a:chOff x="1599401" y="8839541"/>
              <a:chExt cx="7674352" cy="188834"/>
            </a:xfrm>
          </p:grpSpPr>
          <p:sp>
            <p:nvSpPr>
              <p:cNvPr id="109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1599401" y="8839541"/>
                <a:ext cx="1035619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개발 표준 프레임워크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10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2682565" y="8839541"/>
                <a:ext cx="574184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이슈 관리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11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3304294" y="8839541"/>
                <a:ext cx="574184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형상 관리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12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3926023" y="8839541"/>
                <a:ext cx="431393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CI/CD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endParaRPr>
              </a:p>
            </p:txBody>
          </p:sp>
          <p:sp>
            <p:nvSpPr>
              <p:cNvPr id="113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4404961" y="8839541"/>
                <a:ext cx="924728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spc="-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빌드 </a:t>
                </a:r>
                <a:r>
                  <a:rPr lang="ko-KR" altLang="en-US" sz="800" spc="-50" dirty="0" err="1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아티팩트</a:t>
                </a:r>
                <a:r>
                  <a:rPr lang="ko-KR" altLang="en-US" sz="800" spc="-5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800" spc="-5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관리</a:t>
                </a:r>
              </a:p>
            </p:txBody>
          </p:sp>
          <p:sp>
            <p:nvSpPr>
              <p:cNvPr id="192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5377234" y="8839541"/>
                <a:ext cx="1017201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컨테이너 이미지 관리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endParaRPr>
              </a:p>
            </p:txBody>
          </p:sp>
          <p:sp>
            <p:nvSpPr>
              <p:cNvPr id="1076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6441980" y="8839541"/>
                <a:ext cx="764238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소스 정적 분석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endParaRPr>
              </a:p>
            </p:txBody>
          </p:sp>
          <p:sp>
            <p:nvSpPr>
              <p:cNvPr id="1077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7253763" y="8839541"/>
                <a:ext cx="764238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테스트 자동화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endParaRPr>
              </a:p>
            </p:txBody>
          </p:sp>
          <p:sp>
            <p:nvSpPr>
              <p:cNvPr id="1078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8065546" y="8839541"/>
                <a:ext cx="608877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API </a:t>
                </a:r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문서화</a:t>
                </a:r>
                <a:endPara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endParaRPr>
              </a:p>
            </p:txBody>
          </p:sp>
          <p:sp>
            <p:nvSpPr>
              <p:cNvPr id="1080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8721973" y="8839541"/>
                <a:ext cx="551780" cy="188834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UI</a:t>
                </a:r>
                <a:r>
                  <a:rPr lang="ko-KR" altLang="en-US" sz="800" dirty="0" err="1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개발툴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endParaRPr>
              </a:p>
            </p:txBody>
          </p:sp>
        </p:grpSp>
      </p:grpSp>
      <p:grpSp>
        <p:nvGrpSpPr>
          <p:cNvPr id="561" name="그룹 560"/>
          <p:cNvGrpSpPr/>
          <p:nvPr/>
        </p:nvGrpSpPr>
        <p:grpSpPr>
          <a:xfrm>
            <a:off x="10165080" y="8251413"/>
            <a:ext cx="2745462" cy="527011"/>
            <a:chOff x="8322197" y="8565531"/>
            <a:chExt cx="4588345" cy="527011"/>
          </a:xfrm>
        </p:grpSpPr>
        <p:sp>
          <p:nvSpPr>
            <p:cNvPr id="566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8322197" y="8567488"/>
              <a:ext cx="4588345" cy="52505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t"/>
            <a:lstStyle/>
            <a:p>
              <a:endParaRPr lang="ko-KR" altLang="en-US" sz="20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67" name="사각형: 둥근 위쪽 모서리 307">
              <a:extLst>
                <a:ext uri="{FF2B5EF4-FFF2-40B4-BE49-F238E27FC236}">
                  <a16:creationId xmlns:a16="http://schemas.microsoft.com/office/drawing/2014/main" id="{EFE6C0C9-B5D5-61C2-8E08-7BD2A2EB6638}"/>
                </a:ext>
              </a:extLst>
            </p:cNvPr>
            <p:cNvSpPr/>
            <p:nvPr/>
          </p:nvSpPr>
          <p:spPr>
            <a:xfrm rot="10800000" flipH="1" flipV="1">
              <a:off x="8325049" y="8565531"/>
              <a:ext cx="4585493" cy="20990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anchor="ctr"/>
            <a:lstStyle/>
            <a:p>
              <a:pPr lvl="0" indent="-81742" algn="ctr" fontAlgn="ctr">
                <a:spcAft>
                  <a:spcPts val="330"/>
                </a:spcAft>
                <a:buClr>
                  <a:prstClr val="black">
                    <a:lumMod val="75000"/>
                    <a:lumOff val="25000"/>
                  </a:prstClr>
                </a:buClr>
                <a:buSzPct val="80000"/>
                <a:tabLst>
                  <a:tab pos="2615558" algn="l"/>
                  <a:tab pos="5487119" algn="l"/>
                </a:tabLst>
              </a:pPr>
              <a:r>
                <a:rPr lang="ko-KR" altLang="en-US" sz="10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모니터링</a:t>
              </a:r>
              <a:endParaRPr lang="ko-KR" altLang="en-US" sz="10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62" name="그룹 561"/>
          <p:cNvGrpSpPr/>
          <p:nvPr/>
        </p:nvGrpSpPr>
        <p:grpSpPr>
          <a:xfrm>
            <a:off x="10224394" y="8525423"/>
            <a:ext cx="2621429" cy="188834"/>
            <a:chOff x="7024850" y="8839541"/>
            <a:chExt cx="5751904" cy="188834"/>
          </a:xfrm>
        </p:grpSpPr>
        <p:sp>
          <p:nvSpPr>
            <p:cNvPr id="563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7944627" y="8839541"/>
              <a:ext cx="825402" cy="18883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DPM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_ac" panose="020B0603020101020101" pitchFamily="50" charset="-127"/>
                <a:ea typeface="나눔스퀘어_ac" panose="020B0603020101020101" pitchFamily="50" charset="-127"/>
              </a:endParaRPr>
            </a:p>
          </p:txBody>
        </p:sp>
        <p:sp>
          <p:nvSpPr>
            <p:cNvPr id="564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8864403" y="8839541"/>
              <a:ext cx="825402" cy="18883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SMS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_ac" panose="020B0603020101020101" pitchFamily="50" charset="-127"/>
                <a:ea typeface="나눔스퀘어_ac" panose="020B0603020101020101" pitchFamily="50" charset="-127"/>
              </a:endParaRPr>
            </a:p>
          </p:txBody>
        </p:sp>
        <p:sp>
          <p:nvSpPr>
            <p:cNvPr id="565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0703955" y="8839541"/>
              <a:ext cx="2072799" cy="18883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서비스 </a:t>
              </a:r>
              <a:r>
                <a:rPr lang="ko-KR" altLang="en-US" sz="80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구간 모니터링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_ac" panose="020B0603020101020101" pitchFamily="50" charset="-127"/>
                <a:ea typeface="나눔스퀘어_ac" panose="020B0603020101020101" pitchFamily="50" charset="-127"/>
              </a:endParaRPr>
            </a:p>
          </p:txBody>
        </p:sp>
        <p:sp>
          <p:nvSpPr>
            <p:cNvPr id="667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7024850" y="8839541"/>
              <a:ext cx="825402" cy="18883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APM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_ac" panose="020B0603020101020101" pitchFamily="50" charset="-127"/>
                <a:ea typeface="나눔스퀘어_ac" panose="020B0603020101020101" pitchFamily="50" charset="-127"/>
              </a:endParaRPr>
            </a:p>
          </p:txBody>
        </p:sp>
        <p:sp>
          <p:nvSpPr>
            <p:cNvPr id="668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9784180" y="8839541"/>
              <a:ext cx="825402" cy="18883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NMS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_ac" panose="020B0603020101020101" pitchFamily="50" charset="-127"/>
                <a:ea typeface="나눔스퀘어_ac" panose="020B0603020101020101" pitchFamily="50" charset="-127"/>
              </a:endParaRPr>
            </a:p>
          </p:txBody>
        </p:sp>
      </p:grpSp>
      <p:grpSp>
        <p:nvGrpSpPr>
          <p:cNvPr id="569" name="그룹 568"/>
          <p:cNvGrpSpPr/>
          <p:nvPr/>
        </p:nvGrpSpPr>
        <p:grpSpPr>
          <a:xfrm>
            <a:off x="1493504" y="8830446"/>
            <a:ext cx="11417038" cy="527016"/>
            <a:chOff x="1449050" y="8401813"/>
            <a:chExt cx="1235586" cy="757955"/>
          </a:xfrm>
        </p:grpSpPr>
        <p:sp>
          <p:nvSpPr>
            <p:cNvPr id="663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449050" y="8404633"/>
              <a:ext cx="1235586" cy="755135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t"/>
            <a:lstStyle/>
            <a:p>
              <a:endParaRPr lang="ko-KR" altLang="en-US" sz="20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64" name="사각형: 둥근 위쪽 모서리 307">
              <a:extLst>
                <a:ext uri="{FF2B5EF4-FFF2-40B4-BE49-F238E27FC236}">
                  <a16:creationId xmlns:a16="http://schemas.microsoft.com/office/drawing/2014/main" id="{EFE6C0C9-B5D5-61C2-8E08-7BD2A2EB6638}"/>
                </a:ext>
              </a:extLst>
            </p:cNvPr>
            <p:cNvSpPr/>
            <p:nvPr/>
          </p:nvSpPr>
          <p:spPr>
            <a:xfrm rot="10800000" flipH="1" flipV="1">
              <a:off x="1449818" y="8401813"/>
              <a:ext cx="1234818" cy="3018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anchor="ctr"/>
            <a:lstStyle/>
            <a:p>
              <a:pPr lvl="0" indent="-81742" algn="ctr" fontAlgn="ctr">
                <a:spcAft>
                  <a:spcPts val="330"/>
                </a:spcAft>
                <a:buClr>
                  <a:prstClr val="black">
                    <a:lumMod val="75000"/>
                    <a:lumOff val="25000"/>
                  </a:prstClr>
                </a:buClr>
                <a:buSzPct val="80000"/>
                <a:tabLst>
                  <a:tab pos="2615558" algn="l"/>
                  <a:tab pos="5487119" algn="l"/>
                </a:tabLst>
              </a:pPr>
              <a:r>
                <a:rPr lang="ko-KR" altLang="en-US" sz="1000" b="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white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인프라</a:t>
              </a:r>
              <a:endParaRPr lang="ko-KR" altLang="en-US" sz="1000" b="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53" name="왼쪽/오른쪽 화살표 152"/>
          <p:cNvSpPr/>
          <p:nvPr/>
        </p:nvSpPr>
        <p:spPr bwMode="auto">
          <a:xfrm>
            <a:off x="12764166" y="4755824"/>
            <a:ext cx="587095" cy="402486"/>
          </a:xfrm>
          <a:prstGeom prst="leftRightArrow">
            <a:avLst>
              <a:gd name="adj1" fmla="val 47615"/>
              <a:gd name="adj2" fmla="val 33738"/>
            </a:avLst>
          </a:prstGeom>
          <a:gradFill flip="none" rotWithShape="1">
            <a:gsLst>
              <a:gs pos="85000">
                <a:schemeClr val="bg1">
                  <a:lumMod val="75000"/>
                </a:schemeClr>
              </a:gs>
              <a:gs pos="16000">
                <a:schemeClr val="bg1">
                  <a:lumMod val="75000"/>
                </a:schemeClr>
              </a:gs>
              <a:gs pos="51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ko-KR" altLang="en-US" sz="80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통합 연계</a:t>
            </a:r>
            <a:endParaRPr lang="ko-KR" altLang="en-US" sz="8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83" name="사각형: 둥근 위쪽 모서리 306">
            <a:extLst>
              <a:ext uri="{FF2B5EF4-FFF2-40B4-BE49-F238E27FC236}">
                <a16:creationId xmlns:a16="http://schemas.microsoft.com/office/drawing/2014/main" id="{4C703AE9-64F5-E20A-F2FC-831E53E82806}"/>
              </a:ext>
            </a:extLst>
          </p:cNvPr>
          <p:cNvSpPr/>
          <p:nvPr/>
        </p:nvSpPr>
        <p:spPr bwMode="auto">
          <a:xfrm>
            <a:off x="11339114" y="5772142"/>
            <a:ext cx="1433964" cy="960511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t"/>
          <a:lstStyle/>
          <a:p>
            <a:endParaRPr lang="ko-KR" altLang="en-US" sz="1050" b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84" name="사각형: 둥근 위쪽 모서리 307">
            <a:extLst>
              <a:ext uri="{FF2B5EF4-FFF2-40B4-BE49-F238E27FC236}">
                <a16:creationId xmlns:a16="http://schemas.microsoft.com/office/drawing/2014/main" id="{EFE6C0C9-B5D5-61C2-8E08-7BD2A2EB6638}"/>
              </a:ext>
            </a:extLst>
          </p:cNvPr>
          <p:cNvSpPr/>
          <p:nvPr/>
        </p:nvSpPr>
        <p:spPr>
          <a:xfrm rot="10800000" flipH="1" flipV="1">
            <a:off x="11338560" y="5772143"/>
            <a:ext cx="1434517" cy="1717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lIns="0" tIns="0" rIns="0" bIns="0" anchor="ctr"/>
          <a:lstStyle/>
          <a:p>
            <a:pPr indent="-81742" algn="ctr" fontAlgn="ctr">
              <a:spcAft>
                <a:spcPts val="33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tabLst>
                <a:tab pos="2615558" algn="l"/>
                <a:tab pos="5487119" algn="l"/>
              </a:tabLst>
            </a:pPr>
            <a:r>
              <a:rPr lang="ko-KR" altLang="en-US" sz="900" spc="-30" dirty="0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응용 애플리케이션 지원 시스템</a:t>
            </a:r>
            <a:endParaRPr lang="ko-KR" altLang="en-US" sz="900" spc="-3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11399335" y="6003799"/>
            <a:ext cx="1309065" cy="651575"/>
            <a:chOff x="11550994" y="6003799"/>
            <a:chExt cx="1170112" cy="651575"/>
          </a:xfrm>
        </p:grpSpPr>
        <p:sp>
          <p:nvSpPr>
            <p:cNvPr id="678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1550994" y="6003799"/>
              <a:ext cx="566980" cy="651575"/>
            </a:xfrm>
            <a:prstGeom prst="rect">
              <a:avLst/>
            </a:prstGeom>
            <a:solidFill>
              <a:schemeClr val="bg2"/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36000" rIns="0" bIns="36000" anchor="t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세션 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DB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79" name="원통 678"/>
            <p:cNvSpPr/>
            <p:nvPr/>
          </p:nvSpPr>
          <p:spPr bwMode="auto">
            <a:xfrm>
              <a:off x="11655886" y="6210117"/>
              <a:ext cx="357184" cy="388062"/>
            </a:xfrm>
            <a:prstGeom prst="can">
              <a:avLst/>
            </a:prstGeom>
            <a:gradFill rotWithShape="1">
              <a:gsLst>
                <a:gs pos="0">
                  <a:schemeClr val="bg1">
                    <a:lumMod val="75000"/>
                  </a:schemeClr>
                </a:gs>
                <a:gs pos="87000">
                  <a:schemeClr val="bg1">
                    <a:lumMod val="50000"/>
                  </a:schemeClr>
                </a:gs>
              </a:gsLst>
              <a:lin ang="2700000" scaled="1"/>
            </a:gra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lIns="36000" tIns="36000" rIns="36000" bIns="0" anchor="ctr"/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IMDB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23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2154126" y="6003799"/>
              <a:ext cx="566980" cy="651575"/>
            </a:xfrm>
            <a:prstGeom prst="rect">
              <a:avLst/>
            </a:prstGeom>
            <a:solidFill>
              <a:schemeClr val="bg2"/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36000" rIns="0" bIns="36000" anchor="t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검색 서비스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49" name="원통 548"/>
            <p:cNvSpPr/>
            <p:nvPr/>
          </p:nvSpPr>
          <p:spPr bwMode="auto">
            <a:xfrm>
              <a:off x="12259018" y="6210117"/>
              <a:ext cx="357184" cy="388062"/>
            </a:xfrm>
            <a:prstGeom prst="can">
              <a:avLst/>
            </a:prstGeom>
            <a:gradFill rotWithShape="1">
              <a:gsLst>
                <a:gs pos="0">
                  <a:schemeClr val="bg1">
                    <a:lumMod val="75000"/>
                  </a:schemeClr>
                </a:gs>
                <a:gs pos="87000">
                  <a:schemeClr val="bg1">
                    <a:lumMod val="50000"/>
                  </a:schemeClr>
                </a:gs>
              </a:gsLst>
              <a:lin ang="2700000" scaled="1"/>
            </a:gra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lIns="0" tIns="3600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검색엔진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523490" y="6002249"/>
            <a:ext cx="3661797" cy="653131"/>
            <a:chOff x="7523491" y="6002249"/>
            <a:chExt cx="3647048" cy="653131"/>
          </a:xfrm>
        </p:grpSpPr>
        <p:grpSp>
          <p:nvGrpSpPr>
            <p:cNvPr id="507" name="그룹 506"/>
            <p:cNvGrpSpPr/>
            <p:nvPr/>
          </p:nvGrpSpPr>
          <p:grpSpPr>
            <a:xfrm>
              <a:off x="7523491" y="6002249"/>
              <a:ext cx="684382" cy="653131"/>
              <a:chOff x="4589612" y="4369603"/>
              <a:chExt cx="712346" cy="720557"/>
            </a:xfrm>
          </p:grpSpPr>
          <p:sp>
            <p:nvSpPr>
              <p:cNvPr id="515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4589612" y="4369603"/>
                <a:ext cx="712346" cy="720557"/>
              </a:xfrm>
              <a:prstGeom prst="rect">
                <a:avLst/>
              </a:prstGeom>
              <a:solidFill>
                <a:schemeClr val="bg2"/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36000" anchor="t"/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DB </a:t>
                </a:r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암호화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16" name="원통 515"/>
              <p:cNvSpPr/>
              <p:nvPr/>
            </p:nvSpPr>
            <p:spPr bwMode="auto">
              <a:xfrm>
                <a:off x="4739051" y="4598936"/>
                <a:ext cx="413468" cy="428124"/>
              </a:xfrm>
              <a:prstGeom prst="can">
                <a:avLst/>
              </a:prstGeom>
              <a:gradFill rotWithShape="1">
                <a:gsLst>
                  <a:gs pos="0">
                    <a:schemeClr val="bg1">
                      <a:lumMod val="75000"/>
                    </a:schemeClr>
                  </a:gs>
                  <a:gs pos="87000">
                    <a:schemeClr val="bg1">
                      <a:lumMod val="50000"/>
                    </a:schemeClr>
                  </a:gs>
                </a:gsLst>
                <a:lin ang="2700000" scaled="1"/>
              </a:gra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lIns="36000" tIns="36000" rIns="36000" bIns="0" anchor="ctr"/>
              <a:lstStyle/>
              <a:p>
                <a:pPr algn="ctr">
                  <a:buFont typeface="Wingdings" pitchFamily="2" charset="2"/>
                  <a:buNone/>
                </a:pPr>
                <a:r>
                  <a:rPr lang="en-US" altLang="ko-KR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DB</a:t>
                </a:r>
                <a:br>
                  <a:rPr lang="en-US" altLang="ko-KR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</a:br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암호화</a:t>
                </a:r>
                <a:endPara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520" name="그룹 519"/>
            <p:cNvGrpSpPr/>
            <p:nvPr/>
          </p:nvGrpSpPr>
          <p:grpSpPr>
            <a:xfrm>
              <a:off x="8509650" y="6002249"/>
              <a:ext cx="684382" cy="653131"/>
              <a:chOff x="4589612" y="4369603"/>
              <a:chExt cx="712346" cy="720557"/>
            </a:xfrm>
          </p:grpSpPr>
          <p:sp>
            <p:nvSpPr>
              <p:cNvPr id="521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4589612" y="4369603"/>
                <a:ext cx="712346" cy="720557"/>
              </a:xfrm>
              <a:prstGeom prst="rect">
                <a:avLst/>
              </a:prstGeom>
              <a:solidFill>
                <a:schemeClr val="bg2"/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36000" anchor="t"/>
              <a:lstStyle/>
              <a:p>
                <a:pPr algn="ctr"/>
                <a:r>
                  <a:rPr lang="en-US" altLang="ko-KR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DB </a:t>
                </a:r>
                <a:r>
                  <a:rPr lang="ko-KR" altLang="en-US" sz="800" dirty="0" err="1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가명화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22" name="원통 521"/>
              <p:cNvSpPr/>
              <p:nvPr/>
            </p:nvSpPr>
            <p:spPr bwMode="auto">
              <a:xfrm>
                <a:off x="4739051" y="4598936"/>
                <a:ext cx="413468" cy="428124"/>
              </a:xfrm>
              <a:prstGeom prst="can">
                <a:avLst/>
              </a:prstGeom>
              <a:gradFill rotWithShape="1">
                <a:gsLst>
                  <a:gs pos="0">
                    <a:schemeClr val="bg1">
                      <a:lumMod val="75000"/>
                    </a:schemeClr>
                  </a:gs>
                  <a:gs pos="87000">
                    <a:schemeClr val="bg1">
                      <a:lumMod val="50000"/>
                    </a:schemeClr>
                  </a:gs>
                </a:gsLst>
                <a:lin ang="2700000" scaled="1"/>
              </a:gra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lIns="36000" tIns="36000" rIns="36000" bIns="0" anchor="ctr"/>
              <a:lstStyle/>
              <a:p>
                <a:pPr algn="ctr">
                  <a:buFont typeface="Wingdings" pitchFamily="2" charset="2"/>
                  <a:buNone/>
                </a:pPr>
                <a:r>
                  <a:rPr lang="en-US" altLang="ko-KR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DB</a:t>
                </a:r>
                <a:br>
                  <a:rPr lang="en-US" altLang="ko-KR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</a:br>
                <a:r>
                  <a:rPr lang="ko-KR" altLang="en-US" sz="800" dirty="0" err="1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가명화</a:t>
                </a:r>
                <a:endPara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526" name="그룹 525"/>
            <p:cNvGrpSpPr/>
            <p:nvPr/>
          </p:nvGrpSpPr>
          <p:grpSpPr>
            <a:xfrm>
              <a:off x="9495809" y="6002249"/>
              <a:ext cx="684382" cy="653131"/>
              <a:chOff x="4589612" y="4369603"/>
              <a:chExt cx="712346" cy="720557"/>
            </a:xfrm>
          </p:grpSpPr>
          <p:sp>
            <p:nvSpPr>
              <p:cNvPr id="527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4589612" y="4369603"/>
                <a:ext cx="712346" cy="720557"/>
              </a:xfrm>
              <a:prstGeom prst="rect">
                <a:avLst/>
              </a:prstGeom>
              <a:solidFill>
                <a:schemeClr val="bg2"/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36000" anchor="t"/>
              <a:lstStyle/>
              <a:p>
                <a:pPr algn="ctr"/>
                <a:r>
                  <a: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메타</a:t>
                </a:r>
                <a:r>
                  <a:rPr lang="en-US" altLang="ko-KR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/</a:t>
                </a:r>
                <a:r>
                  <a: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품질 관리</a:t>
                </a:r>
              </a:p>
            </p:txBody>
          </p:sp>
          <p:sp>
            <p:nvSpPr>
              <p:cNvPr id="528" name="원통 527"/>
              <p:cNvSpPr/>
              <p:nvPr/>
            </p:nvSpPr>
            <p:spPr bwMode="auto">
              <a:xfrm>
                <a:off x="4739051" y="4598936"/>
                <a:ext cx="413468" cy="428124"/>
              </a:xfrm>
              <a:prstGeom prst="can">
                <a:avLst/>
              </a:prstGeom>
              <a:gradFill rotWithShape="1">
                <a:gsLst>
                  <a:gs pos="0">
                    <a:schemeClr val="bg1">
                      <a:lumMod val="75000"/>
                    </a:schemeClr>
                  </a:gs>
                  <a:gs pos="87000">
                    <a:schemeClr val="bg1">
                      <a:lumMod val="50000"/>
                    </a:schemeClr>
                  </a:gs>
                </a:gsLst>
                <a:lin ang="2700000" scaled="1"/>
              </a:gra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lIns="36000" tIns="36000" rIns="36000" bIns="0" anchor="ctr"/>
              <a:lstStyle/>
              <a:p>
                <a:pPr algn="ctr">
                  <a:buFont typeface="Wingdings" pitchFamily="2" charset="2"/>
                  <a:buNone/>
                </a:pPr>
                <a:r>
                  <a:rPr lang="en-US" altLang="ko-KR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MDM/</a:t>
                </a:r>
              </a:p>
              <a:p>
                <a:pPr algn="ctr">
                  <a:buFont typeface="Wingdings" pitchFamily="2" charset="2"/>
                  <a:buNone/>
                </a:pPr>
                <a:r>
                  <a:rPr lang="en-US" altLang="ko-KR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DQM</a:t>
                </a:r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10481967" y="6002249"/>
              <a:ext cx="688572" cy="653131"/>
              <a:chOff x="4585250" y="4369603"/>
              <a:chExt cx="716707" cy="720557"/>
            </a:xfrm>
          </p:grpSpPr>
          <p:sp>
            <p:nvSpPr>
              <p:cNvPr id="530" name="사각형: 둥근 위쪽 모서리 306">
                <a:extLst>
                  <a:ext uri="{FF2B5EF4-FFF2-40B4-BE49-F238E27FC236}">
                    <a16:creationId xmlns:a16="http://schemas.microsoft.com/office/drawing/2014/main" id="{4C703AE9-64F5-E20A-F2FC-831E53E82806}"/>
                  </a:ext>
                </a:extLst>
              </p:cNvPr>
              <p:cNvSpPr/>
              <p:nvPr/>
            </p:nvSpPr>
            <p:spPr bwMode="auto">
              <a:xfrm>
                <a:off x="4585250" y="4369603"/>
                <a:ext cx="716707" cy="720557"/>
              </a:xfrm>
              <a:prstGeom prst="rect">
                <a:avLst/>
              </a:prstGeom>
              <a:solidFill>
                <a:schemeClr val="bg2"/>
              </a:solidFill>
              <a:ln w="6350" algn="ctr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36000" anchor="t"/>
              <a:lstStyle/>
              <a:p>
                <a:pPr algn="ctr"/>
                <a:r>
                  <a: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모델링 관리 </a:t>
                </a:r>
                <a:r>
                  <a:rPr lang="ko-KR" altLang="en-US" sz="8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도구</a:t>
                </a:r>
                <a:endPara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48" name="원통 547"/>
              <p:cNvSpPr/>
              <p:nvPr/>
            </p:nvSpPr>
            <p:spPr bwMode="auto">
              <a:xfrm>
                <a:off x="4739051" y="4598936"/>
                <a:ext cx="413468" cy="428124"/>
              </a:xfrm>
              <a:prstGeom prst="can">
                <a:avLst/>
              </a:prstGeom>
              <a:gradFill rotWithShape="1">
                <a:gsLst>
                  <a:gs pos="0">
                    <a:schemeClr val="bg1">
                      <a:lumMod val="75000"/>
                    </a:schemeClr>
                  </a:gs>
                  <a:gs pos="87000">
                    <a:schemeClr val="bg1">
                      <a:lumMod val="50000"/>
                    </a:schemeClr>
                  </a:gs>
                </a:gsLst>
                <a:lin ang="2700000" scaled="1"/>
              </a:gradFill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lIns="36000" tIns="36000" rIns="36000" bIns="0" anchor="ctr"/>
              <a:lstStyle/>
              <a:p>
                <a:pPr algn="ctr">
                  <a:buFont typeface="Wingdings" pitchFamily="2" charset="2"/>
                  <a:buNone/>
                </a:pPr>
                <a:r>
                  <a:rPr lang="en-US" altLang="ko-KR" sz="800" dirty="0" err="1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eXerd</a:t>
                </a:r>
                <a:endPara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grpSp>
        <p:nvGrpSpPr>
          <p:cNvPr id="108" name="그룹 107"/>
          <p:cNvGrpSpPr/>
          <p:nvPr/>
        </p:nvGrpSpPr>
        <p:grpSpPr>
          <a:xfrm>
            <a:off x="1585110" y="9108223"/>
            <a:ext cx="11261175" cy="188834"/>
            <a:chOff x="2525132" y="9108223"/>
            <a:chExt cx="11259927" cy="188834"/>
          </a:xfrm>
        </p:grpSpPr>
        <p:sp>
          <p:nvSpPr>
            <p:cNvPr id="665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4892337" y="9108223"/>
              <a:ext cx="1791107" cy="18883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오브젝트 스토리지</a:t>
              </a:r>
              <a:endParaRPr lang="en-US" altLang="ko-KR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_ac" panose="020B0603020101020101" pitchFamily="50" charset="-127"/>
                <a:ea typeface="나눔스퀘어_ac" panose="020B0603020101020101" pitchFamily="50" charset="-127"/>
              </a:endParaRPr>
            </a:p>
          </p:txBody>
        </p:sp>
        <p:sp>
          <p:nvSpPr>
            <p:cNvPr id="666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2525132" y="9108223"/>
              <a:ext cx="1791107" cy="18883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오픈소스 기반의 가상화 인프라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(HCI 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포함</a:t>
              </a:r>
              <a:r>
                <a:rPr lang="en-US" altLang="ko-KR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)</a:t>
              </a:r>
            </a:p>
          </p:txBody>
        </p:sp>
        <p:sp>
          <p:nvSpPr>
            <p:cNvPr id="524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7259541" y="9108223"/>
              <a:ext cx="1791107" cy="18883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err="1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서버영역</a:t>
              </a:r>
              <a:r>
                <a:rPr lang="ko-KR" altLang="en-US" sz="8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 네트워크 접근제어</a:t>
              </a:r>
              <a:endParaRPr lang="en-US" altLang="ko-KR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_ac" panose="020B0603020101020101" pitchFamily="50" charset="-127"/>
                <a:ea typeface="나눔스퀘어_ac" panose="020B0603020101020101" pitchFamily="50" charset="-127"/>
              </a:endParaRPr>
            </a:p>
          </p:txBody>
        </p:sp>
        <p:sp>
          <p:nvSpPr>
            <p:cNvPr id="525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9626746" y="9108223"/>
              <a:ext cx="1791107" cy="18883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통합 데이터 백업 시스템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(</a:t>
              </a:r>
              <a:r>
                <a:rPr lang="ko-KR" altLang="en-US" sz="800" dirty="0" err="1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원격소산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 포함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)</a:t>
              </a:r>
              <a:endParaRPr lang="en-US" altLang="ko-KR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_ac" panose="020B0603020101020101" pitchFamily="50" charset="-127"/>
                <a:ea typeface="나눔스퀘어_ac" panose="020B0603020101020101" pitchFamily="50" charset="-127"/>
              </a:endParaRPr>
            </a:p>
          </p:txBody>
        </p:sp>
        <p:sp>
          <p:nvSpPr>
            <p:cNvPr id="517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1993952" y="9108223"/>
              <a:ext cx="1791107" cy="188834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관제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(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모니터링</a:t>
              </a: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) </a:t>
              </a:r>
              <a:r>
                <a:rPr lang="ko-KR" altLang="en-US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시스템</a:t>
              </a:r>
              <a:endParaRPr lang="en-US" altLang="ko-KR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_ac" panose="020B0603020101020101" pitchFamily="50" charset="-127"/>
                <a:ea typeface="나눔스퀘어_ac" panose="020B0603020101020101" pitchFamily="50" charset="-127"/>
              </a:endParaRPr>
            </a:p>
          </p:txBody>
        </p:sp>
      </p:grpSp>
      <p:sp>
        <p:nvSpPr>
          <p:cNvPr id="568" name="사각형: 둥근 위쪽 모서리 306">
            <a:extLst>
              <a:ext uri="{FF2B5EF4-FFF2-40B4-BE49-F238E27FC236}">
                <a16:creationId xmlns:a16="http://schemas.microsoft.com/office/drawing/2014/main" id="{4C703AE9-64F5-E20A-F2FC-831E53E82806}"/>
              </a:ext>
            </a:extLst>
          </p:cNvPr>
          <p:cNvSpPr/>
          <p:nvPr/>
        </p:nvSpPr>
        <p:spPr bwMode="auto">
          <a:xfrm>
            <a:off x="255076" y="8291610"/>
            <a:ext cx="795206" cy="1644889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t"/>
          <a:lstStyle/>
          <a:p>
            <a:endParaRPr lang="ko-KR" altLang="en-US" sz="1800" b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71" name="사각형: 둥근 위쪽 모서리 307">
            <a:extLst>
              <a:ext uri="{FF2B5EF4-FFF2-40B4-BE49-F238E27FC236}">
                <a16:creationId xmlns:a16="http://schemas.microsoft.com/office/drawing/2014/main" id="{EFE6C0C9-B5D5-61C2-8E08-7BD2A2EB6638}"/>
              </a:ext>
            </a:extLst>
          </p:cNvPr>
          <p:cNvSpPr/>
          <p:nvPr/>
        </p:nvSpPr>
        <p:spPr>
          <a:xfrm rot="10800000" flipH="1" flipV="1">
            <a:off x="255570" y="8302222"/>
            <a:ext cx="794712" cy="2561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anchor="ctr"/>
          <a:lstStyle/>
          <a:p>
            <a:pPr lvl="0" indent="-81742" algn="ctr" fontAlgn="ctr">
              <a:spcAft>
                <a:spcPts val="330"/>
              </a:spcAft>
              <a:buClr>
                <a:prstClr val="black">
                  <a:lumMod val="75000"/>
                  <a:lumOff val="25000"/>
                </a:prstClr>
              </a:buClr>
              <a:buSzPct val="80000"/>
              <a:tabLst>
                <a:tab pos="2615558" algn="l"/>
                <a:tab pos="5487119" algn="l"/>
              </a:tabLst>
            </a:pPr>
            <a:r>
              <a:rPr lang="ko-KR" altLang="en-US" sz="1000" b="0" dirty="0" err="1" smtClean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내부연계</a:t>
            </a:r>
            <a:endParaRPr lang="ko-KR" altLang="en-US" sz="1000" b="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335770" y="8921638"/>
            <a:ext cx="634310" cy="651575"/>
            <a:chOff x="11549710" y="6156199"/>
            <a:chExt cx="634310" cy="651575"/>
          </a:xfrm>
        </p:grpSpPr>
        <p:sp>
          <p:nvSpPr>
            <p:cNvPr id="593" name="사각형: 둥근 위쪽 모서리 306">
              <a:extLst>
                <a:ext uri="{FF2B5EF4-FFF2-40B4-BE49-F238E27FC236}">
                  <a16:creationId xmlns:a16="http://schemas.microsoft.com/office/drawing/2014/main" id="{4C703AE9-64F5-E20A-F2FC-831E53E82806}"/>
                </a:ext>
              </a:extLst>
            </p:cNvPr>
            <p:cNvSpPr/>
            <p:nvPr/>
          </p:nvSpPr>
          <p:spPr bwMode="auto">
            <a:xfrm>
              <a:off x="11549710" y="6156199"/>
              <a:ext cx="634310" cy="651575"/>
            </a:xfrm>
            <a:prstGeom prst="rect">
              <a:avLst/>
            </a:prstGeom>
            <a:solidFill>
              <a:schemeClr val="bg2"/>
            </a:solidFill>
            <a:ln w="6350" algn="ctr">
              <a:noFill/>
              <a:miter lim="800000"/>
              <a:headEnd/>
              <a:tailEnd/>
            </a:ln>
            <a:effectLst/>
          </p:spPr>
          <p:txBody>
            <a:bodyPr lIns="0" tIns="36000" rIns="0" bIns="36000" anchor="t"/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S2B ERP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94" name="원통 593"/>
            <p:cNvSpPr/>
            <p:nvPr/>
          </p:nvSpPr>
          <p:spPr bwMode="auto">
            <a:xfrm>
              <a:off x="11677454" y="6362517"/>
              <a:ext cx="399600" cy="388062"/>
            </a:xfrm>
            <a:prstGeom prst="can">
              <a:avLst/>
            </a:prstGeom>
            <a:gradFill rotWithShape="1">
              <a:gsLst>
                <a:gs pos="0">
                  <a:schemeClr val="bg1">
                    <a:lumMod val="75000"/>
                  </a:schemeClr>
                </a:gs>
                <a:gs pos="87000">
                  <a:schemeClr val="bg1">
                    <a:lumMod val="50000"/>
                  </a:schemeClr>
                </a:gs>
              </a:gsLst>
              <a:lin ang="2700000" scaled="1"/>
            </a:gra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lIns="36000" tIns="36000" rIns="36000" bIns="0" anchor="ctr"/>
            <a:lstStyle/>
            <a:p>
              <a:pPr algn="ctr"/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S2B</a:t>
              </a:r>
              <a:b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ERP</a:t>
              </a:r>
              <a:endParaRPr lang="ko-KR" altLang="en-US" sz="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1634165" y="5753280"/>
            <a:ext cx="983321" cy="2286586"/>
            <a:chOff x="1634165" y="5772141"/>
            <a:chExt cx="983321" cy="2286586"/>
          </a:xfrm>
        </p:grpSpPr>
        <p:grpSp>
          <p:nvGrpSpPr>
            <p:cNvPr id="88" name="그룹 87"/>
            <p:cNvGrpSpPr/>
            <p:nvPr/>
          </p:nvGrpSpPr>
          <p:grpSpPr>
            <a:xfrm>
              <a:off x="1634165" y="5772141"/>
              <a:ext cx="983321" cy="1122517"/>
              <a:chOff x="1634165" y="5772141"/>
              <a:chExt cx="983321" cy="1122517"/>
            </a:xfrm>
          </p:grpSpPr>
          <p:grpSp>
            <p:nvGrpSpPr>
              <p:cNvPr id="170" name="그룹 169"/>
              <p:cNvGrpSpPr/>
              <p:nvPr/>
            </p:nvGrpSpPr>
            <p:grpSpPr>
              <a:xfrm>
                <a:off x="1634165" y="5772141"/>
                <a:ext cx="983321" cy="1122517"/>
                <a:chOff x="1621842" y="1544729"/>
                <a:chExt cx="975418" cy="1197701"/>
              </a:xfrm>
            </p:grpSpPr>
            <p:sp>
              <p:nvSpPr>
                <p:cNvPr id="197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1622495" y="1544729"/>
                  <a:ext cx="974765" cy="1197701"/>
                </a:xfrm>
                <a:prstGeom prst="rect">
                  <a:avLst/>
                </a:prstGeom>
                <a:solidFill>
                  <a:schemeClr val="bg1"/>
                </a:solidFill>
                <a:ln w="6350" algn="ctr">
                  <a:solidFill>
                    <a:schemeClr val="accent5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t"/>
                <a:lstStyle/>
                <a:p>
                  <a:endParaRPr lang="ko-KR" altLang="en-US" sz="1050" b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98" name="사각형: 둥근 위쪽 모서리 307">
                  <a:extLst>
                    <a:ext uri="{FF2B5EF4-FFF2-40B4-BE49-F238E27FC236}">
                      <a16:creationId xmlns:a16="http://schemas.microsoft.com/office/drawing/2014/main" id="{EFE6C0C9-B5D5-61C2-8E08-7BD2A2EB6638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1621842" y="1544730"/>
                  <a:ext cx="975142" cy="19268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wrap="none" lIns="0" tIns="0" rIns="0" bIns="0" anchor="ctr"/>
                <a:lstStyle/>
                <a:p>
                  <a:pPr indent="-81742" algn="ctr" fontAlgn="ctr">
                    <a:spcAft>
                      <a:spcPts val="330"/>
                    </a:spcAft>
                    <a:buClr>
                      <a:schemeClr val="tx1">
                        <a:lumMod val="75000"/>
                        <a:lumOff val="25000"/>
                      </a:schemeClr>
                    </a:buClr>
                    <a:buSzPct val="80000"/>
                    <a:tabLst>
                      <a:tab pos="2615558" algn="l"/>
                      <a:tab pos="5487119" algn="l"/>
                    </a:tabLst>
                  </a:pPr>
                  <a:r>
                    <a:rPr lang="ko-KR" altLang="en-US" sz="900" dirty="0" err="1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알리미</a:t>
                  </a:r>
                  <a:r>
                    <a:rPr lang="ko-KR" altLang="en-US" sz="9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 앱</a:t>
                  </a:r>
                  <a:endParaRPr lang="ko-KR" altLang="en-US" sz="9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1675621" y="6002246"/>
                <a:ext cx="898099" cy="836308"/>
                <a:chOff x="1675621" y="6002246"/>
                <a:chExt cx="898099" cy="836308"/>
              </a:xfrm>
            </p:grpSpPr>
            <p:sp>
              <p:nvSpPr>
                <p:cNvPr id="179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1675933" y="6002246"/>
                  <a:ext cx="897787" cy="19269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 algn="ctr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/>
                  <a:r>
                    <a:rPr lang="ko-KR" altLang="en-US" sz="8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간편 인증</a:t>
                  </a:r>
                  <a:endPara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80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1675933" y="6216782"/>
                  <a:ext cx="897787" cy="192699"/>
                </a:xfrm>
                <a:prstGeom prst="rect">
                  <a:avLst/>
                </a:prstGeom>
                <a:solidFill>
                  <a:srgbClr val="DAE3F3"/>
                </a:solidFill>
                <a:ln w="6350" algn="ctr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/>
                  <a:r>
                    <a:rPr lang="ko-KR" altLang="en-US" sz="80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알림 관리</a:t>
                  </a:r>
                </a:p>
              </p:txBody>
            </p:sp>
            <p:sp>
              <p:nvSpPr>
                <p:cNvPr id="195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1675933" y="6431318"/>
                  <a:ext cx="897787" cy="192699"/>
                </a:xfrm>
                <a:prstGeom prst="rect">
                  <a:avLst/>
                </a:prstGeom>
                <a:solidFill>
                  <a:srgbClr val="DAE3F3"/>
                </a:solidFill>
                <a:ln w="6350" algn="ctr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ko-KR" sz="80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1:1 </a:t>
                  </a:r>
                  <a:r>
                    <a:rPr lang="ko-KR" altLang="en-US" sz="80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문의 게시판</a:t>
                  </a:r>
                </a:p>
              </p:txBody>
            </p:sp>
            <p:sp>
              <p:nvSpPr>
                <p:cNvPr id="374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1675621" y="6645855"/>
                  <a:ext cx="897788" cy="192699"/>
                </a:xfrm>
                <a:prstGeom prst="rect">
                  <a:avLst/>
                </a:prstGeom>
                <a:solidFill>
                  <a:srgbClr val="DAE3F3"/>
                </a:solidFill>
                <a:ln w="6350" algn="ctr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/>
                  <a:r>
                    <a:rPr lang="ko-KR" altLang="en-US" sz="800" dirty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배송조회</a:t>
                  </a:r>
                </a:p>
              </p:txBody>
            </p:sp>
          </p:grpSp>
        </p:grpSp>
        <p:grpSp>
          <p:nvGrpSpPr>
            <p:cNvPr id="555" name="그룹 554"/>
            <p:cNvGrpSpPr/>
            <p:nvPr/>
          </p:nvGrpSpPr>
          <p:grpSpPr>
            <a:xfrm>
              <a:off x="1634165" y="6936210"/>
              <a:ext cx="983321" cy="1122517"/>
              <a:chOff x="1634165" y="5772141"/>
              <a:chExt cx="983321" cy="1122517"/>
            </a:xfrm>
          </p:grpSpPr>
          <p:grpSp>
            <p:nvGrpSpPr>
              <p:cNvPr id="556" name="그룹 555"/>
              <p:cNvGrpSpPr/>
              <p:nvPr/>
            </p:nvGrpSpPr>
            <p:grpSpPr>
              <a:xfrm>
                <a:off x="1634165" y="5772141"/>
                <a:ext cx="983321" cy="1122517"/>
                <a:chOff x="1621842" y="1544729"/>
                <a:chExt cx="975418" cy="1197701"/>
              </a:xfrm>
            </p:grpSpPr>
            <p:sp>
              <p:nvSpPr>
                <p:cNvPr id="572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1622495" y="1544729"/>
                  <a:ext cx="974765" cy="1197701"/>
                </a:xfrm>
                <a:prstGeom prst="rect">
                  <a:avLst/>
                </a:prstGeom>
                <a:solidFill>
                  <a:schemeClr val="bg1"/>
                </a:solidFill>
                <a:ln w="6350" algn="ctr">
                  <a:solidFill>
                    <a:schemeClr val="accent5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t"/>
                <a:lstStyle/>
                <a:p>
                  <a:endParaRPr lang="ko-KR" altLang="en-US" sz="1050" b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579" name="사각형: 둥근 위쪽 모서리 307">
                  <a:extLst>
                    <a:ext uri="{FF2B5EF4-FFF2-40B4-BE49-F238E27FC236}">
                      <a16:creationId xmlns:a16="http://schemas.microsoft.com/office/drawing/2014/main" id="{EFE6C0C9-B5D5-61C2-8E08-7BD2A2EB6638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1621842" y="1544730"/>
                  <a:ext cx="975142" cy="19268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wrap="none" lIns="0" tIns="0" rIns="0" bIns="0" anchor="ctr"/>
                <a:lstStyle/>
                <a:p>
                  <a:pPr indent="-81742" algn="ctr" fontAlgn="ctr">
                    <a:spcAft>
                      <a:spcPts val="330"/>
                    </a:spcAft>
                    <a:buClr>
                      <a:schemeClr val="tx1">
                        <a:lumMod val="75000"/>
                        <a:lumOff val="25000"/>
                      </a:schemeClr>
                    </a:buClr>
                    <a:buSzPct val="80000"/>
                    <a:tabLst>
                      <a:tab pos="2615558" algn="l"/>
                      <a:tab pos="5487119" algn="l"/>
                    </a:tabLst>
                  </a:pPr>
                  <a:r>
                    <a:rPr lang="ko-KR" altLang="en-US" sz="9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모바일 웹</a:t>
                  </a:r>
                  <a:endParaRPr lang="ko-KR" altLang="en-US" sz="9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grpSp>
            <p:nvGrpSpPr>
              <p:cNvPr id="557" name="그룹 556"/>
              <p:cNvGrpSpPr/>
              <p:nvPr/>
            </p:nvGrpSpPr>
            <p:grpSpPr>
              <a:xfrm>
                <a:off x="1675621" y="6002246"/>
                <a:ext cx="898099" cy="836308"/>
                <a:chOff x="1675621" y="6002246"/>
                <a:chExt cx="898099" cy="836308"/>
              </a:xfrm>
            </p:grpSpPr>
            <p:sp>
              <p:nvSpPr>
                <p:cNvPr id="558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1675933" y="6002246"/>
                  <a:ext cx="897787" cy="19269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 algn="ctr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/>
                  <a:r>
                    <a:rPr lang="ko-KR" altLang="en-US" sz="8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간편 인증</a:t>
                  </a:r>
                  <a:endPara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559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1675933" y="6216782"/>
                  <a:ext cx="897787" cy="192699"/>
                </a:xfrm>
                <a:prstGeom prst="rect">
                  <a:avLst/>
                </a:prstGeom>
                <a:solidFill>
                  <a:srgbClr val="DAE3F3"/>
                </a:solidFill>
                <a:ln w="6350" algn="ctr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/>
                  <a:r>
                    <a:rPr lang="ko-KR" altLang="en-US" sz="800" dirty="0" err="1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물품검색</a:t>
                  </a:r>
                  <a:endPara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560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1675933" y="6431318"/>
                  <a:ext cx="897787" cy="192699"/>
                </a:xfrm>
                <a:prstGeom prst="rect">
                  <a:avLst/>
                </a:prstGeom>
                <a:solidFill>
                  <a:srgbClr val="DAE3F3"/>
                </a:solidFill>
                <a:ln w="6350" algn="ctr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/>
                  <a:r>
                    <a:rPr lang="ko-KR" altLang="en-US" sz="800" dirty="0" err="1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물품비교</a:t>
                  </a:r>
                  <a:endPara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570" name="사각형: 둥근 위쪽 모서리 306">
                  <a:extLst>
                    <a:ext uri="{FF2B5EF4-FFF2-40B4-BE49-F238E27FC236}">
                      <a16:creationId xmlns:a16="http://schemas.microsoft.com/office/drawing/2014/main" id="{4C703AE9-64F5-E20A-F2FC-831E53E82806}"/>
                    </a:ext>
                  </a:extLst>
                </p:cNvPr>
                <p:cNvSpPr/>
                <p:nvPr/>
              </p:nvSpPr>
              <p:spPr bwMode="auto">
                <a:xfrm>
                  <a:off x="1675621" y="6645855"/>
                  <a:ext cx="897788" cy="192699"/>
                </a:xfrm>
                <a:prstGeom prst="rect">
                  <a:avLst/>
                </a:prstGeom>
                <a:solidFill>
                  <a:srgbClr val="DAE3F3"/>
                </a:solidFill>
                <a:ln w="6350" algn="ctr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0" tIns="0" rIns="0" bIns="0" anchor="ctr"/>
                <a:lstStyle/>
                <a:p>
                  <a:pPr algn="ctr"/>
                  <a:r>
                    <a:rPr lang="ko-KR" altLang="en-US" sz="800" dirty="0" smtClean="0">
                      <a:ln>
                        <a:solidFill>
                          <a:schemeClr val="bg1">
                            <a:lumMod val="50000"/>
                            <a:alpha val="0"/>
                          </a:scheme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장바구니</a:t>
                  </a:r>
                  <a:endParaRPr lang="ko-KR" altLang="en-US" sz="800" dirty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</p:grpSp>
      <p:sp>
        <p:nvSpPr>
          <p:cNvPr id="588" name="사다리꼴 100"/>
          <p:cNvSpPr/>
          <p:nvPr/>
        </p:nvSpPr>
        <p:spPr>
          <a:xfrm>
            <a:off x="7447081" y="6652972"/>
            <a:ext cx="5325643" cy="134264"/>
          </a:xfrm>
          <a:custGeom>
            <a:avLst/>
            <a:gdLst>
              <a:gd name="connsiteX0" fmla="*/ 0 w 5325643"/>
              <a:gd name="connsiteY0" fmla="*/ 134264 h 134264"/>
              <a:gd name="connsiteX1" fmla="*/ 2045246 w 5325643"/>
              <a:gd name="connsiteY1" fmla="*/ 0 h 134264"/>
              <a:gd name="connsiteX2" fmla="*/ 3280397 w 5325643"/>
              <a:gd name="connsiteY2" fmla="*/ 0 h 134264"/>
              <a:gd name="connsiteX3" fmla="*/ 5325643 w 5325643"/>
              <a:gd name="connsiteY3" fmla="*/ 134264 h 134264"/>
              <a:gd name="connsiteX4" fmla="*/ 0 w 5325643"/>
              <a:gd name="connsiteY4" fmla="*/ 134264 h 134264"/>
              <a:gd name="connsiteX0" fmla="*/ 0 w 5325643"/>
              <a:gd name="connsiteY0" fmla="*/ 134264 h 134264"/>
              <a:gd name="connsiteX1" fmla="*/ 2045246 w 5325643"/>
              <a:gd name="connsiteY1" fmla="*/ 0 h 134264"/>
              <a:gd name="connsiteX2" fmla="*/ 2750807 w 5325643"/>
              <a:gd name="connsiteY2" fmla="*/ 0 h 134264"/>
              <a:gd name="connsiteX3" fmla="*/ 5325643 w 5325643"/>
              <a:gd name="connsiteY3" fmla="*/ 134264 h 134264"/>
              <a:gd name="connsiteX4" fmla="*/ 0 w 5325643"/>
              <a:gd name="connsiteY4" fmla="*/ 134264 h 134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5643" h="134264">
                <a:moveTo>
                  <a:pt x="0" y="134264"/>
                </a:moveTo>
                <a:lnTo>
                  <a:pt x="2045246" y="0"/>
                </a:lnTo>
                <a:lnTo>
                  <a:pt x="2750807" y="0"/>
                </a:lnTo>
                <a:lnTo>
                  <a:pt x="5325643" y="134264"/>
                </a:lnTo>
                <a:lnTo>
                  <a:pt x="0" y="134264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  <a:alpha val="74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93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4058</TotalTime>
  <Words>636</Words>
  <Application>Microsoft Office PowerPoint</Application>
  <PresentationFormat>사용자 지정</PresentationFormat>
  <Paragraphs>317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나눔스퀘어OTF</vt:lpstr>
      <vt:lpstr>Arial</vt:lpstr>
      <vt:lpstr>Calibri</vt:lpstr>
      <vt:lpstr>Segoe UI</vt:lpstr>
      <vt:lpstr>Wingdings</vt:lpstr>
      <vt:lpstr>나눔스퀘어_ac</vt:lpstr>
      <vt:lpstr>나눔스퀘어_ac Bold</vt:lpstr>
      <vt:lpstr>맑은 고딕</vt:lpstr>
      <vt:lpstr>Office 테마</vt:lpstr>
      <vt:lpstr>2.3.1. To-Be S2B 정보시스템 구축 방향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KJR</dc:creator>
  <cp:lastModifiedBy>LSC</cp:lastModifiedBy>
  <cp:revision>210</cp:revision>
  <cp:lastPrinted>2025-01-02T06:04:46Z</cp:lastPrinted>
  <dcterms:created xsi:type="dcterms:W3CDTF">2024-09-28T06:31:58Z</dcterms:created>
  <dcterms:modified xsi:type="dcterms:W3CDTF">2025-02-12T01:58:16Z</dcterms:modified>
</cp:coreProperties>
</file>