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Playfair Display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PlayfairDisplay-bold.fntdata"/><Relationship Id="rId27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de0526ef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de0526ef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de0526ef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de0526ef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de0526e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de0526e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de0526ef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de0526ef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de0526ef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de0526ef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de0526ef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de0526ef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de0526ef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de0526ef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de0526ef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de0526ef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de0526e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de0526e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de0526ef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de0526ef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de0526ef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de0526ef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de0526ef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de0526ef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de0526ef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de0526ef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de0526ef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de0526ef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de0526ef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de0526ef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de0526ef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de0526ef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SonBear/IHC-Proyecto/tree/mai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301250" y="1491750"/>
            <a:ext cx="6541500" cy="15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4020"/>
              <a:t>Presentación</a:t>
            </a:r>
            <a:r>
              <a:rPr b="1" lang="es" sz="4020"/>
              <a:t> de avances segunda entrega</a:t>
            </a:r>
            <a:endParaRPr b="1" sz="402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325362"/>
            <a:ext cx="5361300" cy="13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 sz="1800"/>
              <a:t>Integrantes:</a:t>
            </a:r>
            <a:r>
              <a:rPr lang="es" sz="1800"/>
              <a:t> 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800"/>
              <a:t>Eusebio Ajas Santos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800"/>
              <a:t>Nicolás Canul Ibarra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800"/>
              <a:t>Victor Cauich Dávalos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800"/>
              <a:t>Emmanuel Chable Colli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311700" y="204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Del </a:t>
            </a:r>
            <a:r>
              <a:rPr b="1" lang="es"/>
              <a:t>análisis</a:t>
            </a:r>
            <a:r>
              <a:rPr b="1" lang="es"/>
              <a:t> de las respuestas obtuvimos la siguiente encuesta</a:t>
            </a:r>
            <a:endParaRPr b="1"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1775"/>
            <a:ext cx="3866175" cy="373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 rotWithShape="1">
          <a:blip r:embed="rId4">
            <a:alphaModFix/>
          </a:blip>
          <a:srcRect b="1882" l="28208" r="31785" t="5361"/>
          <a:stretch/>
        </p:blipFill>
        <p:spPr>
          <a:xfrm>
            <a:off x="4994925" y="841950"/>
            <a:ext cx="3180710" cy="41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955726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776" y="152400"/>
            <a:ext cx="4731073" cy="358237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 txBox="1"/>
          <p:nvPr/>
        </p:nvSpPr>
        <p:spPr>
          <a:xfrm>
            <a:off x="4527975" y="3778025"/>
            <a:ext cx="424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/>
              <a:t>Esta encuesta </a:t>
            </a:r>
            <a:r>
              <a:rPr b="1" i="1" lang="es"/>
              <a:t>aún</a:t>
            </a:r>
            <a:r>
              <a:rPr b="1" i="1" lang="es"/>
              <a:t> sigue en proceso para ser aplicada.</a:t>
            </a:r>
            <a:endParaRPr b="1"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290175" y="215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Prototipos</a:t>
            </a:r>
            <a:endParaRPr b="1"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290175" y="9215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/>
              <a:t>De los resultados de las entrevistas, pudimos observar que hubo una </a:t>
            </a:r>
            <a:r>
              <a:rPr lang="es" sz="1800"/>
              <a:t>aplicación</a:t>
            </a:r>
            <a:r>
              <a:rPr lang="es" sz="1800"/>
              <a:t> que se repetía en ambos tipos de entrevistas, por lo que se </a:t>
            </a:r>
            <a:r>
              <a:rPr lang="es" sz="1800"/>
              <a:t>optó</a:t>
            </a:r>
            <a:r>
              <a:rPr lang="es" sz="1800"/>
              <a:t> por analizar esta </a:t>
            </a:r>
            <a:r>
              <a:rPr lang="es" sz="1800"/>
              <a:t>aplicación</a:t>
            </a:r>
            <a:r>
              <a:rPr lang="es" sz="1800"/>
              <a:t> y aportar algunas cosas en el apartado visual de esta.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25" y="88725"/>
            <a:ext cx="5048223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 txBox="1"/>
          <p:nvPr/>
        </p:nvSpPr>
        <p:spPr>
          <a:xfrm>
            <a:off x="5702425" y="417425"/>
            <a:ext cx="3211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</a:t>
            </a:r>
            <a:r>
              <a:rPr lang="es"/>
              <a:t>aplicación</a:t>
            </a:r>
            <a:r>
              <a:rPr lang="es"/>
              <a:t> mencionada estaca por el uso de </a:t>
            </a:r>
            <a:r>
              <a:rPr lang="es"/>
              <a:t>círculos</a:t>
            </a:r>
            <a:r>
              <a:rPr lang="es"/>
              <a:t> para representar, las </a:t>
            </a:r>
            <a:r>
              <a:rPr lang="es"/>
              <a:t>imágenes</a:t>
            </a:r>
            <a:r>
              <a:rPr lang="es"/>
              <a:t> de los usuarios, y presentar las diferentes publicaciones por medio de tarjetas, en nuestro caso se mantuvo estas </a:t>
            </a:r>
            <a:r>
              <a:rPr lang="es"/>
              <a:t>características</a:t>
            </a:r>
            <a:r>
              <a:rPr lang="es"/>
              <a:t> visuales.</a:t>
            </a:r>
            <a:endParaRPr/>
          </a:p>
        </p:txBody>
      </p:sp>
      <p:cxnSp>
        <p:nvCxnSpPr>
          <p:cNvPr id="208" name="Google Shape;208;p25"/>
          <p:cNvCxnSpPr>
            <a:stCxn id="207" idx="1"/>
          </p:cNvCxnSpPr>
          <p:nvPr/>
        </p:nvCxnSpPr>
        <p:spPr>
          <a:xfrm flipH="1">
            <a:off x="5086825" y="1264025"/>
            <a:ext cx="615600" cy="10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5"/>
          <p:cNvCxnSpPr>
            <a:stCxn id="207" idx="1"/>
          </p:cNvCxnSpPr>
          <p:nvPr/>
        </p:nvCxnSpPr>
        <p:spPr>
          <a:xfrm rot="10800000">
            <a:off x="4386625" y="475625"/>
            <a:ext cx="1315800" cy="78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5"/>
          <p:cNvCxnSpPr>
            <a:stCxn id="207" idx="1"/>
          </p:cNvCxnSpPr>
          <p:nvPr/>
        </p:nvCxnSpPr>
        <p:spPr>
          <a:xfrm flipH="1">
            <a:off x="4796725" y="1264025"/>
            <a:ext cx="905700" cy="21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5"/>
          <p:cNvSpPr txBox="1"/>
          <p:nvPr/>
        </p:nvSpPr>
        <p:spPr>
          <a:xfrm>
            <a:off x="5497250" y="2844125"/>
            <a:ext cx="2554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Aún</a:t>
            </a:r>
            <a:r>
              <a:rPr lang="es"/>
              <a:t> no se tiene pensado, sobre publicidad, ni funciones de contactos, por lo que se </a:t>
            </a:r>
            <a:r>
              <a:rPr lang="es"/>
              <a:t>decidió</a:t>
            </a:r>
            <a:r>
              <a:rPr lang="es"/>
              <a:t> presentar todas las publicaciones en una sola columna</a:t>
            </a:r>
            <a:endParaRPr/>
          </a:p>
        </p:txBody>
      </p:sp>
      <p:cxnSp>
        <p:nvCxnSpPr>
          <p:cNvPr id="212" name="Google Shape;212;p25"/>
          <p:cNvCxnSpPr>
            <a:stCxn id="211" idx="1"/>
          </p:cNvCxnSpPr>
          <p:nvPr/>
        </p:nvCxnSpPr>
        <p:spPr>
          <a:xfrm flipH="1">
            <a:off x="4782650" y="3582875"/>
            <a:ext cx="714600" cy="6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301425" y="215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Metodología</a:t>
            </a:r>
            <a:r>
              <a:rPr b="1" lang="es"/>
              <a:t> de la </a:t>
            </a:r>
            <a:r>
              <a:rPr b="1" lang="es"/>
              <a:t>inspección</a:t>
            </a:r>
            <a:endParaRPr b="1"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256400" y="842725"/>
            <a:ext cx="84324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KLM</a:t>
            </a:r>
            <a:endParaRPr b="1" sz="2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/>
              <a:t>Se </a:t>
            </a:r>
            <a:r>
              <a:rPr lang="es" sz="1800"/>
              <a:t>realizó</a:t>
            </a:r>
            <a:r>
              <a:rPr lang="es" sz="1800"/>
              <a:t> el </a:t>
            </a:r>
            <a:r>
              <a:rPr lang="es" sz="1800"/>
              <a:t>cálculo</a:t>
            </a:r>
            <a:r>
              <a:rPr lang="es" sz="1800"/>
              <a:t> manual de esta </a:t>
            </a:r>
            <a:r>
              <a:rPr lang="es" sz="1800"/>
              <a:t>métrica</a:t>
            </a:r>
            <a:r>
              <a:rPr lang="es" sz="1800"/>
              <a:t> de usabilidad, sobre nuestro escenario principal de la </a:t>
            </a:r>
            <a:r>
              <a:rPr lang="es" sz="1800"/>
              <a:t>aplicación</a:t>
            </a:r>
            <a:r>
              <a:rPr lang="es" sz="1800"/>
              <a:t>, esto con la </a:t>
            </a:r>
            <a:r>
              <a:rPr lang="es" sz="1800"/>
              <a:t>razón</a:t>
            </a:r>
            <a:r>
              <a:rPr lang="es" sz="1800"/>
              <a:t> de hacer una </a:t>
            </a:r>
            <a:r>
              <a:rPr lang="es" sz="1800"/>
              <a:t>comparación</a:t>
            </a:r>
            <a:r>
              <a:rPr lang="es" sz="1800"/>
              <a:t> con el resultado de la herramienta de </a:t>
            </a:r>
            <a:r>
              <a:rPr lang="es" sz="1800"/>
              <a:t>inspección</a:t>
            </a:r>
            <a:r>
              <a:rPr lang="es" sz="1800"/>
              <a:t> utilizada.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400"/>
              <a:t>H</a:t>
            </a:r>
            <a:r>
              <a:rPr b="1" lang="es" sz="2400"/>
              <a:t>erramienta</a:t>
            </a:r>
            <a:r>
              <a:rPr b="1" lang="es" sz="2400"/>
              <a:t> CogTool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00"/>
              <a:t>CogTool nos </a:t>
            </a:r>
            <a:r>
              <a:rPr lang="es" sz="1800"/>
              <a:t>permite</a:t>
            </a:r>
            <a:r>
              <a:rPr lang="es" sz="1800"/>
              <a:t> </a:t>
            </a:r>
            <a:r>
              <a:rPr lang="es" sz="1800"/>
              <a:t>obtener</a:t>
            </a:r>
            <a:r>
              <a:rPr lang="es" sz="1800"/>
              <a:t> un resultado del tiempo de la </a:t>
            </a:r>
            <a:r>
              <a:rPr lang="es" sz="1800"/>
              <a:t>ejecución</a:t>
            </a:r>
            <a:r>
              <a:rPr lang="es" sz="1800"/>
              <a:t> del escenario, la herramienta está basada en KLM.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312675" y="204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Resultados</a:t>
            </a:r>
            <a:endParaRPr b="1"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4745425" y="1505625"/>
            <a:ext cx="3737400" cy="29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</a:t>
            </a:r>
            <a:r>
              <a:rPr lang="es" sz="2000"/>
              <a:t>n total, a Don Martín le llevaría en promedio </a:t>
            </a:r>
            <a:r>
              <a:rPr b="1" lang="es" sz="2000"/>
              <a:t>334.698 segundos</a:t>
            </a:r>
            <a:r>
              <a:rPr lang="es" sz="2000"/>
              <a:t> </a:t>
            </a:r>
            <a:r>
              <a:rPr b="1" lang="es" sz="2000"/>
              <a:t>(5.5783 minutos)</a:t>
            </a:r>
            <a:r>
              <a:rPr lang="es" sz="2000"/>
              <a:t> completar el objetivo del escenario descrito.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516875" y="1496900"/>
            <a:ext cx="3737400" cy="29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/>
              <a:t>En total el tiempo estimado que le llevará a Don Martín realizar lo que quiere es de aproximadamente </a:t>
            </a:r>
            <a:r>
              <a:rPr b="1" lang="es" sz="2000"/>
              <a:t>70.5 segundos (1.175 minutos)</a:t>
            </a:r>
            <a:r>
              <a:rPr lang="es" sz="2000"/>
              <a:t> en el caso de que Don Martín estuviese ya registrado.</a:t>
            </a:r>
            <a:endParaRPr sz="2000"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516875" y="781825"/>
            <a:ext cx="3737400" cy="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400"/>
              <a:t>CogTool</a:t>
            </a:r>
            <a:endParaRPr b="1" sz="2400"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4745200" y="781825"/>
            <a:ext cx="3737400" cy="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400"/>
              <a:t>KLM manual</a:t>
            </a:r>
            <a:endParaRPr b="1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357700" y="226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Pruebas de usabilidad</a:t>
            </a:r>
            <a:endParaRPr b="1"/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267650" y="786450"/>
            <a:ext cx="8173500" cy="4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Se </a:t>
            </a:r>
            <a:r>
              <a:rPr lang="es" sz="1800"/>
              <a:t>pensó</a:t>
            </a:r>
            <a:r>
              <a:rPr lang="es" sz="1800"/>
              <a:t> y </a:t>
            </a:r>
            <a:r>
              <a:rPr lang="es" sz="1800"/>
              <a:t>diseñó</a:t>
            </a:r>
            <a:r>
              <a:rPr lang="es" sz="1800"/>
              <a:t> un plan de usabilidad preliminar que consiste en los siguientes apartados: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Objetivo de la prueba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Perfil</a:t>
            </a:r>
            <a:r>
              <a:rPr lang="es" sz="1800"/>
              <a:t> de los participantes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Descripción</a:t>
            </a:r>
            <a:r>
              <a:rPr lang="es" sz="1800"/>
              <a:t> de los escenarios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Listados de pasos de los escenarios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Recursos y </a:t>
            </a:r>
            <a:r>
              <a:rPr lang="es" sz="1800"/>
              <a:t>herramientas</a:t>
            </a:r>
            <a:r>
              <a:rPr lang="es" sz="1800"/>
              <a:t> necesarios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Tiempo y secciones de la </a:t>
            </a:r>
            <a:r>
              <a:rPr lang="es" sz="1800"/>
              <a:t>ejecución</a:t>
            </a:r>
            <a:r>
              <a:rPr lang="es" sz="1800"/>
              <a:t> de la prueba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Instrumentos para recabar </a:t>
            </a:r>
            <a:r>
              <a:rPr lang="es" sz="1800"/>
              <a:t>información</a:t>
            </a:r>
            <a:r>
              <a:rPr lang="es" sz="1800"/>
              <a:t> antes y </a:t>
            </a:r>
            <a:r>
              <a:rPr lang="es" sz="1800"/>
              <a:t>después</a:t>
            </a:r>
            <a:r>
              <a:rPr lang="es" sz="1800"/>
              <a:t> de la prueba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Interpretación</a:t>
            </a:r>
            <a:r>
              <a:rPr lang="es" sz="1800"/>
              <a:t> de los resultados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/>
          <p:nvPr/>
        </p:nvSpPr>
        <p:spPr>
          <a:xfrm>
            <a:off x="2540550" y="1080475"/>
            <a:ext cx="4062900" cy="2723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7380000" dist="114300">
              <a:srgbClr val="000000">
                <a:alpha val="4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"/>
          <p:cNvSpPr txBox="1"/>
          <p:nvPr/>
        </p:nvSpPr>
        <p:spPr>
          <a:xfrm>
            <a:off x="2837700" y="1214975"/>
            <a:ext cx="3468600" cy="754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¡Gracias!</a:t>
            </a:r>
            <a:endParaRPr b="1" sz="60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40" name="Google Shape;240;p29"/>
          <p:cNvSpPr txBox="1"/>
          <p:nvPr/>
        </p:nvSpPr>
        <p:spPr>
          <a:xfrm>
            <a:off x="2959500" y="2362100"/>
            <a:ext cx="3225000" cy="159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Está información se encuentra más detallada en el siguiente repositorio: 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repositorio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311700" y="23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Refinamiento de los requerimientos</a:t>
            </a:r>
            <a:endParaRPr b="1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311700" y="702050"/>
            <a:ext cx="8520600" cy="4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Requerimientos</a:t>
            </a:r>
            <a:r>
              <a:rPr lang="es" sz="1600"/>
              <a:t> funcionales: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RF01 - El sistema deberá contar con tres tipos de usuarios/roles: usuario vendedor, usuario comprador y administrador.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RF02 - El sistema deberá contar con un procedimiento de autorización de usuarios, en el cual los usuarios deben identificarse con su usuario y contraseña.. 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RF03 - El usuario vendedor y comprador podrá crear una cuenta al ingresar en la aplicación.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RF04 - El usuario vendedor podrá generar publicaciones de los productos que desee dar a conocer.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RF05 - El usuario vendedor y comprador podrán ajustar los datos de su perfil.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RF06 - La aplicación podrá sugerir precios y productos según la ubicación registrada por el usuario comprador.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RF07 - El sistema podrá analizar los datos de los usuarios vendedores para realizar recomendaciones a los usuarios compradores.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RF08 - El sistema podrá clasificar y recomendar los productos más destacados a los usuarios compradores.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RF09 - El sistema podrá analizar y presentar correcciones ortográficas cuando un usuario vendedor realice una publicación (Ver RF04).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311700" y="777875"/>
            <a:ext cx="8652300" cy="41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600"/>
              <a:t>Usabilidad</a:t>
            </a:r>
            <a:endParaRPr b="1" sz="16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600"/>
              <a:t>RU01 -  El sistema debe proporcionar mensajes de error que sean informativos y orientados al usuario final.</a:t>
            </a:r>
            <a:endParaRPr sz="16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600"/>
              <a:t>RU02 - El sistema debe contar con un módulo de ayuda.</a:t>
            </a:r>
            <a:endParaRPr sz="16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600"/>
              <a:t>RU03 - El tiempo de aprendizaje del sistema por un usuario deberá ser menor a 4 horas.</a:t>
            </a:r>
            <a:endParaRPr sz="16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600"/>
              <a:t>RU04 - La aplicación web debe poseer un diseño “responsive” con la finalidad de garantizar la adecuada visualización en múltiples computadoras personales, dispositivos móviles y tabletas.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600"/>
              <a:t>Fiabilidad</a:t>
            </a:r>
            <a:endParaRPr b="1" sz="16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600"/>
              <a:t>RFI01 - El sistema deberá contar con una tasa de errores/bugs de 5 por cada 1000 líneas de código.</a:t>
            </a:r>
            <a:endParaRPr sz="16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600"/>
              <a:t>RFI02 - El sistema deberá tener un tiempo de recuperación ante una falla o caída de 5 min.</a:t>
            </a:r>
            <a:endParaRPr sz="16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600"/>
              <a:t>RFI03 - El sistema deberá ser capaz de tolerar fallos o excepciones y seguir operando de manera normal.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600"/>
              <a:t>Rendimiento</a:t>
            </a:r>
            <a:endParaRPr b="1" sz="16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600"/>
              <a:t>RRE01 - Toda funcionalidad del sistema y transacción debe responder al usuario en menos de 5 segundos.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141" name="Google Shape;141;p15"/>
          <p:cNvSpPr txBox="1"/>
          <p:nvPr>
            <p:ph type="title"/>
          </p:nvPr>
        </p:nvSpPr>
        <p:spPr>
          <a:xfrm>
            <a:off x="311700" y="20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Requerimiento no funcionales: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278925" y="204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Avances generales</a:t>
            </a:r>
            <a:endParaRPr b="1"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278925" y="820200"/>
            <a:ext cx="7505700" cy="43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Desarrollo de los siguientes documentos: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P</a:t>
            </a:r>
            <a:r>
              <a:rPr lang="es" sz="1600"/>
              <a:t>ruebas de usabilidad.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Avance del </a:t>
            </a:r>
            <a:r>
              <a:rPr lang="es" sz="1600"/>
              <a:t>proyecto.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Especificación</a:t>
            </a:r>
            <a:r>
              <a:rPr lang="es" sz="1600"/>
              <a:t> de requerimientos de software.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Análisis</a:t>
            </a:r>
            <a:r>
              <a:rPr lang="es" sz="1600"/>
              <a:t> de diseño.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Desarrollo de prototipos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Artefactos generados: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Encuestas.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Entrevistas.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Prototipos preliminares.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301425" y="215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Diseño DCU</a:t>
            </a:r>
            <a:endParaRPr b="1"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233900" y="797725"/>
            <a:ext cx="7505700" cy="41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Entrevistas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Encuestas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Análisis</a:t>
            </a:r>
            <a:r>
              <a:rPr lang="es" sz="1600"/>
              <a:t> de los resultados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Generación</a:t>
            </a:r>
            <a:r>
              <a:rPr lang="es" sz="1600"/>
              <a:t> de prototipos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Análisis</a:t>
            </a:r>
            <a:r>
              <a:rPr lang="es" sz="1600"/>
              <a:t> de los prototipos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Planeación</a:t>
            </a:r>
            <a:r>
              <a:rPr lang="es" sz="1600"/>
              <a:t> de pruebas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Realización</a:t>
            </a:r>
            <a:r>
              <a:rPr lang="es" sz="1600"/>
              <a:t> de pruebas de usabilidad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Análisis</a:t>
            </a:r>
            <a:r>
              <a:rPr lang="es" sz="1600"/>
              <a:t> de las pruebas de usabilidad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Actualización</a:t>
            </a:r>
            <a:r>
              <a:rPr lang="es" sz="1600"/>
              <a:t> de los prototipos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Diseño final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278900" y="204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Artefactos generados</a:t>
            </a:r>
            <a:endParaRPr b="1"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278900" y="808950"/>
            <a:ext cx="7505700" cy="40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Entrevista</a:t>
            </a:r>
            <a:r>
              <a:rPr lang="es" sz="1800"/>
              <a:t>: Se realizaron 4 entrevistas, de manera escrita a </a:t>
            </a:r>
            <a:r>
              <a:rPr lang="es" sz="1800"/>
              <a:t>través</a:t>
            </a:r>
            <a:r>
              <a:rPr lang="es" sz="1800"/>
              <a:t> de un formulario de google forms, se obtuvieron los siguientes resultados: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/>
              <a:t>Las entrevistas fueron divididas en dos tipos: para compradores, y para productores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800"/>
              <a:t>Encuestas:</a:t>
            </a:r>
            <a:r>
              <a:rPr lang="es" sz="1800"/>
              <a:t> </a:t>
            </a:r>
            <a:r>
              <a:rPr lang="es" sz="1800"/>
              <a:t>Aún</a:t>
            </a:r>
            <a:r>
              <a:rPr lang="es" sz="1800"/>
              <a:t> por realizarse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311700" y="212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Compradores</a:t>
            </a:r>
            <a:endParaRPr b="1"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426" y="785350"/>
            <a:ext cx="3005225" cy="408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8475" y="299600"/>
            <a:ext cx="3270525" cy="454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9550" y="1522700"/>
            <a:ext cx="4750551" cy="31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 rotWithShape="1">
          <a:blip r:embed="rId4">
            <a:alphaModFix/>
          </a:blip>
          <a:srcRect b="0" l="2379" r="2806" t="0"/>
          <a:stretch/>
        </p:blipFill>
        <p:spPr>
          <a:xfrm>
            <a:off x="468050" y="456088"/>
            <a:ext cx="3045275" cy="42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 txBox="1"/>
          <p:nvPr>
            <p:ph type="title"/>
          </p:nvPr>
        </p:nvSpPr>
        <p:spPr>
          <a:xfrm>
            <a:off x="311700" y="212650"/>
            <a:ext cx="833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Compradores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597475"/>
            <a:ext cx="2876475" cy="420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7712" y="628668"/>
            <a:ext cx="2876475" cy="4214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4175" y="628675"/>
            <a:ext cx="3157829" cy="444102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 txBox="1"/>
          <p:nvPr>
            <p:ph type="title"/>
          </p:nvPr>
        </p:nvSpPr>
        <p:spPr>
          <a:xfrm>
            <a:off x="311700" y="12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Productores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