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6805930" cy="993965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732" autoAdjust="0"/>
    <p:restoredTop sz="94660"/>
  </p:normalViewPr>
  <p:slideViewPr>
    <p:cSldViewPr snapToObjects="1">
      <p:cViewPr varScale="1">
        <p:scale>
          <a:sx n="100" d="100"/>
          <a:sy n="100" d="100"/>
        </p:scale>
        <p:origin x="-1560" y="13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E3A397-4DC3-46CE-9AE3-45BE39C97A59}" type="datetime1">
              <a:rPr lang="ko-KR" altLang="en-US"/>
              <a:pPr lvl="0">
                <a:defRPr/>
              </a:pPr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BDF5DD3-10C4-4F53-9E08-2A05AD183D3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ype="http://schemas.openxmlformats.org/officeDocument/2006/relationships/hyperlink" Target="http://hangeul.naver.com/font" TargetMode="External" /><Relationship Id="rId3" Type="http://schemas.openxmlformats.org/officeDocument/2006/relationships/slideLayout" Target="../slideLayouts/slideLayout9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8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8.png"  /><Relationship Id="rId3" Type="http://schemas.openxmlformats.org/officeDocument/2006/relationships/image" Target="../media/image26.jpeg"  /><Relationship Id="rId4" Type="http://schemas.openxmlformats.org/officeDocument/2006/relationships/image" Target="../media/image2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8.png"  /><Relationship Id="rId3" Type="http://schemas.openxmlformats.org/officeDocument/2006/relationships/image" Target="../media/image18.png"  /><Relationship Id="rId4" Type="http://schemas.openxmlformats.org/officeDocument/2006/relationships/image" Target="../media/image28.png"  /></Relationships>
</file>

<file path=ppt/slides/_rels/slide13.xml.rels><?xml version="1.0" encoding="UTF-8" standalone="yes" ?><Relationships xmlns="http://schemas.openxmlformats.org/package/2006/relationships"><Relationship Id="rId2" Type="http://schemas.openxmlformats.org/officeDocument/2006/relationships/image" Target="../media/image2.png"  /><Relationship Id="rId3" Type="http://schemas.openxmlformats.org/officeDocument/2006/relationships/slideLayout" Target="../slideLayouts/slideLayout9.xml"  /></Relationships>
</file>

<file path=ppt/slides/_rels/slide14.xml.rels><?xml version="1.0" encoding="UTF-8" standalone="yes" ?><Relationships xmlns="http://schemas.openxmlformats.org/package/2006/relationships"><Relationship Id="rId2" Type="http://schemas.openxmlformats.org/officeDocument/2006/relationships/image" Target="../media/image2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jpeg"  /><Relationship Id="rId6" Type="http://schemas.openxmlformats.org/officeDocument/2006/relationships/slideLayout" Target="../slideLayouts/slideLayout9.xml"  /></Relationships>
</file>

<file path=ppt/slides/_rels/slide15.xml.rels><?xml version="1.0" encoding="UTF-8" standalone="yes" ?><Relationships xmlns="http://schemas.openxmlformats.org/package/2006/relationships"><Relationship Id="rId2" Type="http://schemas.openxmlformats.org/officeDocument/2006/relationships/image" Target="../media/image2.png"  /><Relationship Id="rId3" Type="http://schemas.openxmlformats.org/officeDocument/2006/relationships/image" Target="../media/image32.png"  /><Relationship Id="rId4" Type="http://schemas.openxmlformats.org/officeDocument/2006/relationships/image" Target="../media/image33.jpeg"  /><Relationship Id="rId5" Type="http://schemas.openxmlformats.org/officeDocument/2006/relationships/image" Target="../media/image34.png"  /><Relationship Id="rId6" Type="http://schemas.openxmlformats.org/officeDocument/2006/relationships/slideLayout" Target="../slideLayouts/slideLayout9.xml"  /></Relationships>
</file>

<file path=ppt/slides/_rels/slide16.xml.rels><?xml version="1.0" encoding="UTF-8" standalone="yes" ?><Relationships xmlns="http://schemas.openxmlformats.org/package/2006/relationships"><Relationship Id="rId2" Type="http://schemas.openxmlformats.org/officeDocument/2006/relationships/image" Target="../media/image2.png"  /><Relationship Id="rId3" Type="http://schemas.openxmlformats.org/officeDocument/2006/relationships/image" Target="../media/image35.png"  /><Relationship Id="rId4" Type="http://schemas.openxmlformats.org/officeDocument/2006/relationships/image" Target="../media/image36.jpeg"  /><Relationship Id="rId5" Type="http://schemas.openxmlformats.org/officeDocument/2006/relationships/image" Target="../media/image37.jpeg"  /><Relationship Id="rId6" Type="http://schemas.openxmlformats.org/officeDocument/2006/relationships/slideLayout" Target="../slideLayouts/slideLayout9.xml"  /></Relationships>
</file>

<file path=ppt/slides/_rels/slide17.xml.rels><?xml version="1.0" encoding="UTF-8" standalone="yes" ?><Relationships xmlns="http://schemas.openxmlformats.org/package/2006/relationships"><Relationship Id="rId2" Type="http://schemas.openxmlformats.org/officeDocument/2006/relationships/image" Target="../media/image2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slideLayout" Target="../slideLayouts/slideLayout9.xml"  /></Relationships>
</file>

<file path=ppt/slides/_rels/slide18.xml.rels><?xml version="1.0" encoding="UTF-8" standalone="yes" ?><Relationships xmlns="http://schemas.openxmlformats.org/package/2006/relationships"><Relationship Id="rId2" Type="http://schemas.openxmlformats.org/officeDocument/2006/relationships/hyperlink" Target="http://hangeul.naver.com/font" TargetMode="External" /><Relationship Id="rId3" Type="http://schemas.openxmlformats.org/officeDocument/2006/relationships/slideLayout" Target="../slideLayouts/slideLayout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3.xml.rels><?xml version="1.0" encoding="UTF-8" standalone="yes" ?><Relationships xmlns="http://schemas.openxmlformats.org/package/2006/relationships"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jpe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slideLayout" Target="../slideLayouts/slideLayout9.xml"  /></Relationships>
</file>

<file path=ppt/slides/_rels/slide4.xml.rels><?xml version="1.0" encoding="UTF-8" standalone="yes" ?><Relationships xmlns="http://schemas.openxmlformats.org/package/2006/relationships"><Relationship Id="rId2" Type="http://schemas.openxmlformats.org/officeDocument/2006/relationships/image" Target="../media/image2.png"  /><Relationship Id="rId3" Type="http://schemas.openxmlformats.org/officeDocument/2006/relationships/image" Target="../media/image8.jpe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jpeg"  /><Relationship Id="rId7" Type="http://schemas.openxmlformats.org/officeDocument/2006/relationships/image" Target="../media/image12.jpeg"  /><Relationship Id="rId8" Type="http://schemas.openxmlformats.org/officeDocument/2006/relationships/slideLayout" Target="../slideLayouts/slideLayout9.xml"  /></Relationships>
</file>

<file path=ppt/slides/_rels/slide5.xml.rels><?xml version="1.0" encoding="UTF-8" standalone="yes" ?><Relationships xmlns="http://schemas.openxmlformats.org/package/2006/relationships"><Relationship Id="rId2" Type="http://schemas.openxmlformats.org/officeDocument/2006/relationships/image" Target="../media/image2.png"  /><Relationship Id="rId3" Type="http://schemas.openxmlformats.org/officeDocument/2006/relationships/slideLayout" Target="../slideLayouts/slideLayout9.xml"  /></Relationships>
</file>

<file path=ppt/slides/_rels/slide6.xml.rels><?xml version="1.0" encoding="UTF-8" standalone="yes" ?><Relationships xmlns="http://schemas.openxmlformats.org/package/2006/relationships"><Relationship Id="rId2" Type="http://schemas.openxmlformats.org/officeDocument/2006/relationships/image" Target="../media/image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slideLayout" Target="../slideLayouts/slideLayout9.xml"  /></Relationships>
</file>

<file path=ppt/slides/_rels/slide7.xml.rels><?xml version="1.0" encoding="UTF-8" standalone="yes" ?><Relationships xmlns="http://schemas.openxmlformats.org/package/2006/relationships"><Relationship Id="rId2" Type="http://schemas.openxmlformats.org/officeDocument/2006/relationships/image" Target="../media/image2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slideLayout" Target="../slideLayouts/slideLayout9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8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9144635" cy="6862445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750" y="548640"/>
            <a:ext cx="8065135" cy="2736215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650" y="764540"/>
            <a:ext cx="7128510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sz="48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48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650" y="4437380"/>
            <a:ext cx="2192655" cy="79248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20" dirty="0" smtClean="0" b="1">
                <a:solidFill>
                  <a:schemeClr val="bg1"/>
                </a:solidFill>
                <a:latin typeface="나눔고딕" charset="0"/>
                <a:ea typeface="나눔고딕" charset="0"/>
              </a:rPr>
              <a:t>2012305504 손정훈	</a:t>
            </a:r>
            <a:endParaRPr lang="ko-KR" altLang="en-US" sz="1000" cap="none" dirty="0" smtClean="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3284855"/>
            <a:ext cx="8065135" cy="1008380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750" y="4293235"/>
            <a:ext cx="8065135" cy="651510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555875" y="4437380"/>
            <a:ext cx="2592705" cy="79248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20" dirty="0" smtClean="0" b="1">
                <a:ln w="9525" cap="flat" cmpd="sng">
                  <a:prstDash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컴퓨터공학과</a:t>
            </a:r>
            <a:endParaRPr lang="ko-KR" altLang="en-US" sz="1000" cap="none" dirty="0" smtClean="0" b="1">
              <a:ln w="9525" cap="flat" cmpd="sng">
                <a:prstDash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5068570" y="4437380"/>
            <a:ext cx="2192655" cy="79248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spc="-20" dirty="0" smtClean="0" b="1">
                <a:ln w="9525" cap="flat" cmpd="sng">
                  <a:prstDash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2018.03.14</a:t>
            </a:r>
            <a:endParaRPr lang="ko-KR" altLang="en-US" sz="1000" cap="none" dirty="0" smtClean="0" b="1">
              <a:ln w="9525" cap="flat" cmpd="sng">
                <a:prstDash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n w="9525" cap="flat" cmpd="sng">
                <a:prstDash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650" y="3355975"/>
            <a:ext cx="6121400" cy="79375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>
              <a:ln w="9525" cap="flat" cmpd="sng">
                <a:prstDash/>
              </a:ln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5" name="텍스트 개체 틀 14"/>
          <p:cNvSpPr txBox="1">
            <a:spLocks/>
          </p:cNvSpPr>
          <p:nvPr>
            <p:ph type="ctrTitle" idx="2"/>
          </p:nvPr>
        </p:nvSpPr>
        <p:spPr>
          <a:xfrm rot="0">
            <a:off x="1390650" y="1042670"/>
            <a:ext cx="7129780" cy="14712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spc="-150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4800" cap="none" spc="-150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</a:br>
            <a:r>
              <a:rPr lang="en-US" altLang="ko-KR" sz="4800" cap="none" spc="-150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4800" cap="none" spc="-150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</a:br>
            <a:r>
              <a:rPr lang="en-US" altLang="ko-KR" sz="4800" cap="none" spc="-150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한 눈에 보는 대학생활 </a:t>
            </a:r>
            <a:r>
              <a:rPr lang="en-US" altLang="ko-KR" sz="4800" cap="none" spc="-150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4800" cap="none" spc="-150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</a:br>
            <a:r>
              <a:rPr lang="en-US" altLang="ko-KR" sz="4800" cap="none" spc="-150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   -스콘봇(Skon bot)-</a:t>
            </a:r>
            <a:r>
              <a:rPr lang="en-US" altLang="ko-KR" sz="4800" cap="none" spc="-150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/>
            </a:r>
            <a:br>
              <a:rPr lang="en-US" altLang="ko-KR" sz="4800" cap="none" spc="-150" dirty="0" smtClean="0" b="1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</a:br>
            <a:endParaRPr lang="ko-KR" altLang="en-US" sz="3000" cap="none" dirty="0" smtClean="0" b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84160" y="6309360"/>
            <a:ext cx="854710" cy="206375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467360" y="404495"/>
            <a:ext cx="7733030" cy="11544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000" b="1" cap="none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 2-2 대학생활 지원 디지털 서비스 사례 분석</a:t>
            </a:r>
            <a:endParaRPr lang="ko-KR" altLang="en-US" sz="3000" b="1" cap="none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605" y="404495"/>
            <a:ext cx="8354695" cy="1297940"/>
          </a:xfrm>
          <a:prstGeom prst="rect">
            <a:avLst/>
          </a:prstGeom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ko-KR" altLang="en-US" sz="1800" b="0" cap="none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3" name="제목 22"/>
          <p:cNvSpPr txBox="1"/>
          <p:nvPr/>
        </p:nvSpPr>
        <p:spPr>
          <a:xfrm>
            <a:off x="7031355" y="116840"/>
            <a:ext cx="1647190" cy="10820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600" b="1" cap="none">
              <a:solidFill>
                <a:schemeClr val="tx2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26720" y="1905635"/>
          <a:ext cx="8442960" cy="475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255"/>
                <a:gridCol w="5513705"/>
              </a:tblGrid>
              <a:tr h="4701540"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 </a:t>
                      </a: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&lt;서경대학교 공식 플러스친구&gt;</a:t>
                      </a:r>
                      <a:endParaRPr lang="en-US" altLang="ko-KR" sz="1800" b="1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 기능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홈페이지/페이스북/인스타그램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URL 제공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 형태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카카오톡 플러스친구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 화면출력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URL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 조작방법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버튼클릭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 평가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정보를 제공하기보다는 데이터를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얻을 수 있는 URL을 제공함으로써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바로가기의 역할밖에 수행하지 못함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텍스트 상자 25"/>
          <p:cNvSpPr txBox="1"/>
          <p:nvPr/>
        </p:nvSpPr>
        <p:spPr>
          <a:xfrm>
            <a:off x="2157095" y="2141855"/>
            <a:ext cx="139192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cap="none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40805" y="5337810"/>
            <a:ext cx="2430145" cy="1261745"/>
          </a:xfrm>
          <a:prstGeom prst="rect">
            <a:avLst/>
          </a:prstGeom>
          <a:noFill/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80455" y="1909445"/>
            <a:ext cx="2687320" cy="4608195"/>
          </a:xfrm>
          <a:prstGeom prst="rect">
            <a:avLst/>
          </a:prstGeom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8630" y="2407920"/>
            <a:ext cx="2771775" cy="24072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84160" y="6309360"/>
            <a:ext cx="854710" cy="206375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467360" y="404495"/>
            <a:ext cx="7733030" cy="11544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000" b="1" cap="none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 2-2 대학생활 지원 디지털 서비스 사례 분석</a:t>
            </a:r>
            <a:endParaRPr lang="ko-KR" altLang="en-US" sz="3000" b="1" cap="none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605" y="404495"/>
            <a:ext cx="8354695" cy="1297940"/>
          </a:xfrm>
          <a:prstGeom prst="rect">
            <a:avLst/>
          </a:prstGeom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ko-KR" altLang="en-US" sz="1800" b="0" cap="none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3" name="제목 22"/>
          <p:cNvSpPr txBox="1"/>
          <p:nvPr/>
        </p:nvSpPr>
        <p:spPr>
          <a:xfrm>
            <a:off x="7031355" y="116840"/>
            <a:ext cx="1647190" cy="108204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600" b="1" cap="none">
              <a:solidFill>
                <a:schemeClr val="tx2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26720" y="1905635"/>
          <a:ext cx="844296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255"/>
                <a:gridCol w="5513705"/>
              </a:tblGrid>
              <a:tr h="4521200"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800" b="1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800" b="1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&lt;스콘봇 &gt;</a:t>
                      </a:r>
                      <a:endParaRPr lang="en-US" altLang="ko-KR" sz="1800" b="1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-기능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교통 / 날씨 / 도서관 / 학생식당 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학사일정 / 번호안내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-형태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카카오톡 플러스친구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-화면출력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Text/URL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-조작방법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버튼클릭 / Text입력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 풍부한 기능과 사용자의 텍스트 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입력으로 구체적인 정보 검색을하여 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사용자에게 보다 더 편리하게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대학생활 정보를 제공 할 수 있을것이라 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기대됨</a:t>
                      </a: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텍스트 상자 25"/>
          <p:cNvSpPr txBox="1"/>
          <p:nvPr/>
        </p:nvSpPr>
        <p:spPr>
          <a:xfrm>
            <a:off x="2157095" y="2141855"/>
            <a:ext cx="139192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cap="none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텍스트 상자 33"/>
          <p:cNvSpPr txBox="1"/>
          <p:nvPr/>
        </p:nvSpPr>
        <p:spPr>
          <a:xfrm>
            <a:off x="6536690" y="4777105"/>
            <a:ext cx="1703070" cy="2457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5" name="텍스트 상자 34"/>
          <p:cNvSpPr txBox="1"/>
          <p:nvPr/>
        </p:nvSpPr>
        <p:spPr>
          <a:xfrm>
            <a:off x="6581775" y="4695190"/>
            <a:ext cx="1712595" cy="3238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500" b="0" cap="none">
                <a:solidFill>
                  <a:schemeClr val="tx1"/>
                </a:solidFill>
                <a:latin typeface="나눔바른고딕"/>
                <a:ea typeface="나눔바른고딕"/>
              </a:rPr>
              <a:t>          </a:t>
            </a:r>
            <a:endParaRPr lang="ko-KR" altLang="en-US" sz="1500" b="0" cap="none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920" y="2262505"/>
            <a:ext cx="2270760" cy="2287270"/>
          </a:xfrm>
          <a:prstGeom prst="rect">
            <a:avLst/>
          </a:prstGeom>
          <a:noFill/>
        </p:spPr>
      </p:pic>
      <p:pic>
        <p:nvPicPr>
          <p:cNvPr id="41" name="그림 40" descr="C:/Users/S/AppData/Roaming/PolarisOffice/ETemp/10424_7945728/fImage314005175724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30975" y="1923415"/>
            <a:ext cx="2315210" cy="43859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84160" y="6309360"/>
            <a:ext cx="853440" cy="205105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467360" y="404495"/>
            <a:ext cx="6553835" cy="11531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000" b="1" cap="none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3-1 시스템  구성도</a:t>
            </a:r>
            <a:endParaRPr lang="ko-KR" altLang="en-US" sz="3000" b="1" cap="none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84160" y="6309360"/>
            <a:ext cx="853440" cy="20510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395605" y="404495"/>
            <a:ext cx="8353425" cy="1296670"/>
          </a:xfrm>
          <a:prstGeom prst="rect">
            <a:avLst/>
          </a:prstGeom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ko-KR" altLang="en-US" sz="1800" b="0" cap="none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3" name="제목 22"/>
          <p:cNvSpPr txBox="1"/>
          <p:nvPr/>
        </p:nvSpPr>
        <p:spPr>
          <a:xfrm>
            <a:off x="7031355" y="116840"/>
            <a:ext cx="1645920" cy="10807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600" b="1" cap="none">
              <a:ln w="9525" cap="flat" cmpd="sng"/>
              <a:solidFill>
                <a:schemeClr val="tx2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1175" y="2762250"/>
            <a:ext cx="4258310" cy="3220085"/>
          </a:xfrm>
          <a:prstGeom prst="rect">
            <a:avLst/>
          </a:prstGeom>
          <a:noFill/>
        </p:spPr>
      </p:pic>
      <p:sp>
        <p:nvSpPr>
          <p:cNvPr id="25" name="텍스트 상자 24"/>
          <p:cNvSpPr txBox="1"/>
          <p:nvPr/>
        </p:nvSpPr>
        <p:spPr>
          <a:xfrm>
            <a:off x="4433570" y="2814320"/>
            <a:ext cx="3749675" cy="28321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5073650" y="3429000"/>
            <a:ext cx="3663950" cy="14890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500" b="1" cap="none">
                <a:solidFill>
                  <a:srgbClr val="000000"/>
                </a:solidFill>
                <a:latin typeface="한양신명조"/>
                <a:ea typeface="한양신명조"/>
              </a:rPr>
              <a:t>Client : KakaoTalk PlusFriends API</a:t>
            </a:r>
            <a:endParaRPr lang="en-US" altLang="ko-KR" sz="1500" b="1" cap="none">
              <a:solidFill>
                <a:srgbClr val="000000"/>
              </a:solidFill>
              <a:latin typeface="한양신명조"/>
              <a:ea typeface="한양신명조"/>
            </a:endParaRPr>
          </a:p>
          <a:p>
            <a:pPr marL="0" indent="0" algn="just" defTabSz="50800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500" b="1" cap="none">
                <a:solidFill>
                  <a:srgbClr val="000000"/>
                </a:solidFill>
                <a:latin typeface="한양신명조"/>
                <a:ea typeface="한양신명조"/>
              </a:rPr>
              <a:t>Server : AWS EC2 centos6 / Django2.0</a:t>
            </a:r>
            <a:endParaRPr lang="en-US" altLang="ko-KR" sz="1500" b="1" cap="none">
              <a:solidFill>
                <a:srgbClr val="000000"/>
              </a:solidFill>
              <a:latin typeface="한양신명조"/>
              <a:ea typeface="한양신명조"/>
            </a:endParaRPr>
          </a:p>
          <a:p>
            <a:pPr marL="0" indent="0" algn="just" defTabSz="50800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500" b="1" cap="none">
                <a:solidFill>
                  <a:srgbClr val="000000"/>
                </a:solidFill>
                <a:latin typeface="한양신명조"/>
                <a:ea typeface="한양신명조"/>
              </a:rPr>
              <a:t>Database : MySQL</a:t>
            </a:r>
            <a:endParaRPr lang="en-US" altLang="ko-KR" sz="1500" b="1" cap="none">
              <a:solidFill>
                <a:srgbClr val="000000"/>
              </a:solidFill>
              <a:latin typeface="한양신명조"/>
              <a:ea typeface="한양신명조"/>
            </a:endParaRPr>
          </a:p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160" y="6309360"/>
            <a:ext cx="852805" cy="2044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360" y="404495"/>
            <a:ext cx="6553200" cy="115252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spc="-100" dirty="0" smtClean="0" b="1">
                <a:solidFill>
                  <a:schemeClr val="accent6">
                    <a:lumMod val="75000"/>
                  </a:schemeClr>
                </a:solidFill>
                <a:latin typeface="나눔고딕 ExtraBold" charset="0"/>
                <a:ea typeface="나눔고딕 ExtraBold" charset="0"/>
              </a:rPr>
              <a:t>3-2 개발환경</a:t>
            </a:r>
            <a:endParaRPr lang="ko-KR" altLang="en-US" sz="3000" cap="none" dirty="0" smtClean="0" b="1">
              <a:solidFill>
                <a:schemeClr val="accent6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160" y="6309360"/>
            <a:ext cx="852805" cy="2044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605" y="404495"/>
            <a:ext cx="8352790" cy="1296035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355" y="116840"/>
            <a:ext cx="1645920" cy="108077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r" fontAlgn="auto" defTabSz="91440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ln w="9525" cap="flat" cmpd="sng">
                <a:prstDash/>
              </a:ln>
              <a:solidFill>
                <a:schemeClr val="tx2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73735" y="2180590"/>
          <a:ext cx="8063865" cy="37655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97585"/>
                <a:gridCol w="1405890"/>
                <a:gridCol w="2830195"/>
                <a:gridCol w="2830195"/>
              </a:tblGrid>
              <a:tr h="437515"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1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구분</a:t>
                      </a:r>
                      <a:endParaRPr lang="ko-KR" altLang="en-US" sz="1500" kern="1200" dirty="0" smtClean="0" b="1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1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항목</a:t>
                      </a:r>
                      <a:endParaRPr lang="ko-KR" altLang="en-US" sz="1500" kern="1200" dirty="0" smtClean="0" b="1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1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적용내역</a:t>
                      </a:r>
                      <a:endParaRPr lang="ko-KR" altLang="en-US" sz="1500" kern="1200" dirty="0" smtClean="0" b="1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 rowSpan="7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S/W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  <a:p>
                      <a:pPr marL="0" indent="0" algn="ctr" fontAlgn="auto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개발환경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OS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Windos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윈도우즈 환경에서 개발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1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개발언어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Python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 Python3.6.6로 개발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1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개발환경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PyCharm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Python 개발을 위한 IDE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55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row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 개발도구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Django2.0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웹프로그래밍 프레임워크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55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Beautifulsoup4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웹 크롤링 라이브러리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55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pymysql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Python에 MySQL연동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2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konlpy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rgbClr val="000000"/>
                          </a:solidFill>
                          <a:latin typeface="HY견고딕" charset="0"/>
                          <a:ea typeface="HY견고딕" charset="0"/>
                        </a:rPr>
                        <a:t>한국어 자연어처리 라이브러리</a:t>
                      </a: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HY견고딕" charset="0"/>
                        <a:ea typeface="HY견고딕" charset="0"/>
                      </a:endParaRPr>
                    </a:p>
                  </a:txBody>
                  <a:tcPr marL="68580" marR="68580" marT="34290" marB="3429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4075" cy="20574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467360" y="404495"/>
            <a:ext cx="6553835" cy="11531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spc="-100" dirty="0" smtClean="0" b="1">
                <a:solidFill>
                  <a:schemeClr val="accent6">
                    <a:lumMod val="75000"/>
                  </a:schemeClr>
                </a:solidFill>
                <a:latin typeface="나눔고딕 ExtraBold" charset="0"/>
                <a:ea typeface="나눔고딕 ExtraBold" charset="0"/>
              </a:rPr>
              <a:t>4-1 클라우드 서비스(AWS EC2)</a:t>
            </a:r>
            <a:endParaRPr lang="ko-KR" altLang="en-US" sz="3000" cap="none" dirty="0" smtClean="0" b="1">
              <a:solidFill>
                <a:schemeClr val="accent6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4075" cy="205740"/>
          </a:xfrm>
          <a:prstGeom prst="rect"/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 rot="0">
            <a:off x="395605" y="404495"/>
            <a:ext cx="8354060" cy="1297305"/>
          </a:xfrm>
          <a:prstGeom prst="rect"/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제목 22"/>
          <p:cNvSpPr txBox="1">
            <a:spLocks/>
          </p:cNvSpPr>
          <p:nvPr/>
        </p:nvSpPr>
        <p:spPr>
          <a:xfrm rot="0">
            <a:off x="7031355" y="116840"/>
            <a:ext cx="1646555" cy="10814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chemeClr val="tx2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4433570" y="2814320"/>
            <a:ext cx="3749675" cy="28321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부제목 25"/>
          <p:cNvSpPr txBox="1">
            <a:spLocks/>
          </p:cNvSpPr>
          <p:nvPr/>
        </p:nvSpPr>
        <p:spPr>
          <a:xfrm>
            <a:off x="332105" y="2096135"/>
            <a:ext cx="8405495" cy="23761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■ 개인 컴퓨터로 서버를 유지하기에는 한계가 있다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ex) 동시작업시 서버 멈춤 현상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      개인컴퓨터를 쉬지않고 돌릴 수 없으므로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      지속적인 서비스 지원 불가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■  서버만을 위한 컴퓨터 필요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=&gt; AWS EC2 Centos6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=&gt; 프리티어로, 무료로 사용가능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27" name="그림 26" descr="C:/Users/S/AppData/Roaming/PolarisOffice/ETemp/10424_7945728/fImage5957618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38530" y="5074285"/>
            <a:ext cx="2534920" cy="1144270"/>
          </a:xfrm>
          <a:prstGeom prst="rect"/>
          <a:noFill/>
        </p:spPr>
      </p:pic>
      <p:pic>
        <p:nvPicPr>
          <p:cNvPr id="28" name="그림 27" descr="C:/Users/S/AppData/Roaming/PolarisOffice/ETemp/10424_7945728/fImage8517619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10430" y="4778375"/>
            <a:ext cx="1849120" cy="1925320"/>
          </a:xfrm>
          <a:prstGeom prst="rect"/>
          <a:noFill/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10430" y="2381250"/>
            <a:ext cx="4026535" cy="25768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4075" cy="20574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467360" y="404495"/>
            <a:ext cx="6553835" cy="11531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spc="-100" dirty="0" smtClean="0" b="1">
                <a:solidFill>
                  <a:schemeClr val="accent6">
                    <a:lumMod val="75000"/>
                  </a:schemeClr>
                </a:solidFill>
                <a:latin typeface="나눔고딕 ExtraBold" charset="0"/>
                <a:ea typeface="나눔고딕 ExtraBold" charset="0"/>
              </a:rPr>
              <a:t>4-2 웹 크롤링(beautifulsoup4)</a:t>
            </a:r>
            <a:endParaRPr lang="ko-KR" altLang="en-US" sz="3000" cap="none" dirty="0" smtClean="0" b="1">
              <a:solidFill>
                <a:schemeClr val="accent6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4075" cy="205740"/>
          </a:xfrm>
          <a:prstGeom prst="rect"/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 rot="0">
            <a:off x="395605" y="404495"/>
            <a:ext cx="8354060" cy="1297305"/>
          </a:xfrm>
          <a:prstGeom prst="rect"/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제목 22"/>
          <p:cNvSpPr txBox="1">
            <a:spLocks/>
          </p:cNvSpPr>
          <p:nvPr/>
        </p:nvSpPr>
        <p:spPr>
          <a:xfrm rot="0">
            <a:off x="7031355" y="116840"/>
            <a:ext cx="1646555" cy="10814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chemeClr val="tx2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4433570" y="2814320"/>
            <a:ext cx="3749675" cy="28321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부제목 25"/>
          <p:cNvSpPr txBox="1">
            <a:spLocks/>
          </p:cNvSpPr>
          <p:nvPr/>
        </p:nvSpPr>
        <p:spPr>
          <a:xfrm>
            <a:off x="332105" y="2096135"/>
            <a:ext cx="8405495" cy="23761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■ 기존의 플러스친구는 대부분 URL만 지원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=&gt; 바로가기의 역할 밖에 안됨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■  웹 사이트에 있는 내용을 스크래핑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=&gt; 실시간으로 변화하는 내용을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     대화창에서 바로 확인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17795" y="2284730"/>
            <a:ext cx="2273300" cy="1802765"/>
          </a:xfrm>
          <a:prstGeom prst="rect"/>
          <a:noFill/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0" y="4881245"/>
            <a:ext cx="3810635" cy="1200785"/>
          </a:xfrm>
          <a:prstGeom prst="rect"/>
          <a:noFill/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22495" y="4469130"/>
            <a:ext cx="3267710" cy="1400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4075" cy="20574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467360" y="404495"/>
            <a:ext cx="6554470" cy="11537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spc="-100" dirty="0" smtClean="0" b="1">
                <a:solidFill>
                  <a:schemeClr val="accent6">
                    <a:lumMod val="75000"/>
                  </a:schemeClr>
                </a:solidFill>
                <a:latin typeface="나눔고딕 ExtraBold" charset="0"/>
                <a:ea typeface="나눔고딕 ExtraBold" charset="0"/>
              </a:rPr>
              <a:t>4-3 한국어 형태소 분석 (konlpy)</a:t>
            </a:r>
            <a:endParaRPr lang="ko-KR" altLang="en-US" sz="3000" cap="none" dirty="0" smtClean="0" b="1">
              <a:solidFill>
                <a:schemeClr val="accent6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4075" cy="205740"/>
          </a:xfrm>
          <a:prstGeom prst="rect"/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 rot="0">
            <a:off x="395605" y="404495"/>
            <a:ext cx="8354060" cy="1297305"/>
          </a:xfrm>
          <a:prstGeom prst="rect"/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제목 22"/>
          <p:cNvSpPr txBox="1">
            <a:spLocks/>
          </p:cNvSpPr>
          <p:nvPr/>
        </p:nvSpPr>
        <p:spPr>
          <a:xfrm rot="0">
            <a:off x="7031355" y="116840"/>
            <a:ext cx="1646555" cy="10814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chemeClr val="tx2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4433570" y="2814320"/>
            <a:ext cx="3749675" cy="28321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부제목 25"/>
          <p:cNvSpPr txBox="1">
            <a:spLocks/>
          </p:cNvSpPr>
          <p:nvPr/>
        </p:nvSpPr>
        <p:spPr>
          <a:xfrm>
            <a:off x="332105" y="2096135"/>
            <a:ext cx="8405495" cy="23761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■ 채팅봇이 사용자에게 의견을 받아온 내용을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KoNLPy 라이브러리를 사용해서 의견(문장)을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형태소 단위로 나누고, 나눈 값을 분석하여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사용자에게 질문에 대한 답변을 함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just" fontAlgn="auto" defTabSz="914400" eaLnBrk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74285" y="4428490"/>
            <a:ext cx="1905635" cy="2400935"/>
          </a:xfrm>
          <a:prstGeom prst="rect"/>
          <a:noFill/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5465" y="5045710"/>
            <a:ext cx="3810635" cy="1200785"/>
          </a:xfrm>
          <a:prstGeom prst="rect"/>
          <a:noFill/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39055" y="2343150"/>
            <a:ext cx="2848610" cy="1600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4075" cy="20574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467360" y="404495"/>
            <a:ext cx="6553835" cy="11531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spc="-100" dirty="0" smtClean="0" b="1">
                <a:solidFill>
                  <a:schemeClr val="accent6">
                    <a:lumMod val="75000"/>
                  </a:schemeClr>
                </a:solidFill>
                <a:latin typeface="나눔고딕 ExtraBold" charset="0"/>
                <a:ea typeface="나눔고딕 ExtraBold" charset="0"/>
              </a:rPr>
              <a:t>5  결과 화면 </a:t>
            </a:r>
            <a:endParaRPr lang="ko-KR" altLang="en-US" sz="3000" cap="none" dirty="0" smtClean="0" b="1">
              <a:solidFill>
                <a:schemeClr val="accent6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4075" cy="205740"/>
          </a:xfrm>
          <a:prstGeom prst="rect"/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 rot="0">
            <a:off x="395605" y="404495"/>
            <a:ext cx="8354060" cy="1297305"/>
          </a:xfrm>
          <a:prstGeom prst="rect"/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제목 22"/>
          <p:cNvSpPr txBox="1">
            <a:spLocks/>
          </p:cNvSpPr>
          <p:nvPr/>
        </p:nvSpPr>
        <p:spPr>
          <a:xfrm rot="0">
            <a:off x="7031355" y="116840"/>
            <a:ext cx="1646555" cy="10814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chemeClr val="tx2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4433570" y="2814320"/>
            <a:ext cx="3749675" cy="28321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205" y="3169285"/>
            <a:ext cx="1896110" cy="3239770"/>
          </a:xfrm>
          <a:prstGeom prst="rect"/>
          <a:noFill/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56660" y="3169285"/>
            <a:ext cx="1896110" cy="3239770"/>
          </a:xfrm>
          <a:prstGeom prst="rect"/>
          <a:noFill/>
        </p:spPr>
      </p:pic>
      <p:sp>
        <p:nvSpPr>
          <p:cNvPr id="30" name="부제목 29"/>
          <p:cNvSpPr txBox="1">
            <a:spLocks/>
          </p:cNvSpPr>
          <p:nvPr/>
        </p:nvSpPr>
        <p:spPr>
          <a:xfrm>
            <a:off x="917575" y="2225675"/>
            <a:ext cx="7569200" cy="416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ju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  &lt;학교식당메뉴&gt;                              &lt;열람실 정보&gt;                            &lt; 채팅하기 &gt;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1" name="그림 30" descr="C:/Users/S/AppData/Roaming/PolarisOffice/ETemp/10424_7945728/fImage33079387147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1270" y="2662555"/>
            <a:ext cx="1837690" cy="3752214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-80010"/>
            <a:ext cx="9144635" cy="6862445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50" y="620395"/>
            <a:ext cx="5107940" cy="935990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>
            <a:spLocks/>
          </p:cNvSpPr>
          <p:nvPr/>
        </p:nvSpPr>
        <p:spPr>
          <a:xfrm rot="0">
            <a:off x="-36195" y="-72390"/>
            <a:ext cx="9145270" cy="6863080"/>
          </a:xfrm>
          <a:prstGeom prst="rect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323215" y="260350"/>
            <a:ext cx="2880995" cy="57658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bg1"/>
                </a:solidFill>
                <a:latin typeface="나눔고딕" charset="0"/>
                <a:ea typeface="나눔고딕" charset="0"/>
              </a:rPr>
              <a:t>목차</a:t>
            </a:r>
            <a:endParaRPr lang="ko-KR" altLang="en-US" sz="2400" cap="none" dirty="0" smtClean="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700020" y="1669415"/>
            <a:ext cx="3312795" cy="36068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20" dirty="0" smtClean="0" b="1">
                <a:ln w="9525" cap="flat" cmpd="sng">
                  <a:prstDash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02  프로젝트 관련 동향</a:t>
            </a:r>
            <a:endParaRPr lang="ko-KR" altLang="en-US" sz="1400" cap="none" dirty="0" smtClean="0" b="1">
              <a:ln w="9525" cap="flat" cmpd="sng">
                <a:prstDash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280" y="1669415"/>
            <a:ext cx="3314065" cy="8750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20" dirty="0" smtClean="0" b="0">
                <a:solidFill>
                  <a:schemeClr val="bg1"/>
                </a:solidFill>
                <a:latin typeface="나눔고딕" charset="0"/>
                <a:ea typeface="나눔고딕" charset="0"/>
              </a:rPr>
              <a:t>2-1      챗봇(chatbot)이란?</a:t>
            </a:r>
            <a:endParaRPr lang="ko-KR" altLang="en-US" sz="1100" cap="none" dirty="0" smtClean="0" b="0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20" dirty="0" smtClean="0" b="0">
                <a:solidFill>
                  <a:schemeClr val="bg1"/>
                </a:solidFill>
                <a:latin typeface="나눔고딕" charset="0"/>
                <a:ea typeface="나눔고딕" charset="0"/>
              </a:rPr>
              <a:t>2-2      프로젝트 사례 분석</a:t>
            </a:r>
            <a:endParaRPr lang="ko-KR" altLang="en-US" sz="1100" cap="none" dirty="0" smtClean="0" b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775" y="1597660"/>
            <a:ext cx="295211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68035" y="1597660"/>
            <a:ext cx="278003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 rot="0">
            <a:off x="2700020" y="2729230"/>
            <a:ext cx="3313430" cy="3613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20" dirty="0" smtClean="0" b="1">
                <a:solidFill>
                  <a:schemeClr val="bg1"/>
                </a:solidFill>
                <a:latin typeface="나눔고딕" charset="0"/>
                <a:ea typeface="나눔고딕" charset="0"/>
              </a:rPr>
              <a:t>03  시스템 구성</a:t>
            </a:r>
            <a:endParaRPr lang="ko-KR" altLang="en-US" sz="1400" cap="none" dirty="0" smtClean="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796280" y="2729230"/>
            <a:ext cx="3313430" cy="6496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20" dirty="0" smtClean="0" b="0">
                <a:solidFill>
                  <a:schemeClr val="bg1"/>
                </a:solidFill>
                <a:latin typeface="나눔고딕" charset="0"/>
                <a:ea typeface="나눔고딕" charset="0"/>
              </a:rPr>
              <a:t>3-1      시스템 구성도</a:t>
            </a:r>
            <a:endParaRPr lang="ko-KR" altLang="en-US" sz="1100" cap="none" dirty="0" smtClean="0" b="0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20" dirty="0" smtClean="0" b="0">
                <a:solidFill>
                  <a:schemeClr val="bg1"/>
                </a:solidFill>
                <a:latin typeface="나눔고딕" charset="0"/>
                <a:ea typeface="나눔고딕" charset="0"/>
              </a:rPr>
              <a:t>3-2      개발 환경</a:t>
            </a:r>
            <a:endParaRPr lang="ko-KR" altLang="en-US" sz="1100" cap="none" dirty="0" smtClean="0" b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rot="0">
            <a:off x="5876925" y="2657475"/>
            <a:ext cx="2780665" cy="635"/>
          </a:xfrm>
          <a:prstGeom prst="line"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0">
            <a:off x="2780665" y="2657475"/>
            <a:ext cx="2952750" cy="635"/>
          </a:xfrm>
          <a:prstGeom prst="line"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700020" y="609600"/>
            <a:ext cx="3312795" cy="36068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20" dirty="0" smtClean="0" b="1">
                <a:ln w="9525" cap="flat" cmpd="sng">
                  <a:prstDash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01  프로젝트 개요 및 필요성</a:t>
            </a:r>
            <a:endParaRPr lang="ko-KR" altLang="en-US" sz="1400" cap="none" dirty="0" smtClean="0" b="1">
              <a:ln w="9525" cap="flat" cmpd="sng">
                <a:prstDash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796280" y="609600"/>
            <a:ext cx="3312795" cy="64897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20" dirty="0" smtClean="0" b="0">
                <a:solidFill>
                  <a:schemeClr val="bg1"/>
                </a:solidFill>
                <a:latin typeface="나눔고딕" charset="0"/>
                <a:ea typeface="나눔고딕" charset="0"/>
              </a:rPr>
              <a:t>1-1     프로젝트 개요</a:t>
            </a:r>
            <a:endParaRPr lang="ko-KR" altLang="en-US" sz="1100" cap="none" dirty="0" smtClean="0" b="0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20" dirty="0" smtClean="0" b="0">
                <a:solidFill>
                  <a:schemeClr val="bg1"/>
                </a:solidFill>
                <a:latin typeface="나눔고딕" charset="0"/>
                <a:ea typeface="나눔고딕" charset="0"/>
              </a:rPr>
              <a:t>1-2     프로젝트 특징</a:t>
            </a:r>
            <a:endParaRPr lang="ko-KR" altLang="en-US" sz="1100" cap="none" dirty="0" smtClean="0" b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775" y="537845"/>
            <a:ext cx="295211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035" y="537845"/>
            <a:ext cx="278003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부제목 50"/>
          <p:cNvSpPr txBox="1">
            <a:spLocks/>
          </p:cNvSpPr>
          <p:nvPr/>
        </p:nvSpPr>
        <p:spPr>
          <a:xfrm rot="0">
            <a:off x="2736215" y="3697605"/>
            <a:ext cx="3313430" cy="3613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20" dirty="0" smtClean="0" b="1">
                <a:solidFill>
                  <a:schemeClr val="bg1"/>
                </a:solidFill>
                <a:latin typeface="나눔고딕" charset="0"/>
                <a:ea typeface="나눔고딕" charset="0"/>
              </a:rPr>
              <a:t>04  소요기술</a:t>
            </a:r>
            <a:endParaRPr lang="ko-KR" altLang="en-US" sz="1400" cap="none" dirty="0" smtClean="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2" name="부제목 51"/>
          <p:cNvSpPr txBox="1">
            <a:spLocks/>
          </p:cNvSpPr>
          <p:nvPr/>
        </p:nvSpPr>
        <p:spPr>
          <a:xfrm rot="0">
            <a:off x="5794375" y="3750310"/>
            <a:ext cx="3314065" cy="6502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20" dirty="0" smtClean="0" b="0">
                <a:solidFill>
                  <a:schemeClr val="bg1"/>
                </a:solidFill>
                <a:latin typeface="나눔고딕" charset="0"/>
                <a:ea typeface="나눔고딕" charset="0"/>
              </a:rPr>
              <a:t>4-1   클라우드 서비스(AWS EC2)</a:t>
            </a:r>
            <a:endParaRPr lang="ko-KR" altLang="en-US" sz="1100" cap="none" dirty="0" smtClean="0" b="0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20" dirty="0" smtClean="0" b="0">
                <a:solidFill>
                  <a:schemeClr val="bg1"/>
                </a:solidFill>
                <a:latin typeface="나눔고딕" charset="0"/>
                <a:ea typeface="나눔고딕" charset="0"/>
              </a:rPr>
              <a:t>4-2   웹 크롤링 (beautifulsoup4)</a:t>
            </a:r>
            <a:endParaRPr lang="ko-KR" altLang="en-US" sz="1100" cap="none" dirty="0" smtClean="0" b="0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20" dirty="0" smtClean="0" b="0">
                <a:solidFill>
                  <a:schemeClr val="bg1"/>
                </a:solidFill>
                <a:latin typeface="나눔고딕" charset="0"/>
                <a:ea typeface="나눔고딕" charset="0"/>
              </a:rPr>
              <a:t>4-3  파이썬 - MySQL (pymysql)</a:t>
            </a:r>
            <a:endParaRPr lang="ko-KR" altLang="en-US" sz="1100" cap="none" dirty="0" smtClean="0" b="0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20" dirty="0" smtClean="0" b="0">
                <a:solidFill>
                  <a:schemeClr val="bg1"/>
                </a:solidFill>
                <a:latin typeface="나눔고딕" charset="0"/>
                <a:ea typeface="나눔고딕" charset="0"/>
              </a:rPr>
              <a:t>4-4  한국어 자연어 처리 (konlpy)</a:t>
            </a:r>
            <a:endParaRPr lang="ko-KR" altLang="en-US" sz="1100" cap="none" dirty="0" smtClean="0" b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rot="0">
            <a:off x="5913755" y="3627755"/>
            <a:ext cx="2780665" cy="635"/>
          </a:xfrm>
          <a:prstGeom prst="line"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0">
            <a:off x="2814320" y="3627755"/>
            <a:ext cx="2952750" cy="635"/>
          </a:xfrm>
          <a:prstGeom prst="line"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부제목 54"/>
          <p:cNvSpPr txBox="1">
            <a:spLocks/>
          </p:cNvSpPr>
          <p:nvPr/>
        </p:nvSpPr>
        <p:spPr>
          <a:xfrm rot="0">
            <a:off x="2762250" y="4970780"/>
            <a:ext cx="3313430" cy="3613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spc="-20" dirty="0" smtClean="0" b="1">
                <a:solidFill>
                  <a:schemeClr val="bg1"/>
                </a:solidFill>
                <a:latin typeface="나눔고딕" charset="0"/>
                <a:ea typeface="나눔고딕" charset="0"/>
              </a:rPr>
              <a:t>05 결과</a:t>
            </a:r>
            <a:endParaRPr lang="ko-KR" altLang="en-US" sz="1400" cap="none" dirty="0" smtClean="0" b="1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부제목 55"/>
          <p:cNvSpPr txBox="1">
            <a:spLocks/>
          </p:cNvSpPr>
          <p:nvPr/>
        </p:nvSpPr>
        <p:spPr>
          <a:xfrm rot="0">
            <a:off x="5715000" y="4970780"/>
            <a:ext cx="3313430" cy="64960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spc="-20" dirty="0" smtClean="0" b="0">
                <a:solidFill>
                  <a:schemeClr val="bg1"/>
                </a:solidFill>
                <a:latin typeface="나눔고딕" charset="0"/>
                <a:ea typeface="나눔고딕" charset="0"/>
              </a:rPr>
              <a:t>5-1  결과 화면</a:t>
            </a:r>
            <a:endParaRPr lang="ko-KR" altLang="en-US" sz="1100" cap="none" dirty="0" smtClean="0" b="0"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 rot="0">
            <a:off x="5939790" y="4901565"/>
            <a:ext cx="2780665" cy="635"/>
          </a:xfrm>
          <a:prstGeom prst="line"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0">
            <a:off x="2839720" y="4901565"/>
            <a:ext cx="2952750" cy="635"/>
          </a:xfrm>
          <a:prstGeom prst="line"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3440" cy="20510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467360" y="404495"/>
            <a:ext cx="6553200" cy="11525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spc="-100" dirty="0" smtClean="0" b="1">
                <a:solidFill>
                  <a:schemeClr val="accent6">
                    <a:lumMod val="75000"/>
                  </a:schemeClr>
                </a:solidFill>
                <a:latin typeface="나눔고딕 ExtraBold" charset="0"/>
                <a:ea typeface="나눔고딕 ExtraBold" charset="0"/>
              </a:rPr>
              <a:t>1-1  프로젝트 개요</a:t>
            </a:r>
            <a:endParaRPr lang="ko-KR" altLang="en-US" sz="3000" cap="none" dirty="0" smtClean="0" b="1">
              <a:solidFill>
                <a:schemeClr val="accent6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3440" cy="205105"/>
          </a:xfrm>
          <a:prstGeom prst="rect"/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 rot="0">
            <a:off x="395605" y="404495"/>
            <a:ext cx="8353425" cy="1296670"/>
          </a:xfrm>
          <a:prstGeom prst="rect"/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부제목 12"/>
          <p:cNvSpPr txBox="1">
            <a:spLocks/>
          </p:cNvSpPr>
          <p:nvPr/>
        </p:nvSpPr>
        <p:spPr>
          <a:xfrm>
            <a:off x="332105" y="2096135"/>
            <a:ext cx="8404860" cy="23755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현재 서경대학교는 학생들이 학교 생활을 위한 정보를 얻기위해 홈페이지에 매번 접속하여 정보를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찾는 불편함을 겪고있다.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본 프로젝트에서는 서경대 학생들의 보다 편리한 대학생활을 위해 Python과 카카오톡 플러스 친구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228600" indent="-22860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를 이용하여 스마트폰으로 간편하게 교통시간 확인 , 열람실 현황, 학생식당 정보 등을 제공받을 수 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spc="-20" dirty="0" smtClean="0" b="1">
                <a:solidFill>
                  <a:schemeClr val="accent6">
                    <a:lumMod val="75000"/>
                  </a:schemeClr>
                </a:solidFill>
                <a:latin typeface="나눔고딕" charset="0"/>
                <a:ea typeface="나눔고딕" charset="0"/>
              </a:rPr>
              <a:t>있게 도와주는 서비스 채팅 봇을 제공하려고 한다.</a:t>
            </a:r>
            <a:endParaRPr lang="ko-KR" altLang="en-US" sz="1500" cap="none" dirty="0" smtClean="0" b="1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제목 22"/>
          <p:cNvSpPr txBox="1">
            <a:spLocks/>
          </p:cNvSpPr>
          <p:nvPr/>
        </p:nvSpPr>
        <p:spPr>
          <a:xfrm rot="0">
            <a:off x="7031355" y="116840"/>
            <a:ext cx="1645920" cy="10807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ln w="9525" cap="flat" cmpd="sng">
                <a:prstDash/>
              </a:ln>
              <a:solidFill>
                <a:schemeClr val="tx2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87070" y="3979545"/>
            <a:ext cx="1416685" cy="2543810"/>
          </a:xfrm>
          <a:prstGeom prst="rect"/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63620" y="4474845"/>
            <a:ext cx="2015490" cy="1391920"/>
          </a:xfrm>
          <a:prstGeom prst="rect"/>
          <a:noFill/>
        </p:spPr>
      </p:pic>
      <p:cxnSp>
        <p:nvCxnSpPr>
          <p:cNvPr id="27" name="도형 26"/>
          <p:cNvCxnSpPr/>
          <p:nvPr/>
        </p:nvCxnSpPr>
        <p:spPr>
          <a:xfrm rot="0">
            <a:off x="2299335" y="5116195"/>
            <a:ext cx="1081405" cy="1270"/>
          </a:xfrm>
          <a:prstGeom prst="straightConnector1"/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H="1" flipV="1">
            <a:off x="5785485" y="4826635"/>
            <a:ext cx="957580" cy="2540"/>
          </a:xfrm>
          <a:prstGeom prst="straightConnector1"/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H="1" flipV="1">
            <a:off x="5800725" y="5146675"/>
            <a:ext cx="957580" cy="2540"/>
          </a:xfrm>
          <a:prstGeom prst="straightConnector1"/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 rot="0" flipH="1" flipV="1">
            <a:off x="5808345" y="5525135"/>
            <a:ext cx="957580" cy="2540"/>
          </a:xfrm>
          <a:prstGeom prst="straightConnector1"/>
          <a:ln w="25400" cap="flat" cmpd="sng">
            <a:solidFill>
              <a:schemeClr val="tx1">
                <a:alpha val="10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31"/>
          <p:cNvSpPr txBox="1">
            <a:spLocks/>
          </p:cNvSpPr>
          <p:nvPr/>
        </p:nvSpPr>
        <p:spPr>
          <a:xfrm rot="0">
            <a:off x="2425065" y="4542790"/>
            <a:ext cx="96075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접속</a:t>
            </a:r>
            <a:endParaRPr lang="ko-KR" altLang="en-US" sz="18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 rot="0">
            <a:off x="5810250" y="4290060"/>
            <a:ext cx="12668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정보제공</a:t>
            </a:r>
            <a:endParaRPr lang="ko-KR" altLang="en-US" sz="18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193915" y="3547110"/>
            <a:ext cx="1334770" cy="808990"/>
          </a:xfrm>
          <a:prstGeom prst="rect"/>
          <a:noFill/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185025" y="3729990"/>
            <a:ext cx="1400810" cy="1401445"/>
          </a:xfrm>
          <a:prstGeom prst="rect"/>
          <a:noFill/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9590" y="5211445"/>
            <a:ext cx="1954530" cy="15525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3440" cy="20510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467360" y="404495"/>
            <a:ext cx="6553200" cy="11525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spc="-100" dirty="0" smtClean="0" b="1">
                <a:solidFill>
                  <a:schemeClr val="accent6">
                    <a:lumMod val="75000"/>
                  </a:schemeClr>
                </a:solidFill>
                <a:latin typeface="나눔고딕 ExtraBold" charset="0"/>
                <a:ea typeface="나눔고딕 ExtraBold" charset="0"/>
              </a:rPr>
              <a:t>1-2 프로젝트 특징</a:t>
            </a:r>
            <a:endParaRPr lang="ko-KR" altLang="en-US" sz="3000" cap="none" dirty="0" smtClean="0" b="1">
              <a:solidFill>
                <a:schemeClr val="accent6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3440" cy="205105"/>
          </a:xfrm>
          <a:prstGeom prst="rect"/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 rot="0">
            <a:off x="395605" y="404495"/>
            <a:ext cx="8353425" cy="1296670"/>
          </a:xfrm>
          <a:prstGeom prst="rect"/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제목 22"/>
          <p:cNvSpPr txBox="1">
            <a:spLocks/>
          </p:cNvSpPr>
          <p:nvPr/>
        </p:nvSpPr>
        <p:spPr>
          <a:xfrm rot="0">
            <a:off x="7031355" y="116840"/>
            <a:ext cx="1645920" cy="10807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ln w="9525" cap="flat" cmpd="sng">
                <a:prstDash/>
              </a:ln>
              <a:solidFill>
                <a:schemeClr val="tx2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2440" y="4047490"/>
            <a:ext cx="2143760" cy="2143760"/>
          </a:xfrm>
          <a:prstGeom prst="rect"/>
          <a:noFill/>
        </p:spPr>
      </p:pic>
      <p:sp>
        <p:nvSpPr>
          <p:cNvPr id="25" name="도형 24"/>
          <p:cNvSpPr>
            <a:spLocks/>
          </p:cNvSpPr>
          <p:nvPr/>
        </p:nvSpPr>
        <p:spPr>
          <a:xfrm rot="0">
            <a:off x="2415540" y="3013075"/>
            <a:ext cx="1647825" cy="977900"/>
          </a:xfrm>
          <a:prstGeom prst="cloudCallout">
            <a:avLst>
              <a:gd name="adj1" fmla="val -49963"/>
              <a:gd name="adj2" fmla="val 712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578485" y="2579370"/>
            <a:ext cx="1647825" cy="977900"/>
          </a:xfrm>
          <a:prstGeom prst="cloudCallout">
            <a:avLst>
              <a:gd name="adj1" fmla="val 13752"/>
              <a:gd name="adj2" fmla="val 925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2524125" y="4387850"/>
            <a:ext cx="1647825" cy="977900"/>
          </a:xfrm>
          <a:prstGeom prst="cloudCallout">
            <a:avLst>
              <a:gd name="adj1" fmla="val -75245"/>
              <a:gd name="adj2" fmla="val 417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651510" y="2832735"/>
            <a:ext cx="15748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 점심 메뉴?</a:t>
            </a: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2524760" y="3258185"/>
            <a:ext cx="15659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버스 시간?</a:t>
            </a:r>
            <a:endParaRPr lang="ko-KR" altLang="en-US" sz="1800" cap="none" dirty="0" smtClean="0" b="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2615565" y="4606290"/>
            <a:ext cx="15748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 학사 일정? </a:t>
            </a:r>
            <a:endParaRPr lang="ko-KR" altLang="en-US" sz="1800" cap="none" dirty="0" smtClean="0" b="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89955" y="2669540"/>
            <a:ext cx="815975" cy="833120"/>
          </a:xfrm>
          <a:prstGeom prst="rect"/>
          <a:noFill/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4995" y="2601595"/>
            <a:ext cx="907415" cy="901065"/>
          </a:xfrm>
          <a:prstGeom prst="rect"/>
          <a:noFill/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42505" y="2625090"/>
            <a:ext cx="802005" cy="814705"/>
          </a:xfrm>
          <a:prstGeom prst="rect"/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40705" y="4326255"/>
            <a:ext cx="1861185" cy="1864360"/>
          </a:xfrm>
          <a:prstGeom prst="rect"/>
          <a:noFill/>
        </p:spPr>
      </p:pic>
      <p:sp>
        <p:nvSpPr>
          <p:cNvPr id="38" name="도형 37"/>
          <p:cNvSpPr>
            <a:spLocks/>
          </p:cNvSpPr>
          <p:nvPr/>
        </p:nvSpPr>
        <p:spPr>
          <a:xfrm rot="0">
            <a:off x="5466080" y="2941320"/>
            <a:ext cx="335280" cy="307975"/>
          </a:xfrm>
          <a:prstGeom prst="mathPlus"/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6968490" y="2914015"/>
            <a:ext cx="335280" cy="307975"/>
          </a:xfrm>
          <a:prstGeom prst="mathPlus"/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39"/>
          <p:cNvCxnSpPr/>
          <p:nvPr/>
        </p:nvCxnSpPr>
        <p:spPr>
          <a:xfrm rot="0" flipV="1">
            <a:off x="8143875" y="3049905"/>
            <a:ext cx="499110" cy="1270"/>
          </a:xfrm>
          <a:prstGeom prst="line"/>
          <a:ln w="381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40"/>
          <p:cNvSpPr>
            <a:spLocks/>
          </p:cNvSpPr>
          <p:nvPr/>
        </p:nvSpPr>
        <p:spPr>
          <a:xfrm rot="0">
            <a:off x="5601335" y="3629025"/>
            <a:ext cx="1810385" cy="516255"/>
          </a:xfrm>
          <a:prstGeom prst="downArrow"/>
          <a:solidFill>
            <a:schemeClr val="accent2"/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3440" cy="20510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467360" y="404495"/>
            <a:ext cx="6553200" cy="115252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spc="-100" dirty="0" smtClean="0" b="1">
                <a:solidFill>
                  <a:schemeClr val="accent6">
                    <a:lumMod val="75000"/>
                  </a:schemeClr>
                </a:solidFill>
                <a:latin typeface="나눔고딕 ExtraBold" charset="0"/>
                <a:ea typeface="나눔고딕 ExtraBold" charset="0"/>
              </a:rPr>
              <a:t>2-1 챗봇(chatbot) </a:t>
            </a:r>
            <a:endParaRPr lang="ko-KR" altLang="en-US" sz="3000" cap="none" dirty="0" smtClean="0" b="1">
              <a:solidFill>
                <a:schemeClr val="accent6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3440" cy="205105"/>
          </a:xfrm>
          <a:prstGeom prst="rect"/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 rot="0">
            <a:off x="395605" y="404495"/>
            <a:ext cx="8353425" cy="1296670"/>
          </a:xfrm>
          <a:prstGeom prst="rect"/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" name="부제목 12"/>
          <p:cNvSpPr txBox="1">
            <a:spLocks/>
          </p:cNvSpPr>
          <p:nvPr/>
        </p:nvSpPr>
        <p:spPr>
          <a:xfrm rot="0">
            <a:off x="332105" y="2277110"/>
            <a:ext cx="7739380" cy="8362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2F2F2F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- 정해진 응답 규칙에 따라 사용자 질문에 응답할 수 있도록 만들어진 시스템</a:t>
            </a:r>
            <a:endParaRPr lang="ko-KR" altLang="en-US" sz="14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3" name="제목 22"/>
          <p:cNvSpPr txBox="1">
            <a:spLocks/>
          </p:cNvSpPr>
          <p:nvPr/>
        </p:nvSpPr>
        <p:spPr>
          <a:xfrm rot="0">
            <a:off x="7031355" y="116840"/>
            <a:ext cx="1645920" cy="10807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ln w="9525" cap="flat" cmpd="sng">
                <a:prstDash/>
              </a:ln>
              <a:solidFill>
                <a:schemeClr val="tx2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rot="0">
            <a:off x="552450" y="3556000"/>
            <a:ext cx="2407920" cy="1873885"/>
          </a:xfrm>
          <a:prstGeom prst="ellipse"/>
          <a:solidFill>
            <a:schemeClr val="accent5">
              <a:alpha val="90078"/>
            </a:schemeClr>
          </a:solidFill>
          <a:ln w="25400" cap="flat" cmpd="sng">
            <a:solidFill>
              <a:schemeClr val="accent5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BUTTION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3484245" y="3556000"/>
            <a:ext cx="2407920" cy="1873885"/>
          </a:xfrm>
          <a:prstGeom prst="ellipse"/>
          <a:solidFill>
            <a:schemeClr val="bg2">
              <a:alpha val="90078"/>
            </a:schemeClr>
          </a:solidFill>
          <a:ln w="25400" cap="flat" cmpd="sng">
            <a:solidFill>
              <a:schemeClr val="bg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Rule-based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452235" y="3556635"/>
            <a:ext cx="2407920" cy="1873885"/>
          </a:xfrm>
          <a:prstGeom prst="ellipse"/>
          <a:solidFill>
            <a:schemeClr val="accent1">
              <a:alpha val="90078"/>
            </a:schemeClr>
          </a:solidFill>
          <a:ln w="254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Text/URL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 rot="0">
            <a:off x="3665220" y="5583555"/>
            <a:ext cx="2172335" cy="4800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1376045" y="5773420"/>
            <a:ext cx="8693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Input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7257415" y="5773420"/>
            <a:ext cx="11131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Output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4271010" y="5773420"/>
            <a:ext cx="11588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3440" cy="20510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467360" y="404495"/>
            <a:ext cx="6554470" cy="11537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spc="-100" dirty="0" smtClean="0" b="1">
                <a:solidFill>
                  <a:schemeClr val="accent6">
                    <a:lumMod val="75000"/>
                  </a:schemeClr>
                </a:solidFill>
                <a:latin typeface="나눔고딕 ExtraBold" charset="0"/>
                <a:ea typeface="나눔고딕 ExtraBold" charset="0"/>
              </a:rPr>
              <a:t>2-1 챗봇(chatbot)</a:t>
            </a:r>
            <a:endParaRPr lang="ko-KR" altLang="en-US" sz="3000" cap="none" dirty="0" smtClean="0" b="1">
              <a:solidFill>
                <a:schemeClr val="accent6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3440" cy="205105"/>
          </a:xfrm>
          <a:prstGeom prst="rect"/>
          <a:noFill/>
        </p:spPr>
      </p:pic>
      <p:sp>
        <p:nvSpPr>
          <p:cNvPr id="8" name="직사각형 7"/>
          <p:cNvSpPr>
            <a:spLocks/>
          </p:cNvSpPr>
          <p:nvPr/>
        </p:nvSpPr>
        <p:spPr>
          <a:xfrm rot="0">
            <a:off x="395605" y="404495"/>
            <a:ext cx="8353425" cy="1296670"/>
          </a:xfrm>
          <a:prstGeom prst="rect"/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제목 22"/>
          <p:cNvSpPr txBox="1">
            <a:spLocks/>
          </p:cNvSpPr>
          <p:nvPr/>
        </p:nvSpPr>
        <p:spPr>
          <a:xfrm rot="0">
            <a:off x="7031355" y="116840"/>
            <a:ext cx="1645920" cy="10807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ln w="9525" cap="flat" cmpd="sng">
                <a:prstDash/>
              </a:ln>
              <a:solidFill>
                <a:schemeClr val="tx2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862965" y="2701290"/>
            <a:ext cx="73361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1122045" y="2584450"/>
            <a:ext cx="3214370" cy="2860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•직관적인 UX</a:t>
            </a:r>
            <a:endParaRPr lang="ko-KR" altLang="en-US" sz="15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•일관성 있는 경험</a:t>
            </a:r>
            <a:endParaRPr lang="ko-KR" altLang="en-US" sz="15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•별도의 App설치 필요 없음 </a:t>
            </a:r>
            <a:endParaRPr lang="ko-KR" altLang="en-US" sz="15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•다양한 서비스와 연결 가능</a:t>
            </a:r>
            <a:endParaRPr lang="ko-KR" altLang="en-US" sz="15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•빠른 Feedback</a:t>
            </a:r>
            <a:endParaRPr lang="ko-KR" altLang="en-US" sz="15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•플랫폼에 독립</a:t>
            </a:r>
            <a:endParaRPr lang="ko-KR" altLang="en-US" sz="15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cap="none" dirty="0" smtClean="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6" name="그림 25" descr="C:/Users/S/AppData/Roaming/PolarisOffice/ETemp/10424_7945728/fImage330793884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85130" y="2134235"/>
            <a:ext cx="2251710" cy="4375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84160" y="6309360"/>
            <a:ext cx="854710" cy="206375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467360" y="404495"/>
            <a:ext cx="7733030" cy="11544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spc="-100" dirty="0" smtClean="0" b="1">
                <a:solidFill>
                  <a:schemeClr val="accent6">
                    <a:lumMod val="75000"/>
                  </a:schemeClr>
                </a:solidFill>
                <a:latin typeface="나눔고딕 ExtraBold" charset="0"/>
                <a:ea typeface="나눔고딕 ExtraBold" charset="0"/>
              </a:rPr>
              <a:t> 2-2 대학생활 지원 디지털 서비스 사례 분석</a:t>
            </a:r>
            <a:endParaRPr lang="ko-KR" altLang="en-US" sz="3000" cap="none" dirty="0" smtClean="0" b="1">
              <a:solidFill>
                <a:schemeClr val="accent6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95605" y="404495"/>
            <a:ext cx="8354695" cy="1297940"/>
          </a:xfrm>
          <a:prstGeom prst="rect"/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ko-KR" altLang="en-US" sz="1800" cap="none" dirty="0" smtClean="0" b="0">
              <a:solidFill>
                <a:schemeClr val="accent6">
                  <a:lumMod val="7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제목 22"/>
          <p:cNvSpPr txBox="1">
            <a:spLocks/>
          </p:cNvSpPr>
          <p:nvPr/>
        </p:nvSpPr>
        <p:spPr>
          <a:xfrm rot="0">
            <a:off x="7031355" y="116840"/>
            <a:ext cx="1647190" cy="108204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 eaLnBrk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chemeClr val="tx2">
                  <a:lumMod val="7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26720" y="1905635"/>
          <a:ext cx="844296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255"/>
                <a:gridCol w="5513705"/>
              </a:tblGrid>
              <a:tr h="452120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   </a:t>
                      </a:r>
                      <a:r>
                        <a:rPr lang="en-US" altLang="ko-KR" sz="1800" kern="1200" dirty="0" smtClean="0" b="1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 &lt;숭실대학교 플러스친구 &gt;</a:t>
                      </a:r>
                      <a:endParaRPr lang="ko-KR" altLang="en-US" sz="1800" kern="1200" dirty="0" smtClean="0" b="1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500" kern="1200" dirty="0" smtClean="0" b="0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- 기능</a:t>
                      </a: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학교식당 메뉴 / 공지사항 확인 </a:t>
                      </a: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- 형태</a:t>
                      </a: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카카오톡 플러스친구</a:t>
                      </a: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- 화면출력</a:t>
                      </a: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URL</a:t>
                      </a: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- 조작방법</a:t>
                      </a: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버튼클릭</a:t>
                      </a: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- 평가</a:t>
                      </a: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간편하게 사용 할 수 있지만</a:t>
                      </a: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사용 할 수있는 기능이 적음</a:t>
                      </a: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또한, 결과를 보기위해 다시 한번</a:t>
                      </a: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kern="1200" dirty="0" smtClean="0" b="0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클릭하여 인터넷 접속을 해야함</a:t>
                      </a:r>
                      <a:endParaRPr lang="ko-KR" altLang="en-US" sz="1500" kern="1200" dirty="0" smtClean="0" b="0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텍스트 상자 25"/>
          <p:cNvSpPr txBox="1">
            <a:spLocks/>
          </p:cNvSpPr>
          <p:nvPr/>
        </p:nvSpPr>
        <p:spPr>
          <a:xfrm rot="0">
            <a:off x="2157095" y="2141855"/>
            <a:ext cx="139192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8995" y="2628265"/>
            <a:ext cx="2252345" cy="1990725"/>
          </a:xfrm>
          <a:prstGeom prst="rect"/>
          <a:noFill/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5080" y="1943735"/>
            <a:ext cx="2499360" cy="3171190"/>
          </a:xfrm>
          <a:prstGeom prst="rect"/>
          <a:noFill/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76670" y="5097780"/>
            <a:ext cx="2493645" cy="1316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C:/Users/S/AppData/Roaming/PolarisOffice/ETemp/10424_7945728/image2.png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84160" y="6309360"/>
            <a:ext cx="855345" cy="207010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467360" y="404495"/>
            <a:ext cx="7733665" cy="11550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000" b="1" cap="none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 2-2 대학생활 지원 디지털 서비스 사례 분석</a:t>
            </a:r>
            <a:endParaRPr lang="ko-KR" altLang="en-US" sz="3000" b="1" cap="none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605" y="404495"/>
            <a:ext cx="8355330" cy="1298575"/>
          </a:xfrm>
          <a:prstGeom prst="rect">
            <a:avLst/>
          </a:prstGeom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ko-KR" altLang="en-US" sz="1800" b="0" cap="none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3" name="제목 22"/>
          <p:cNvSpPr txBox="1"/>
          <p:nvPr/>
        </p:nvSpPr>
        <p:spPr>
          <a:xfrm>
            <a:off x="7031355" y="116840"/>
            <a:ext cx="1647825" cy="10826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600" b="1" cap="none">
              <a:solidFill>
                <a:schemeClr val="tx2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67360" y="1905635"/>
          <a:ext cx="8402320" cy="5034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155"/>
                <a:gridCol w="5487165"/>
              </a:tblGrid>
              <a:tr h="4763725"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  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한국 외국어대학교 학식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     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챗봇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 &lt;훕포메이션&gt;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rgbClr val="00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 기능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학교식당 메뉴 확인   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 형태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카카오톡 플러스친구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 화면출력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Text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 조작방법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버튼클릭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- 평가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학교식당 메뉴만 확인 할 수있게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서비스하는데도 불구하고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4000명의 가입자를 보유하고있음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학생들이 카카오톡 플러스친구를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자주사용하며, 편의성때문에</a:t>
                      </a:r>
                      <a:endParaRPr lang="en-US" altLang="ko-KR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</a:rPr>
                        <a:t>사용할것이라고 예상됨</a:t>
                      </a:r>
                      <a:endParaRPr lang="ko-KR" altLang="en-US" sz="1500" b="0" kern="120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텍스트 상자 25"/>
          <p:cNvSpPr txBox="1"/>
          <p:nvPr/>
        </p:nvSpPr>
        <p:spPr>
          <a:xfrm>
            <a:off x="2157095" y="2141855"/>
            <a:ext cx="1392555" cy="3714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cap="none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pic>
        <p:nvPicPr>
          <p:cNvPr id="32" name="그림 31" descr="C:/Users/S/AppData/Roaming/PolarisOffice/ETemp/10424_7945728/fImage257595278467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275" y="1976119"/>
            <a:ext cx="2411095" cy="3101340"/>
          </a:xfrm>
          <a:prstGeom prst="rect">
            <a:avLst/>
          </a:prstGeom>
          <a:noFill/>
        </p:spPr>
      </p:pic>
      <p:pic>
        <p:nvPicPr>
          <p:cNvPr id="33" name="그림 32" descr="C:/Users/S/AppData/Roaming/PolarisOffice/ETemp/10424_7945728/fImage252995286334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8540" y="1976755"/>
            <a:ext cx="2641600" cy="45967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C:/Users/S/AppData/Roaming/PolarisOffice/ETemp/10424_7945728/image2.png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84160" y="6309360"/>
            <a:ext cx="855345" cy="207010"/>
          </a:xfrm>
          <a:prstGeom prst="rect">
            <a:avLst/>
          </a:prstGeom>
          <a:noFill/>
        </p:spPr>
      </p:pic>
      <p:sp>
        <p:nvSpPr>
          <p:cNvPr id="2" name="텍스트 개체 틀 1"/>
          <p:cNvSpPr txBox="1">
            <a:spLocks noGrp="1"/>
          </p:cNvSpPr>
          <p:nvPr>
            <p:ph type="ctrTitle" idx="0"/>
          </p:nvPr>
        </p:nvSpPr>
        <p:spPr>
          <a:xfrm>
            <a:off x="467360" y="404495"/>
            <a:ext cx="7733665" cy="11550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000" b="1" cap="none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 2-2 대학생활 지원 디지털 서비스 사례 분석</a:t>
            </a:r>
            <a:endParaRPr lang="ko-KR" altLang="en-US" sz="3000" b="1" cap="none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605" y="404495"/>
            <a:ext cx="8355330" cy="1298575"/>
          </a:xfrm>
          <a:prstGeom prst="rect">
            <a:avLst/>
          </a:prstGeom>
          <a:noFill/>
          <a:ln w="88900" cap="flat" cmpd="sng">
            <a:solidFill>
              <a:schemeClr val="accent6">
                <a:lumMod val="75000"/>
                <a:alpha val="10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ko-KR" altLang="en-US" sz="1800" b="0" cap="none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3" name="제목 22"/>
          <p:cNvSpPr txBox="1"/>
          <p:nvPr/>
        </p:nvSpPr>
        <p:spPr>
          <a:xfrm>
            <a:off x="7031355" y="116840"/>
            <a:ext cx="1647825" cy="108267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eaLnBrk="0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600" b="1" cap="none">
              <a:solidFill>
                <a:schemeClr val="tx2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26720" y="1905635"/>
          <a:ext cx="8439785" cy="470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/>
                <a:gridCol w="5513705"/>
              </a:tblGrid>
              <a:tr h="4701540"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  </a:t>
                      </a: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&lt;중앙대학교 학생지원팀 &gt;</a:t>
                      </a:r>
                      <a:endParaRPr lang="en-US" altLang="ko-KR" sz="18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0" kern="12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800" b="1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- 기능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학사일정/부서안내/대학생활 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- 형태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카카오톡 플러스친구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- 화면출력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URL/TEXT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- 조작방법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버튼클릭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- 평가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 학교에서 직접 운영하는 시스템으로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 많은 자료를 포함하고 있지만,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 하나의 정보를 얻기 위해 최대  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 4번의 버튼 클릭을 해야하는 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불편함을 가지고있음</a:t>
                      </a:r>
                      <a:endParaRPr lang="en-US" altLang="ko-KR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500" b="0" kern="120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 </a:t>
                      </a:r>
                      <a:endParaRPr lang="ko-KR" altLang="en-US" sz="1500" b="0" kern="120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0" cap="flat" cmpd="sng" algn="ctr">
                      <a:noFill/>
                      <a:round/>
                      <a:headEnd w="med" len="med"/>
                      <a:tailEnd w="med" len="med"/>
                    </a:lnTlToBr>
                    <a:lnBlToTr w="0" cap="flat" cmpd="sng" algn="ctr">
                      <a:noFill/>
                      <a:round/>
                      <a:headEnd w="med" len="med"/>
                      <a:tailEnd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텍스트 상자 25"/>
          <p:cNvSpPr txBox="1"/>
          <p:nvPr/>
        </p:nvSpPr>
        <p:spPr>
          <a:xfrm>
            <a:off x="2157095" y="2141855"/>
            <a:ext cx="1392555" cy="3714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cap="none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pic>
        <p:nvPicPr>
          <p:cNvPr id="32" name="그림 31" descr="C:/Users/S/AppData/Roaming/PolarisOffice/ETemp/10424_7945728/fImage212085156500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5485" y="1944370"/>
            <a:ext cx="2370455" cy="3243580"/>
          </a:xfrm>
          <a:prstGeom prst="rect">
            <a:avLst/>
          </a:prstGeom>
          <a:noFill/>
        </p:spPr>
      </p:pic>
      <p:pic>
        <p:nvPicPr>
          <p:cNvPr id="33" name="그림 32" descr="C:/Users/S/AppData/Roaming/PolarisOffice/ETemp/10424_7945728/fImage320335169169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35065" y="1891665"/>
            <a:ext cx="2614295" cy="44221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166</ep:Words>
  <ep:PresentationFormat/>
  <ep:Paragraphs>76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2-2 대학생활 지원 디지털 서비스 사례 분석</vt:lpstr>
      <vt:lpstr>2-2 대학생활 지원 디지털 서비스 사례 분석</vt:lpstr>
      <vt:lpstr>2-2 대학생활 지원 디지털 서비스 사례 분석</vt:lpstr>
      <vt:lpstr>2-2 대학생활 지원 디지털 서비스 사례 분석</vt:lpstr>
      <vt:lpstr>3-1 시스템  구성도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네이버 한글캠페인</dc:creator>
  <cp:lastModifiedBy>Sondog</cp:lastModifiedBy>
  <dcterms:modified xsi:type="dcterms:W3CDTF">2019-03-13T13:00:14.762</dcterms:modified>
  <cp:revision>7</cp:revision>
  <dc:title>문서의 제목 </dc:title>
  <cp:version/>
</cp:coreProperties>
</file>