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83" r:id="rId2"/>
    <p:sldId id="284" r:id="rId3"/>
    <p:sldId id="259" r:id="rId4"/>
    <p:sldId id="261" r:id="rId5"/>
    <p:sldId id="285" r:id="rId6"/>
    <p:sldId id="286" r:id="rId7"/>
    <p:sldId id="287" r:id="rId8"/>
    <p:sldId id="288" r:id="rId9"/>
    <p:sldId id="289" r:id="rId10"/>
    <p:sldId id="290" r:id="rId11"/>
    <p:sldId id="296" r:id="rId12"/>
    <p:sldId id="293" r:id="rId13"/>
    <p:sldId id="298" r:id="rId14"/>
    <p:sldId id="292" r:id="rId15"/>
    <p:sldId id="297" r:id="rId16"/>
    <p:sldId id="299" r:id="rId17"/>
    <p:sldId id="294" r:id="rId18"/>
    <p:sldId id="295" r:id="rId19"/>
    <p:sldId id="279" r:id="rId20"/>
  </p:sldIdLst>
  <p:sldSz cx="9144000" cy="5143500" type="screen16x9"/>
  <p:notesSz cx="6858000" cy="9144000"/>
  <p:embeddedFontLst>
    <p:embeddedFont>
      <p:font typeface="Bitter" charset="0"/>
      <p:regular r:id="rId22"/>
      <p:bold r:id="rId23"/>
      <p:italic r:id="rId24"/>
    </p:embeddedFont>
    <p:embeddedFont>
      <p:font typeface="Arvo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CC392795-2041-466F-97F8-C0F43F270DCC}">
  <a:tblStyle styleId="{CC392795-2041-466F-97F8-C0F43F270DCC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1" autoAdjust="0"/>
    <p:restoredTop sz="94660"/>
  </p:normalViewPr>
  <p:slideViewPr>
    <p:cSldViewPr snapToGrid="0">
      <p:cViewPr varScale="1">
        <p:scale>
          <a:sx n="92" d="100"/>
          <a:sy n="92" d="100"/>
        </p:scale>
        <p:origin x="-70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73586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185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869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514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877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412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309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719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202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351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518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173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1007250" y="2068050"/>
            <a:ext cx="7129499" cy="11597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1007250" y="1991850"/>
            <a:ext cx="7129499" cy="1159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503150" y="1991850"/>
            <a:ext cx="5633399" cy="1158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defRPr sz="1800" b="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defRPr sz="1800" b="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defRPr sz="1800" b="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SzPct val="100000"/>
              <a:defRPr sz="1800" b="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SzPct val="100000"/>
              <a:defRPr sz="1800" b="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SzPct val="100000"/>
              <a:defRPr sz="1800" b="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SzPct val="100000"/>
              <a:defRPr sz="1800" b="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defRPr sz="1800" b="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defRPr sz="1800" b="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007250" y="1990422"/>
            <a:ext cx="11640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CCCCCC"/>
              </a:buClr>
              <a:buSzPct val="100000"/>
              <a:buFont typeface="Arvo"/>
              <a:buNone/>
              <a:defRPr sz="2000" b="1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spcBef>
                <a:spcPts val="0"/>
              </a:spcBef>
              <a:buClr>
                <a:srgbClr val="CCCCCC"/>
              </a:buClr>
              <a:buSzPct val="100000"/>
              <a:buFont typeface="Arvo"/>
              <a:buNone/>
              <a:defRPr sz="2000" b="1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spcBef>
                <a:spcPts val="0"/>
              </a:spcBef>
              <a:buClr>
                <a:srgbClr val="CCCCCC"/>
              </a:buClr>
              <a:buSzPct val="100000"/>
              <a:buFont typeface="Arvo"/>
              <a:buNone/>
              <a:defRPr sz="2000" b="1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spcBef>
                <a:spcPts val="0"/>
              </a:spcBef>
              <a:buClr>
                <a:srgbClr val="CCCCCC"/>
              </a:buClr>
              <a:buSzPct val="100000"/>
              <a:buFont typeface="Arvo"/>
              <a:buNone/>
              <a:defRPr sz="2000" b="1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spcBef>
                <a:spcPts val="0"/>
              </a:spcBef>
              <a:buClr>
                <a:srgbClr val="CCCCCC"/>
              </a:buClr>
              <a:buSzPct val="100000"/>
              <a:buFont typeface="Arvo"/>
              <a:buNone/>
              <a:defRPr sz="2000" b="1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spcBef>
                <a:spcPts val="0"/>
              </a:spcBef>
              <a:buClr>
                <a:srgbClr val="CCCCCC"/>
              </a:buClr>
              <a:buSzPct val="100000"/>
              <a:buFont typeface="Arvo"/>
              <a:buNone/>
              <a:defRPr sz="2000" b="1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spcBef>
                <a:spcPts val="0"/>
              </a:spcBef>
              <a:buClr>
                <a:srgbClr val="CCCCCC"/>
              </a:buClr>
              <a:buSzPct val="100000"/>
              <a:buFont typeface="Arvo"/>
              <a:buNone/>
              <a:defRPr sz="2000" b="1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spcBef>
                <a:spcPts val="0"/>
              </a:spcBef>
              <a:buClr>
                <a:srgbClr val="CCCCCC"/>
              </a:buClr>
              <a:buSzPct val="100000"/>
              <a:buFont typeface="Arvo"/>
              <a:buNone/>
              <a:defRPr sz="2000" b="1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spcBef>
                <a:spcPts val="0"/>
              </a:spcBef>
              <a:buClr>
                <a:srgbClr val="CCCCCC"/>
              </a:buClr>
              <a:buSzPct val="100000"/>
              <a:buFont typeface="Arvo"/>
              <a:buNone/>
              <a:defRPr sz="2000" b="1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cxnSp>
        <p:nvCxnSpPr>
          <p:cNvPr id="18" name="Shape 18"/>
          <p:cNvCxnSpPr/>
          <p:nvPr/>
        </p:nvCxnSpPr>
        <p:spPr>
          <a:xfrm>
            <a:off x="2171400" y="1990436"/>
            <a:ext cx="0" cy="1158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543000" y="606300"/>
            <a:ext cx="8058000" cy="40832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543000" y="530100"/>
            <a:ext cx="8058000" cy="4083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1" name="Shape 31"/>
          <p:cNvCxnSpPr/>
          <p:nvPr/>
        </p:nvCxnSpPr>
        <p:spPr>
          <a:xfrm>
            <a:off x="1333200" y="530111"/>
            <a:ext cx="0" cy="802799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2" name="Shape 32"/>
          <p:cNvCxnSpPr/>
          <p:nvPr/>
        </p:nvCxnSpPr>
        <p:spPr>
          <a:xfrm>
            <a:off x="542850" y="1326975"/>
            <a:ext cx="8058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379650" y="1502273"/>
            <a:ext cx="6725400" cy="280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543000" y="606300"/>
            <a:ext cx="8058000" cy="40832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543000" y="530100"/>
            <a:ext cx="8058000" cy="4083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1333200" y="530111"/>
            <a:ext cx="0" cy="802799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9" name="Shape 39"/>
          <p:cNvCxnSpPr/>
          <p:nvPr/>
        </p:nvCxnSpPr>
        <p:spPr>
          <a:xfrm>
            <a:off x="542850" y="1326975"/>
            <a:ext cx="8058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333200" y="1538075"/>
            <a:ext cx="3232199" cy="276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988460" y="1538075"/>
            <a:ext cx="3232199" cy="276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543000" y="606300"/>
            <a:ext cx="8058000" cy="40832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543000" y="530100"/>
            <a:ext cx="8058000" cy="4083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42850" y="4204075"/>
            <a:ext cx="8058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542850" y="4204075"/>
            <a:ext cx="8058300" cy="409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None/>
              <a:defRPr sz="10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with horizontal divi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Shape 64"/>
          <p:cNvGrpSpPr/>
          <p:nvPr/>
        </p:nvGrpSpPr>
        <p:grpSpPr>
          <a:xfrm>
            <a:off x="543000" y="530100"/>
            <a:ext cx="8058000" cy="4159499"/>
            <a:chOff x="543000" y="530100"/>
            <a:chExt cx="8058000" cy="4159499"/>
          </a:xfrm>
        </p:grpSpPr>
        <p:sp>
          <p:nvSpPr>
            <p:cNvPr id="65" name="Shape 65"/>
            <p:cNvSpPr/>
            <p:nvPr/>
          </p:nvSpPr>
          <p:spPr>
            <a:xfrm>
              <a:off x="543000" y="606300"/>
              <a:ext cx="8058000" cy="4083299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543000" y="530100"/>
              <a:ext cx="8058000" cy="4083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67" name="Shape 67"/>
          <p:cNvCxnSpPr/>
          <p:nvPr/>
        </p:nvCxnSpPr>
        <p:spPr>
          <a:xfrm>
            <a:off x="1333200" y="530111"/>
            <a:ext cx="0" cy="802799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8" name="Shape 68"/>
          <p:cNvCxnSpPr/>
          <p:nvPr/>
        </p:nvCxnSpPr>
        <p:spPr>
          <a:xfrm>
            <a:off x="542850" y="1326975"/>
            <a:ext cx="8058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ith vertical divid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543000" y="530100"/>
            <a:ext cx="8058000" cy="4159499"/>
            <a:chOff x="543000" y="530100"/>
            <a:chExt cx="8058000" cy="4159499"/>
          </a:xfrm>
        </p:grpSpPr>
        <p:sp>
          <p:nvSpPr>
            <p:cNvPr id="71" name="Shape 71"/>
            <p:cNvSpPr/>
            <p:nvPr/>
          </p:nvSpPr>
          <p:spPr>
            <a:xfrm>
              <a:off x="543000" y="606300"/>
              <a:ext cx="8058000" cy="4083299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543000" y="530100"/>
              <a:ext cx="8058000" cy="4083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73" name="Shape 73"/>
          <p:cNvCxnSpPr/>
          <p:nvPr/>
        </p:nvCxnSpPr>
        <p:spPr>
          <a:xfrm>
            <a:off x="1333200" y="530111"/>
            <a:ext cx="0" cy="40782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4" name="Shape 74"/>
          <p:cNvCxnSpPr/>
          <p:nvPr/>
        </p:nvCxnSpPr>
        <p:spPr>
          <a:xfrm>
            <a:off x="542850" y="1326975"/>
            <a:ext cx="79619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79650" y="1502273"/>
            <a:ext cx="6725400" cy="280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D9D9D9"/>
              </a:buClr>
              <a:buSzPct val="100000"/>
              <a:buFont typeface="Bitter"/>
              <a:buChar char="■"/>
              <a:defRPr sz="30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>
              <a:spcBef>
                <a:spcPts val="480"/>
              </a:spcBef>
              <a:buClr>
                <a:srgbClr val="D9D9D9"/>
              </a:buClr>
              <a:buSzPct val="100000"/>
              <a:buFont typeface="Bitter"/>
              <a:buChar char="■"/>
              <a:defRPr sz="24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>
              <a:spcBef>
                <a:spcPts val="480"/>
              </a:spcBef>
              <a:buClr>
                <a:srgbClr val="D9D9D9"/>
              </a:buClr>
              <a:buSzPct val="100000"/>
              <a:buFont typeface="Bitter"/>
              <a:defRPr sz="24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>
              <a:spcBef>
                <a:spcPts val="360"/>
              </a:spcBef>
              <a:buClr>
                <a:srgbClr val="D9D9D9"/>
              </a:buClr>
              <a:buSzPct val="100000"/>
              <a:buFont typeface="Bitter"/>
              <a:buChar char="■"/>
              <a:defRPr sz="18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>
              <a:spcBef>
                <a:spcPts val="360"/>
              </a:spcBef>
              <a:buClr>
                <a:srgbClr val="434343"/>
              </a:buClr>
              <a:buSzPct val="100000"/>
              <a:buFont typeface="Bitter"/>
              <a:defRPr sz="18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>
              <a:spcBef>
                <a:spcPts val="360"/>
              </a:spcBef>
              <a:buClr>
                <a:srgbClr val="434343"/>
              </a:buClr>
              <a:buSzPct val="100000"/>
              <a:buFont typeface="Bitter"/>
              <a:defRPr sz="18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>
              <a:spcBef>
                <a:spcPts val="360"/>
              </a:spcBef>
              <a:buClr>
                <a:srgbClr val="434343"/>
              </a:buClr>
              <a:buSzPct val="100000"/>
              <a:buFont typeface="Bitter"/>
              <a:defRPr sz="18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>
              <a:spcBef>
                <a:spcPts val="360"/>
              </a:spcBef>
              <a:buClr>
                <a:srgbClr val="434343"/>
              </a:buClr>
              <a:buSzPct val="100000"/>
              <a:buFont typeface="Bitter"/>
              <a:defRPr sz="18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>
              <a:spcBef>
                <a:spcPts val="360"/>
              </a:spcBef>
              <a:buClr>
                <a:srgbClr val="434343"/>
              </a:buClr>
              <a:buSzPct val="100000"/>
              <a:buFont typeface="Bitter"/>
              <a:defRPr sz="18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5" r:id="rId4"/>
    <p:sldLayoutId id="2147483656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42850" y="669765"/>
            <a:ext cx="8058300" cy="1313147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C Advanced</a:t>
            </a:r>
          </a:p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Mini project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3053" y="1982912"/>
            <a:ext cx="30766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vo" panose="020B0604020202020204" charset="0"/>
              </a:rPr>
              <a:t>Lớp</a:t>
            </a:r>
            <a:r>
              <a:rPr lang="en-US" sz="1600" dirty="0" smtClean="0">
                <a:latin typeface="Arvo" panose="020B0604020202020204" charset="0"/>
              </a:rPr>
              <a:t>: </a:t>
            </a:r>
            <a:r>
              <a:rPr lang="en-US" sz="1600" dirty="0" err="1" smtClean="0">
                <a:latin typeface="Arvo" panose="020B0604020202020204" charset="0"/>
              </a:rPr>
              <a:t>Hedspi</a:t>
            </a:r>
            <a:r>
              <a:rPr lang="en-US" sz="1600" dirty="0" smtClean="0">
                <a:latin typeface="Arvo" panose="020B0604020202020204" charset="0"/>
              </a:rPr>
              <a:t> K60 C</a:t>
            </a:r>
          </a:p>
          <a:p>
            <a:endParaRPr lang="en-US" sz="1600" dirty="0">
              <a:latin typeface="Arvo" panose="020B0604020202020204" charset="0"/>
            </a:endParaRPr>
          </a:p>
          <a:p>
            <a:r>
              <a:rPr lang="en-US" sz="1600" dirty="0" err="1" smtClean="0">
                <a:latin typeface="Arvo" panose="020B0604020202020204" charset="0"/>
              </a:rPr>
              <a:t>Nhóm</a:t>
            </a:r>
            <a:r>
              <a:rPr lang="en-US" sz="1600" dirty="0" smtClean="0">
                <a:latin typeface="Arvo" panose="020B0604020202020204" charset="0"/>
              </a:rPr>
              <a:t> </a:t>
            </a:r>
            <a:r>
              <a:rPr lang="en-US" sz="1600" dirty="0" err="1" smtClean="0">
                <a:latin typeface="Arvo" panose="020B0604020202020204" charset="0"/>
              </a:rPr>
              <a:t>thực</a:t>
            </a:r>
            <a:r>
              <a:rPr lang="en-US" sz="1600" dirty="0" smtClean="0">
                <a:latin typeface="Arvo" panose="020B0604020202020204" charset="0"/>
              </a:rPr>
              <a:t> </a:t>
            </a:r>
            <a:r>
              <a:rPr lang="en-US" sz="1600" dirty="0" err="1" smtClean="0">
                <a:latin typeface="Arvo" panose="020B0604020202020204" charset="0"/>
              </a:rPr>
              <a:t>hiện</a:t>
            </a:r>
            <a:r>
              <a:rPr lang="en-US" sz="1600" dirty="0" smtClean="0">
                <a:latin typeface="Arvo" panose="020B0604020202020204" charset="0"/>
              </a:rPr>
              <a:t>:</a:t>
            </a:r>
            <a:endParaRPr lang="en-US" sz="1600" dirty="0">
              <a:latin typeface="Arv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Arvo" panose="020B0604020202020204" charset="0"/>
              </a:rPr>
              <a:t>Trịnh</a:t>
            </a:r>
            <a:r>
              <a:rPr lang="en-US" sz="1600" dirty="0" smtClean="0">
                <a:latin typeface="Arvo" panose="020B0604020202020204" charset="0"/>
              </a:rPr>
              <a:t> </a:t>
            </a:r>
            <a:r>
              <a:rPr lang="en-US" sz="1600" dirty="0" err="1" smtClean="0">
                <a:latin typeface="Arvo" panose="020B0604020202020204" charset="0"/>
              </a:rPr>
              <a:t>Hữu</a:t>
            </a:r>
            <a:r>
              <a:rPr lang="en-US" sz="1600" dirty="0" smtClean="0">
                <a:latin typeface="Arvo" panose="020B0604020202020204" charset="0"/>
              </a:rPr>
              <a:t> Vũ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Arvo" panose="020B0604020202020204" charset="0"/>
              </a:rPr>
              <a:t>Đỗ</a:t>
            </a:r>
            <a:r>
              <a:rPr lang="en-US" sz="1600" dirty="0" smtClean="0">
                <a:latin typeface="Arvo" panose="020B0604020202020204" charset="0"/>
              </a:rPr>
              <a:t> </a:t>
            </a:r>
            <a:r>
              <a:rPr lang="en-US" sz="1600" dirty="0" err="1" smtClean="0">
                <a:latin typeface="Arvo" panose="020B0604020202020204" charset="0"/>
              </a:rPr>
              <a:t>Thị</a:t>
            </a:r>
            <a:r>
              <a:rPr lang="en-US" sz="1600" dirty="0" smtClean="0">
                <a:latin typeface="Arvo" panose="020B0604020202020204" charset="0"/>
              </a:rPr>
              <a:t> </a:t>
            </a:r>
            <a:r>
              <a:rPr lang="en-US" sz="1600" dirty="0" err="1" smtClean="0">
                <a:latin typeface="Arvo" panose="020B0604020202020204" charset="0"/>
              </a:rPr>
              <a:t>Hải</a:t>
            </a:r>
            <a:endParaRPr lang="en-US" sz="1600" dirty="0" smtClean="0">
              <a:latin typeface="Arv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Arvo" panose="020B0604020202020204" charset="0"/>
              </a:rPr>
              <a:t>Dương</a:t>
            </a:r>
            <a:r>
              <a:rPr lang="en-US" sz="1600" dirty="0" smtClean="0">
                <a:latin typeface="Arvo" panose="020B0604020202020204" charset="0"/>
              </a:rPr>
              <a:t> </a:t>
            </a:r>
            <a:r>
              <a:rPr lang="en-US" sz="1600" dirty="0" err="1" smtClean="0">
                <a:latin typeface="Arvo" panose="020B0604020202020204" charset="0"/>
              </a:rPr>
              <a:t>Ngọc</a:t>
            </a:r>
            <a:r>
              <a:rPr lang="en-US" sz="1600" dirty="0" smtClean="0">
                <a:latin typeface="Arvo" panose="020B0604020202020204" charset="0"/>
              </a:rPr>
              <a:t> </a:t>
            </a:r>
            <a:r>
              <a:rPr lang="en-US" sz="1600" dirty="0" err="1" smtClean="0">
                <a:latin typeface="Arvo" panose="020B0604020202020204" charset="0"/>
              </a:rPr>
              <a:t>Sơn</a:t>
            </a:r>
            <a:endParaRPr lang="en-US" sz="1600" dirty="0" smtClean="0">
              <a:latin typeface="Arv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Arvo" panose="020B0604020202020204" charset="0"/>
              </a:rPr>
              <a:t>Nguyễn</a:t>
            </a:r>
            <a:r>
              <a:rPr lang="en-US" sz="1600" dirty="0" smtClean="0">
                <a:latin typeface="Arvo" panose="020B0604020202020204" charset="0"/>
              </a:rPr>
              <a:t> </a:t>
            </a:r>
            <a:r>
              <a:rPr lang="en-US" sz="1600" dirty="0" err="1" smtClean="0">
                <a:latin typeface="Arvo" panose="020B0604020202020204" charset="0"/>
              </a:rPr>
              <a:t>Thị</a:t>
            </a:r>
            <a:r>
              <a:rPr lang="en-US" sz="1600" dirty="0" smtClean="0">
                <a:latin typeface="Arvo" panose="020B0604020202020204" charset="0"/>
              </a:rPr>
              <a:t> </a:t>
            </a:r>
            <a:r>
              <a:rPr lang="en-US" sz="1600" dirty="0" err="1" smtClean="0">
                <a:latin typeface="Arvo" panose="020B0604020202020204" charset="0"/>
              </a:rPr>
              <a:t>Kiều</a:t>
            </a:r>
            <a:r>
              <a:rPr lang="en-US" sz="1600" dirty="0" smtClean="0">
                <a:latin typeface="Arvo" panose="020B0604020202020204" charset="0"/>
              </a:rPr>
              <a:t> </a:t>
            </a:r>
            <a:r>
              <a:rPr lang="en-US" sz="1600" dirty="0" err="1" smtClean="0">
                <a:latin typeface="Arvo" panose="020B0604020202020204" charset="0"/>
              </a:rPr>
              <a:t>Thương</a:t>
            </a:r>
            <a:endParaRPr lang="en-US" sz="1600" dirty="0">
              <a:latin typeface="Arv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69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4294967295"/>
          </p:nvPr>
        </p:nvSpPr>
        <p:spPr>
          <a:xfrm>
            <a:off x="1391036" y="917175"/>
            <a:ext cx="1728633" cy="5550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/>
              <a:t>Kết quả chạy từ điển</a:t>
            </a:r>
            <a:endParaRPr lang="en" sz="1800" dirty="0"/>
          </a:p>
        </p:txBody>
      </p:sp>
      <p:grpSp>
        <p:nvGrpSpPr>
          <p:cNvPr id="317" name="Shape 317"/>
          <p:cNvGrpSpPr/>
          <p:nvPr/>
        </p:nvGrpSpPr>
        <p:grpSpPr>
          <a:xfrm>
            <a:off x="769470" y="774938"/>
            <a:ext cx="330382" cy="318176"/>
            <a:chOff x="2583325" y="2972875"/>
            <a:chExt cx="462850" cy="445750"/>
          </a:xfrm>
        </p:grpSpPr>
        <p:sp>
          <p:nvSpPr>
            <p:cNvPr id="318" name="Shape 31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669" y="895239"/>
            <a:ext cx="4493529" cy="353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127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16"/>
          <p:cNvSpPr txBox="1">
            <a:spLocks/>
          </p:cNvSpPr>
          <p:nvPr/>
        </p:nvSpPr>
        <p:spPr>
          <a:xfrm>
            <a:off x="1370488" y="1128313"/>
            <a:ext cx="1728633" cy="5550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Char char="■"/>
              <a:defRPr sz="30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Char char="■"/>
              <a:defRPr sz="24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None/>
              <a:defRPr sz="24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Char char="■"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Bitter"/>
              <a:buNone/>
            </a:pPr>
            <a:r>
              <a:rPr lang="en" sz="1800" dirty="0" smtClean="0"/>
              <a:t>Gợi ý từ khi search</a:t>
            </a:r>
            <a:endParaRPr lang="en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121" y="774938"/>
            <a:ext cx="4752004" cy="3725666"/>
          </a:xfrm>
          <a:prstGeom prst="rect">
            <a:avLst/>
          </a:prstGeom>
        </p:spPr>
      </p:pic>
      <p:grpSp>
        <p:nvGrpSpPr>
          <p:cNvPr id="8" name="Shape 508"/>
          <p:cNvGrpSpPr/>
          <p:nvPr/>
        </p:nvGrpSpPr>
        <p:grpSpPr>
          <a:xfrm>
            <a:off x="817648" y="826715"/>
            <a:ext cx="295513" cy="301598"/>
            <a:chOff x="3955900" y="2984500"/>
            <a:chExt cx="414000" cy="422525"/>
          </a:xfrm>
        </p:grpSpPr>
        <p:sp>
          <p:nvSpPr>
            <p:cNvPr id="9" name="Shape 50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" name="Shape 51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1" name="Shape 51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560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16"/>
          <p:cNvSpPr txBox="1">
            <a:spLocks/>
          </p:cNvSpPr>
          <p:nvPr/>
        </p:nvSpPr>
        <p:spPr>
          <a:xfrm>
            <a:off x="1452683" y="617720"/>
            <a:ext cx="2194645" cy="5550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Char char="■"/>
              <a:defRPr sz="30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Char char="■"/>
              <a:defRPr sz="24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None/>
              <a:defRPr sz="24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Char char="■"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Bitter"/>
              <a:buNone/>
            </a:pPr>
            <a:r>
              <a:rPr lang="en" sz="1800" dirty="0" smtClean="0"/>
              <a:t>Chức năng search</a:t>
            </a:r>
            <a:endParaRPr lang="en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651" y="1093114"/>
            <a:ext cx="4315146" cy="3430580"/>
          </a:xfrm>
          <a:prstGeom prst="rect">
            <a:avLst/>
          </a:prstGeom>
        </p:spPr>
      </p:pic>
      <p:grpSp>
        <p:nvGrpSpPr>
          <p:cNvPr id="9" name="Shape 508"/>
          <p:cNvGrpSpPr/>
          <p:nvPr/>
        </p:nvGrpSpPr>
        <p:grpSpPr>
          <a:xfrm>
            <a:off x="817649" y="791516"/>
            <a:ext cx="295513" cy="301598"/>
            <a:chOff x="3955900" y="2984500"/>
            <a:chExt cx="414000" cy="422525"/>
          </a:xfrm>
        </p:grpSpPr>
        <p:sp>
          <p:nvSpPr>
            <p:cNvPr id="10" name="Shape 50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1" name="Shape 51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2" name="Shape 51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77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96" y="1144515"/>
            <a:ext cx="4284105" cy="3361869"/>
          </a:xfrm>
          <a:prstGeom prst="rect">
            <a:avLst/>
          </a:prstGeom>
        </p:spPr>
      </p:pic>
      <p:sp>
        <p:nvSpPr>
          <p:cNvPr id="11" name="Shape 316"/>
          <p:cNvSpPr txBox="1">
            <a:spLocks/>
          </p:cNvSpPr>
          <p:nvPr/>
        </p:nvSpPr>
        <p:spPr>
          <a:xfrm>
            <a:off x="1432134" y="617720"/>
            <a:ext cx="2389853" cy="5550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Char char="■"/>
              <a:defRPr sz="30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Char char="■"/>
              <a:defRPr sz="24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None/>
              <a:defRPr sz="24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Char char="■"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Bitter"/>
              <a:buNone/>
            </a:pPr>
            <a:r>
              <a:rPr lang="en" sz="1800" dirty="0" smtClean="0"/>
              <a:t>Gợi ý bằng soundex</a:t>
            </a:r>
            <a:endParaRPr lang="en" sz="1800" dirty="0"/>
          </a:p>
        </p:txBody>
      </p:sp>
      <p:grpSp>
        <p:nvGrpSpPr>
          <p:cNvPr id="12" name="Shape 508"/>
          <p:cNvGrpSpPr/>
          <p:nvPr/>
        </p:nvGrpSpPr>
        <p:grpSpPr>
          <a:xfrm>
            <a:off x="799156" y="853308"/>
            <a:ext cx="295513" cy="301598"/>
            <a:chOff x="3955900" y="2984500"/>
            <a:chExt cx="414000" cy="422525"/>
          </a:xfrm>
        </p:grpSpPr>
        <p:sp>
          <p:nvSpPr>
            <p:cNvPr id="13" name="Shape 50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4" name="Shape 51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5" name="Shape 51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496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16"/>
          <p:cNvSpPr txBox="1">
            <a:spLocks/>
          </p:cNvSpPr>
          <p:nvPr/>
        </p:nvSpPr>
        <p:spPr>
          <a:xfrm>
            <a:off x="1432134" y="617720"/>
            <a:ext cx="2389853" cy="5550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Char char="■"/>
              <a:defRPr sz="30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Char char="■"/>
              <a:defRPr sz="24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None/>
              <a:defRPr sz="24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Char char="■"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Bitter"/>
              <a:buNone/>
            </a:pPr>
            <a:r>
              <a:rPr lang="en" sz="1800" dirty="0" smtClean="0"/>
              <a:t>Chức năng Thêm từ</a:t>
            </a:r>
            <a:endParaRPr lang="en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967" y="1172759"/>
            <a:ext cx="4328325" cy="3359641"/>
          </a:xfrm>
          <a:prstGeom prst="rect">
            <a:avLst/>
          </a:prstGeom>
        </p:spPr>
      </p:pic>
      <p:sp>
        <p:nvSpPr>
          <p:cNvPr id="10" name="Shape 566"/>
          <p:cNvSpPr/>
          <p:nvPr/>
        </p:nvSpPr>
        <p:spPr>
          <a:xfrm>
            <a:off x="810032" y="750097"/>
            <a:ext cx="290266" cy="290284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16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16"/>
          <p:cNvSpPr txBox="1">
            <a:spLocks/>
          </p:cNvSpPr>
          <p:nvPr/>
        </p:nvSpPr>
        <p:spPr>
          <a:xfrm>
            <a:off x="1442408" y="617720"/>
            <a:ext cx="2194645" cy="5550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Char char="■"/>
              <a:defRPr sz="30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Char char="■"/>
              <a:defRPr sz="24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None/>
              <a:defRPr sz="24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Char char="■"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Bitter"/>
              <a:buNone/>
            </a:pPr>
            <a:r>
              <a:rPr lang="en" sz="1800" dirty="0" smtClean="0"/>
              <a:t>Chức năng Xóa từ</a:t>
            </a:r>
            <a:endParaRPr lang="en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007" y="1093114"/>
            <a:ext cx="4366663" cy="3401482"/>
          </a:xfrm>
          <a:prstGeom prst="rect">
            <a:avLst/>
          </a:prstGeom>
        </p:spPr>
      </p:pic>
      <p:sp>
        <p:nvSpPr>
          <p:cNvPr id="8" name="Shape 568"/>
          <p:cNvSpPr/>
          <p:nvPr/>
        </p:nvSpPr>
        <p:spPr>
          <a:xfrm>
            <a:off x="796713" y="800225"/>
            <a:ext cx="292907" cy="292889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8636" y="737755"/>
            <a:ext cx="289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mtClean="0">
                <a:latin typeface="Bitter" charset="0"/>
              </a:rPr>
              <a:t>Biểu đồ thời gian</a:t>
            </a:r>
            <a:endParaRPr lang="en-US" sz="1800">
              <a:latin typeface="Bitter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766" y="1181966"/>
            <a:ext cx="5035261" cy="2953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708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ctrTitle"/>
          </p:nvPr>
        </p:nvSpPr>
        <p:spPr>
          <a:xfrm>
            <a:off x="2503150" y="1991850"/>
            <a:ext cx="5633399" cy="1158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2400" dirty="0" smtClean="0">
                <a:solidFill>
                  <a:schemeClr val="tx1"/>
                </a:solidFill>
              </a:rPr>
              <a:t>Các nguồn tham khao</a:t>
            </a:r>
            <a:endParaRPr lang="en" sz="2400" dirty="0">
              <a:solidFill>
                <a:schemeClr val="tx1"/>
              </a:solidFill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ubTitle" idx="1"/>
          </p:nvPr>
        </p:nvSpPr>
        <p:spPr>
          <a:xfrm>
            <a:off x="1007250" y="1990422"/>
            <a:ext cx="1164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5</a:t>
            </a: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11269766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 dirty="0" smtClean="0">
                <a:solidFill>
                  <a:srgbClr val="FF0000"/>
                </a:solidFill>
              </a:rPr>
              <a:t>Các nguồn tham khảo</a:t>
            </a:r>
            <a:endParaRPr lang="en" sz="2200" dirty="0">
              <a:solidFill>
                <a:srgbClr val="FF0000"/>
              </a:solidFill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379649" y="1502273"/>
            <a:ext cx="6993789" cy="280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Arvo" panose="020B0604020202020204" charset="0"/>
              </a:rPr>
              <a:t>Chương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trình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được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tham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khảo</a:t>
            </a:r>
            <a:r>
              <a:rPr lang="en-US" sz="1800" dirty="0" smtClean="0">
                <a:latin typeface="Arvo" panose="020B0604020202020204" charset="0"/>
              </a:rPr>
              <a:t> code </a:t>
            </a:r>
            <a:r>
              <a:rPr lang="en-US" sz="1800" dirty="0" err="1" smtClean="0">
                <a:latin typeface="Arvo" panose="020B0604020202020204" charset="0"/>
              </a:rPr>
              <a:t>của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khóa</a:t>
            </a:r>
            <a:r>
              <a:rPr lang="en-US" sz="1800" dirty="0" smtClean="0">
                <a:latin typeface="Arvo" panose="020B0604020202020204" charset="0"/>
              </a:rPr>
              <a:t> k58, </a:t>
            </a:r>
            <a:r>
              <a:rPr lang="en-US" sz="1800" dirty="0" err="1" smtClean="0">
                <a:latin typeface="Arvo" panose="020B0604020202020204" charset="0"/>
              </a:rPr>
              <a:t>và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trang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Arvo" panose="020B0604020202020204" charset="0"/>
              </a:rPr>
              <a:t>zetcode.com</a:t>
            </a:r>
          </a:p>
          <a:p>
            <a:pPr marL="3429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Arvo" panose="020B0604020202020204" charset="0"/>
              </a:rPr>
              <a:t>Thư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viện</a:t>
            </a:r>
            <a:r>
              <a:rPr lang="en-US" sz="1800" dirty="0" smtClean="0">
                <a:latin typeface="Arvo" panose="020B0604020202020204" charset="0"/>
              </a:rPr>
              <a:t> B-Tree download </a:t>
            </a:r>
            <a:r>
              <a:rPr lang="en-US" sz="1800" dirty="0" err="1" smtClean="0">
                <a:latin typeface="Arvo" panose="020B0604020202020204" charset="0"/>
              </a:rPr>
              <a:t>tại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trang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Arvo" panose="020B0604020202020204" charset="0"/>
              </a:rPr>
              <a:t>hydrus.com</a:t>
            </a:r>
          </a:p>
          <a:p>
            <a:pPr marL="3429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Arvo" panose="020B0604020202020204" charset="0"/>
              </a:rPr>
              <a:t>Hàm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soundex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tham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khảo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tại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trang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Arvo" panose="020B0604020202020204" charset="0"/>
              </a:rPr>
              <a:t>creativyst.com</a:t>
            </a:r>
          </a:p>
          <a:p>
            <a:pPr marL="3429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Arvo" panose="020B0604020202020204" charset="0"/>
              </a:rPr>
              <a:t>Cài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bằng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giao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diện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bằng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gtk</a:t>
            </a:r>
            <a:r>
              <a:rPr lang="en-US" sz="1800" dirty="0" smtClean="0">
                <a:latin typeface="Arvo" panose="020B0604020202020204" charset="0"/>
              </a:rPr>
              <a:t>+ 3.0</a:t>
            </a:r>
          </a:p>
          <a:p>
            <a:pPr marL="3429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Arvo" panose="020B0604020202020204" charset="0"/>
              </a:rPr>
              <a:t>Các</a:t>
            </a:r>
            <a:r>
              <a:rPr lang="en-US" sz="1800" dirty="0" smtClean="0">
                <a:latin typeface="Arvo" panose="020B0604020202020204" charset="0"/>
              </a:rPr>
              <a:t> icon </a:t>
            </a:r>
            <a:r>
              <a:rPr lang="en-US" sz="1800" dirty="0" err="1" smtClean="0">
                <a:latin typeface="Arvo" panose="020B0604020202020204" charset="0"/>
              </a:rPr>
              <a:t>sử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dụng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trong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chương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trình</a:t>
            </a:r>
            <a:r>
              <a:rPr lang="en-US" sz="1800" dirty="0" smtClean="0">
                <a:latin typeface="Arvo" panose="020B0604020202020204" charset="0"/>
              </a:rPr>
              <a:t> download </a:t>
            </a:r>
            <a:r>
              <a:rPr lang="en-US" sz="1800" dirty="0" err="1" smtClean="0">
                <a:latin typeface="Arvo" panose="020B0604020202020204" charset="0"/>
              </a:rPr>
              <a:t>tại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Arvo" panose="020B0604020202020204" charset="0"/>
              </a:rPr>
              <a:t>iconfinder.com</a:t>
            </a:r>
          </a:p>
          <a:p>
            <a:pPr marL="3429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chemeClr val="tx2">
                  <a:lumMod val="75000"/>
                </a:schemeClr>
              </a:solidFill>
              <a:latin typeface="Arvo" panose="020B0604020202020204" charset="0"/>
            </a:endParaRPr>
          </a:p>
          <a:p>
            <a:pPr marL="3429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chemeClr val="tx2">
                  <a:lumMod val="75000"/>
                </a:schemeClr>
              </a:solidFill>
              <a:latin typeface="Arvo" panose="020B0604020202020204" charset="0"/>
            </a:endParaRPr>
          </a:p>
          <a:p>
            <a:pPr marL="3429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Arvo" panose="020B0604020202020204" charset="0"/>
            </a:endParaRPr>
          </a:p>
          <a:p>
            <a:pPr marL="3429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chemeClr val="bg1">
                  <a:lumMod val="65000"/>
                </a:schemeClr>
              </a:solidFill>
              <a:latin typeface="Arvo" panose="020B0604020202020204" charset="0"/>
            </a:endParaRPr>
          </a:p>
        </p:txBody>
      </p:sp>
      <p:sp>
        <p:nvSpPr>
          <p:cNvPr id="7" name="Shape 115"/>
          <p:cNvSpPr txBox="1">
            <a:spLocks/>
          </p:cNvSpPr>
          <p:nvPr/>
        </p:nvSpPr>
        <p:spPr>
          <a:xfrm>
            <a:off x="537552" y="620596"/>
            <a:ext cx="759904" cy="7063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Char char="■"/>
              <a:defRPr sz="20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Char char="■"/>
              <a:defRPr sz="20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None/>
              <a:defRPr sz="20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Char char="■"/>
              <a:defRPr sz="20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20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20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20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20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20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9pPr>
          </a:lstStyle>
          <a:p>
            <a:pPr algn="ctr">
              <a:buFont typeface="Bitter"/>
              <a:buNone/>
            </a:pPr>
            <a:r>
              <a:rPr lang="en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070243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ctrTitle" idx="4294967295"/>
          </p:nvPr>
        </p:nvSpPr>
        <p:spPr>
          <a:xfrm>
            <a:off x="1826100" y="788752"/>
            <a:ext cx="6013082" cy="179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b="1" dirty="0" smtClean="0">
                <a:solidFill>
                  <a:schemeClr val="bg1">
                    <a:lumMod val="50000"/>
                  </a:schemeClr>
                </a:solidFill>
              </a:rPr>
              <a:t>Thanks for watching</a:t>
            </a:r>
            <a:endParaRPr lang="en" sz="7200" b="1" dirty="0">
              <a:solidFill>
                <a:schemeClr val="bg1">
                  <a:lumMod val="50000"/>
                </a:schemeClr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434343"/>
                </a:solidFill>
              </a:rPr>
              <a:t/>
            </a:r>
            <a:br>
              <a:rPr lang="en" sz="2400" b="1" dirty="0" smtClean="0">
                <a:solidFill>
                  <a:srgbClr val="434343"/>
                </a:solidFill>
              </a:rPr>
            </a:br>
            <a:r>
              <a:rPr lang="en" sz="2400" b="1" dirty="0" smtClean="0">
                <a:solidFill>
                  <a:srgbClr val="434343"/>
                </a:solidFill>
              </a:rPr>
              <a:t>Any </a:t>
            </a:r>
            <a:r>
              <a:rPr lang="en" sz="2400" b="1" dirty="0">
                <a:solidFill>
                  <a:srgbClr val="434343"/>
                </a:solidFill>
              </a:rPr>
              <a:t>questions?</a:t>
            </a:r>
          </a:p>
        </p:txBody>
      </p:sp>
      <p:sp>
        <p:nvSpPr>
          <p:cNvPr id="326" name="Shape 326"/>
          <p:cNvSpPr/>
          <p:nvPr/>
        </p:nvSpPr>
        <p:spPr>
          <a:xfrm>
            <a:off x="800963" y="788752"/>
            <a:ext cx="272850" cy="27285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Nội</a:t>
            </a:r>
            <a:r>
              <a:rPr lang="en-US" sz="2400" dirty="0" smtClean="0">
                <a:solidFill>
                  <a:srgbClr val="FF0000"/>
                </a:solidFill>
              </a:rPr>
              <a:t> dung </a:t>
            </a:r>
            <a:r>
              <a:rPr lang="en-US" sz="2400" dirty="0" err="1" smtClean="0">
                <a:solidFill>
                  <a:srgbClr val="FF0000"/>
                </a:solidFill>
              </a:rPr>
              <a:t>chính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5" name="Shape 96"/>
          <p:cNvGrpSpPr/>
          <p:nvPr/>
        </p:nvGrpSpPr>
        <p:grpSpPr>
          <a:xfrm>
            <a:off x="790188" y="778013"/>
            <a:ext cx="312073" cy="312073"/>
            <a:chOff x="1922075" y="1629000"/>
            <a:chExt cx="437200" cy="437200"/>
          </a:xfrm>
        </p:grpSpPr>
        <p:sp>
          <p:nvSpPr>
            <p:cNvPr id="6" name="Shape 9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" name="Shape 9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8" name="Shape 115"/>
          <p:cNvSpPr txBox="1">
            <a:spLocks/>
          </p:cNvSpPr>
          <p:nvPr/>
        </p:nvSpPr>
        <p:spPr>
          <a:xfrm>
            <a:off x="2609416" y="1517086"/>
            <a:ext cx="294425" cy="322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Char char="■"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Char char="■"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Char char="■"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9pPr>
          </a:lstStyle>
          <a:p>
            <a:pPr>
              <a:buFont typeface="Bitter"/>
              <a:buNone/>
            </a:pPr>
            <a:r>
              <a:rPr lang="en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1" name="Shape 114"/>
          <p:cNvSpPr txBox="1">
            <a:spLocks/>
          </p:cNvSpPr>
          <p:nvPr/>
        </p:nvSpPr>
        <p:spPr>
          <a:xfrm>
            <a:off x="3239212" y="1464726"/>
            <a:ext cx="4865838" cy="3748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Arvo"/>
              <a:buNone/>
              <a:defRPr sz="1800" b="0" i="0" u="none" strike="noStrike" cap="none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  <a:rtl val="0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n" dirty="0" smtClean="0">
                <a:solidFill>
                  <a:schemeClr val="tx1"/>
                </a:solidFill>
              </a:rPr>
              <a:t>Yêu cầu Project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2" name="Shape 115"/>
          <p:cNvSpPr txBox="1">
            <a:spLocks/>
          </p:cNvSpPr>
          <p:nvPr/>
        </p:nvSpPr>
        <p:spPr>
          <a:xfrm>
            <a:off x="2609415" y="2029745"/>
            <a:ext cx="294425" cy="322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Char char="■"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Char char="■"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Char char="■"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9pPr>
          </a:lstStyle>
          <a:p>
            <a:pPr>
              <a:buFont typeface="Bitter"/>
              <a:buNone/>
            </a:pP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Shape 114"/>
          <p:cNvSpPr txBox="1">
            <a:spLocks/>
          </p:cNvSpPr>
          <p:nvPr/>
        </p:nvSpPr>
        <p:spPr>
          <a:xfrm>
            <a:off x="3239212" y="1984801"/>
            <a:ext cx="4865838" cy="3748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Arvo"/>
              <a:buNone/>
              <a:defRPr sz="1800" b="0" i="0" u="none" strike="noStrike" cap="none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  <a:rtl val="0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n" dirty="0" smtClean="0">
                <a:solidFill>
                  <a:schemeClr val="tx1"/>
                </a:solidFill>
              </a:rPr>
              <a:t>Các bước thực hiện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4" name="Shape 115"/>
          <p:cNvSpPr txBox="1">
            <a:spLocks/>
          </p:cNvSpPr>
          <p:nvPr/>
        </p:nvSpPr>
        <p:spPr>
          <a:xfrm>
            <a:off x="2609415" y="2542404"/>
            <a:ext cx="294425" cy="322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Char char="■"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Char char="■"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Char char="■"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9pPr>
          </a:lstStyle>
          <a:p>
            <a:pPr>
              <a:buFont typeface="Bitter"/>
              <a:buNone/>
            </a:pPr>
            <a:r>
              <a:rPr lang="en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5" name="Shape 114"/>
          <p:cNvSpPr txBox="1">
            <a:spLocks/>
          </p:cNvSpPr>
          <p:nvPr/>
        </p:nvSpPr>
        <p:spPr>
          <a:xfrm>
            <a:off x="3239212" y="2504876"/>
            <a:ext cx="4865838" cy="3748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Arvo"/>
              <a:buNone/>
              <a:defRPr sz="1800" b="0" i="0" u="none" strike="noStrike" cap="none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  <a:rtl val="0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n" dirty="0" smtClean="0">
                <a:solidFill>
                  <a:schemeClr val="tx1"/>
                </a:solidFill>
              </a:rPr>
              <a:t>Công việc cần làm 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6" name="Shape 115"/>
          <p:cNvSpPr txBox="1">
            <a:spLocks/>
          </p:cNvSpPr>
          <p:nvPr/>
        </p:nvSpPr>
        <p:spPr>
          <a:xfrm>
            <a:off x="2609415" y="3055063"/>
            <a:ext cx="294425" cy="322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Char char="■"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Char char="■"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Char char="■"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9pPr>
          </a:lstStyle>
          <a:p>
            <a:pPr>
              <a:buFont typeface="Bitter"/>
              <a:buNone/>
            </a:pP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e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Shape 114"/>
          <p:cNvSpPr txBox="1">
            <a:spLocks/>
          </p:cNvSpPr>
          <p:nvPr/>
        </p:nvSpPr>
        <p:spPr>
          <a:xfrm>
            <a:off x="3239212" y="3028883"/>
            <a:ext cx="4865838" cy="3748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Arvo"/>
              <a:buNone/>
              <a:defRPr sz="1800" b="0" i="0" u="none" strike="noStrike" cap="none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  <a:rtl val="0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K</a:t>
            </a:r>
            <a:r>
              <a:rPr lang="en" dirty="0" smtClean="0">
                <a:solidFill>
                  <a:schemeClr val="tx1"/>
                </a:solidFill>
              </a:rPr>
              <a:t>ết quả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8" name="Shape 115"/>
          <p:cNvSpPr txBox="1">
            <a:spLocks/>
          </p:cNvSpPr>
          <p:nvPr/>
        </p:nvSpPr>
        <p:spPr>
          <a:xfrm>
            <a:off x="2609415" y="3567722"/>
            <a:ext cx="294425" cy="322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Char char="■"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Char char="■"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Char char="■"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9pPr>
          </a:lstStyle>
          <a:p>
            <a:pPr>
              <a:buFont typeface="Bitter"/>
              <a:buNone/>
            </a:pPr>
            <a:r>
              <a:rPr lang="en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9" name="Shape 114"/>
          <p:cNvSpPr txBox="1">
            <a:spLocks/>
          </p:cNvSpPr>
          <p:nvPr/>
        </p:nvSpPr>
        <p:spPr>
          <a:xfrm>
            <a:off x="3239212" y="3552890"/>
            <a:ext cx="4865838" cy="3748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Arvo"/>
              <a:buNone/>
              <a:defRPr sz="1800" b="0" i="0" u="none" strike="noStrike" cap="none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  <a:rtl val="0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n" dirty="0" smtClean="0">
                <a:solidFill>
                  <a:schemeClr val="tx1"/>
                </a:solidFill>
              </a:rPr>
              <a:t>Các nguồn tham khảo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83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ctrTitle"/>
          </p:nvPr>
        </p:nvSpPr>
        <p:spPr>
          <a:xfrm>
            <a:off x="2503150" y="1991850"/>
            <a:ext cx="5633399" cy="1158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2400" dirty="0">
                <a:solidFill>
                  <a:schemeClr val="tx1"/>
                </a:solidFill>
              </a:rPr>
              <a:t>Yêu cầu Project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ubTitle" idx="1"/>
          </p:nvPr>
        </p:nvSpPr>
        <p:spPr>
          <a:xfrm>
            <a:off x="1007250" y="1990422"/>
            <a:ext cx="1164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 dirty="0" smtClean="0">
                <a:solidFill>
                  <a:srgbClr val="FF0000"/>
                </a:solidFill>
              </a:rPr>
              <a:t>Yêu cầu Project</a:t>
            </a:r>
            <a:endParaRPr lang="en" sz="2200" dirty="0">
              <a:solidFill>
                <a:srgbClr val="FF0000"/>
              </a:solidFill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379649" y="1502273"/>
            <a:ext cx="6993789" cy="280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err="1" smtClean="0">
                <a:latin typeface="Arvo" panose="020B0604020202020204" charset="0"/>
              </a:rPr>
              <a:t>Viết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một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chương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trình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quản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lý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từ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điển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máy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tính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có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các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chức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năng</a:t>
            </a:r>
            <a:r>
              <a:rPr lang="en-US" sz="1800" dirty="0" smtClean="0">
                <a:latin typeface="Arvo" panose="020B0604020202020204" charset="0"/>
              </a:rPr>
              <a:t>:</a:t>
            </a: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Arvo" panose="020B0604020202020204" charset="0"/>
              </a:rPr>
              <a:t>Thêm</a:t>
            </a:r>
            <a:r>
              <a:rPr lang="en-US" sz="1800" dirty="0" smtClean="0">
                <a:latin typeface="Arvo" panose="020B0604020202020204" charset="0"/>
              </a:rPr>
              <a:t>/</a:t>
            </a:r>
            <a:r>
              <a:rPr lang="en-US" sz="1800" dirty="0" err="1" smtClean="0">
                <a:latin typeface="Arvo" panose="020B0604020202020204" charset="0"/>
              </a:rPr>
              <a:t>Tìm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kiếm</a:t>
            </a:r>
            <a:r>
              <a:rPr lang="en-US" sz="1800" dirty="0" smtClean="0">
                <a:latin typeface="Arvo" panose="020B0604020202020204" charset="0"/>
              </a:rPr>
              <a:t>/</a:t>
            </a:r>
            <a:r>
              <a:rPr lang="en-US" sz="1800" dirty="0" err="1" smtClean="0">
                <a:latin typeface="Arvo" panose="020B0604020202020204" charset="0"/>
              </a:rPr>
              <a:t>Xóa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từ</a:t>
            </a:r>
            <a:r>
              <a:rPr lang="en-US" sz="1800" dirty="0">
                <a:latin typeface="Arvo" panose="020B0604020202020204" charset="0"/>
              </a:rPr>
              <a:t> </a:t>
            </a:r>
            <a:r>
              <a:rPr lang="en-US" sz="1800" dirty="0" smtClean="0">
                <a:latin typeface="Arvo" panose="020B0604020202020204" charset="0"/>
              </a:rPr>
              <a:t>(</a:t>
            </a:r>
            <a:r>
              <a:rPr lang="en-US" sz="1800" dirty="0" err="1" smtClean="0">
                <a:latin typeface="Arvo" panose="020B0604020202020204" charset="0"/>
              </a:rPr>
              <a:t>sử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dụng</a:t>
            </a:r>
            <a:r>
              <a:rPr lang="en-US" sz="1800" dirty="0" smtClean="0">
                <a:latin typeface="Arvo" panose="020B0604020202020204" charset="0"/>
              </a:rPr>
              <a:t> B-Tree)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Arvo" panose="020B0604020202020204" charset="0"/>
              </a:rPr>
              <a:t>Hỗ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trợ</a:t>
            </a:r>
            <a:r>
              <a:rPr lang="en-US" sz="1800" dirty="0" smtClean="0">
                <a:latin typeface="Arvo" panose="020B0604020202020204" charset="0"/>
              </a:rPr>
              <a:t> auto-complete </a:t>
            </a:r>
            <a:r>
              <a:rPr lang="en-US" sz="1800" dirty="0" err="1" smtClean="0">
                <a:latin typeface="Arvo" panose="020B0604020202020204" charset="0"/>
              </a:rPr>
              <a:t>khi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nhấn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phím</a:t>
            </a:r>
            <a:r>
              <a:rPr lang="en-US" sz="1800" dirty="0" smtClean="0">
                <a:latin typeface="Arvo" panose="020B0604020202020204" charset="0"/>
              </a:rPr>
              <a:t> Tab</a:t>
            </a:r>
          </a:p>
          <a:p>
            <a:pPr marL="3429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Arvo" panose="020B0604020202020204" charset="0"/>
              </a:rPr>
              <a:t>Gợi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>
                <a:latin typeface="Arvo" panose="020B0604020202020204" charset="0"/>
              </a:rPr>
              <a:t>ý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từ</a:t>
            </a:r>
            <a:r>
              <a:rPr lang="en-US" sz="1800" dirty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sử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dụng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soundex</a:t>
            </a:r>
            <a:endParaRPr lang="en-US" sz="1800" dirty="0" smtClean="0">
              <a:latin typeface="Arvo" panose="020B0604020202020204" charset="0"/>
            </a:endParaRPr>
          </a:p>
          <a:p>
            <a:pPr marL="342900" lvl="3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Arvo" panose="020B0604020202020204" charset="0"/>
              </a:rPr>
              <a:t>Chương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trình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cần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có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giao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diện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đồ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họa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viết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bằng</a:t>
            </a:r>
            <a:r>
              <a:rPr lang="en-US" sz="1800" dirty="0" smtClean="0">
                <a:latin typeface="Arvo" panose="020B0604020202020204" charset="0"/>
              </a:rPr>
              <a:t> GTK+</a:t>
            </a:r>
            <a:endParaRPr sz="1800" dirty="0" smtClean="0">
              <a:latin typeface="Arvo" panose="020B0604020202020204" charset="0"/>
            </a:endParaRPr>
          </a:p>
        </p:txBody>
      </p:sp>
      <p:sp>
        <p:nvSpPr>
          <p:cNvPr id="7" name="Shape 115"/>
          <p:cNvSpPr txBox="1">
            <a:spLocks/>
          </p:cNvSpPr>
          <p:nvPr/>
        </p:nvSpPr>
        <p:spPr>
          <a:xfrm>
            <a:off x="537552" y="620596"/>
            <a:ext cx="759904" cy="7063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Char char="■"/>
              <a:defRPr sz="20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Char char="■"/>
              <a:defRPr sz="20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None/>
              <a:defRPr sz="20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Char char="■"/>
              <a:defRPr sz="20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20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20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20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20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20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9pPr>
          </a:lstStyle>
          <a:p>
            <a:pPr algn="ctr">
              <a:buFont typeface="Bitter"/>
              <a:buNone/>
            </a:pPr>
            <a:r>
              <a:rPr lang="en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ctrTitle"/>
          </p:nvPr>
        </p:nvSpPr>
        <p:spPr>
          <a:xfrm>
            <a:off x="2503150" y="1991850"/>
            <a:ext cx="5633399" cy="1158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2400" dirty="0" smtClean="0">
                <a:solidFill>
                  <a:schemeClr val="tx1"/>
                </a:solidFill>
              </a:rPr>
              <a:t>Các bước thực hiện</a:t>
            </a:r>
            <a:endParaRPr lang="en" sz="2400" dirty="0">
              <a:solidFill>
                <a:schemeClr val="tx1"/>
              </a:solidFill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ubTitle" idx="1"/>
          </p:nvPr>
        </p:nvSpPr>
        <p:spPr>
          <a:xfrm>
            <a:off x="1007250" y="1990422"/>
            <a:ext cx="1164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2</a:t>
            </a: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7611509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 dirty="0" smtClean="0">
                <a:solidFill>
                  <a:srgbClr val="FF0000"/>
                </a:solidFill>
              </a:rPr>
              <a:t>Các bước thực hiện</a:t>
            </a:r>
            <a:endParaRPr lang="en" sz="2200" dirty="0">
              <a:solidFill>
                <a:srgbClr val="FF0000"/>
              </a:solidFill>
            </a:endParaRPr>
          </a:p>
        </p:txBody>
      </p:sp>
      <p:sp>
        <p:nvSpPr>
          <p:cNvPr id="7" name="Shape 115"/>
          <p:cNvSpPr txBox="1">
            <a:spLocks/>
          </p:cNvSpPr>
          <p:nvPr/>
        </p:nvSpPr>
        <p:spPr>
          <a:xfrm>
            <a:off x="537552" y="620596"/>
            <a:ext cx="759904" cy="7063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Char char="■"/>
              <a:defRPr sz="20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Char char="■"/>
              <a:defRPr sz="20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None/>
              <a:defRPr sz="20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Char char="■"/>
              <a:defRPr sz="20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20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20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20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20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20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9pPr>
          </a:lstStyle>
          <a:p>
            <a:pPr algn="ctr">
              <a:buFont typeface="Bitter"/>
              <a:buNone/>
            </a:pP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hape 242"/>
          <p:cNvSpPr/>
          <p:nvPr/>
        </p:nvSpPr>
        <p:spPr>
          <a:xfrm>
            <a:off x="4705564" y="2025375"/>
            <a:ext cx="2121599" cy="166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 w="762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Hoàn thiện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sản phẩm</a:t>
            </a:r>
            <a:endParaRPr lang="en" dirty="0">
              <a:solidFill>
                <a:srgbClr val="434343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6" name="Shape 243"/>
          <p:cNvSpPr/>
          <p:nvPr/>
        </p:nvSpPr>
        <p:spPr>
          <a:xfrm>
            <a:off x="2969232" y="2025375"/>
            <a:ext cx="1736332" cy="166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 w="762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Kết hợp </a:t>
            </a:r>
            <a:endParaRPr lang="en" dirty="0">
              <a:solidFill>
                <a:srgbClr val="434343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8" name="Shape 244"/>
          <p:cNvSpPr/>
          <p:nvPr/>
        </p:nvSpPr>
        <p:spPr>
          <a:xfrm>
            <a:off x="594979" y="2025375"/>
            <a:ext cx="2374252" cy="166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 w="762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Phân chia công việc</a:t>
            </a:r>
            <a:endParaRPr lang="en" dirty="0">
              <a:solidFill>
                <a:srgbClr val="434343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9" name="Shape 242"/>
          <p:cNvSpPr/>
          <p:nvPr/>
        </p:nvSpPr>
        <p:spPr>
          <a:xfrm>
            <a:off x="6827163" y="2025375"/>
            <a:ext cx="1659290" cy="166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 w="762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Viết báo cáo</a:t>
            </a:r>
            <a:endParaRPr lang="en" dirty="0">
              <a:solidFill>
                <a:srgbClr val="434343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  <p:extLst>
      <p:ext uri="{BB962C8B-B14F-4D97-AF65-F5344CB8AC3E}">
        <p14:creationId xmlns:p14="http://schemas.microsoft.com/office/powerpoint/2010/main" val="1999498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ctrTitle"/>
          </p:nvPr>
        </p:nvSpPr>
        <p:spPr>
          <a:xfrm>
            <a:off x="2503150" y="1991850"/>
            <a:ext cx="5633399" cy="1158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2400" dirty="0" smtClean="0">
                <a:solidFill>
                  <a:schemeClr val="tx1"/>
                </a:solidFill>
              </a:rPr>
              <a:t>Công việc cần làm</a:t>
            </a:r>
            <a:endParaRPr lang="en" sz="2400" dirty="0">
              <a:solidFill>
                <a:schemeClr val="tx1"/>
              </a:solidFill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ubTitle" idx="1"/>
          </p:nvPr>
        </p:nvSpPr>
        <p:spPr>
          <a:xfrm>
            <a:off x="1007250" y="1990422"/>
            <a:ext cx="1164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110729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379650" y="530100"/>
            <a:ext cx="6725400" cy="796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 dirty="0" smtClean="0">
                <a:solidFill>
                  <a:srgbClr val="FF0000"/>
                </a:solidFill>
              </a:rPr>
              <a:t>Công việc cần làm</a:t>
            </a:r>
            <a:endParaRPr lang="en" sz="2200" dirty="0">
              <a:solidFill>
                <a:srgbClr val="FF0000"/>
              </a:solidFill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379649" y="1502273"/>
            <a:ext cx="6993789" cy="280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1" indent="-342900">
              <a:buSzPct val="130000"/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Arvo" panose="020B0604020202020204" charset="0"/>
              </a:rPr>
              <a:t>Tạo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giao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diện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đồ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họa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bằng</a:t>
            </a:r>
            <a:r>
              <a:rPr lang="en-US" sz="1800" dirty="0" smtClean="0">
                <a:latin typeface="Arvo" panose="020B0604020202020204" charset="0"/>
              </a:rPr>
              <a:t> GTK+</a:t>
            </a:r>
          </a:p>
          <a:p>
            <a:pPr marL="342900" lvl="1" indent="-342900">
              <a:buSzPct val="130000"/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Arvo" panose="020B0604020202020204" charset="0"/>
              </a:rPr>
              <a:t>Download </a:t>
            </a:r>
            <a:r>
              <a:rPr lang="en-US" sz="1800" dirty="0" err="1" smtClean="0">
                <a:latin typeface="Arvo" panose="020B0604020202020204" charset="0"/>
              </a:rPr>
              <a:t>dữ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liệu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từ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điển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và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chuyển</a:t>
            </a:r>
            <a:r>
              <a:rPr lang="en-US" sz="1800" dirty="0" smtClean="0">
                <a:latin typeface="Arvo" panose="020B0604020202020204" charset="0"/>
              </a:rPr>
              <a:t> sang </a:t>
            </a:r>
            <a:r>
              <a:rPr lang="en-US" sz="1800" dirty="0" err="1" smtClean="0">
                <a:latin typeface="Arvo" panose="020B0604020202020204" charset="0"/>
              </a:rPr>
              <a:t>dữ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liệu</a:t>
            </a:r>
            <a:r>
              <a:rPr lang="en-US" sz="1800" dirty="0" smtClean="0">
                <a:latin typeface="Arvo" panose="020B0604020202020204" charset="0"/>
              </a:rPr>
              <a:t> B-Tree</a:t>
            </a:r>
          </a:p>
          <a:p>
            <a:pPr marL="342900" lvl="1" indent="-342900">
              <a:buSzPct val="130000"/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Arvo" panose="020B0604020202020204" charset="0"/>
              </a:rPr>
              <a:t>Viết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hàm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searchword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có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gợi</a:t>
            </a:r>
            <a:r>
              <a:rPr lang="en-US" sz="1800" dirty="0" smtClean="0">
                <a:latin typeface="Arvo" panose="020B0604020202020204" charset="0"/>
              </a:rPr>
              <a:t> ý </a:t>
            </a:r>
            <a:r>
              <a:rPr lang="en-US" sz="1800" dirty="0" err="1" smtClean="0">
                <a:latin typeface="Arvo" panose="020B0604020202020204" charset="0"/>
              </a:rPr>
              <a:t>từ</a:t>
            </a:r>
            <a:r>
              <a:rPr lang="en-US" sz="1800" dirty="0" smtClean="0">
                <a:latin typeface="Arvo" panose="020B0604020202020204" charset="0"/>
              </a:rPr>
              <a:t>, Auto-complete.</a:t>
            </a:r>
          </a:p>
          <a:p>
            <a:pPr marL="342900" lvl="1" indent="-342900">
              <a:buSzPct val="130000"/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Arvo" panose="020B0604020202020204" charset="0"/>
              </a:rPr>
              <a:t>Viết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hàm</a:t>
            </a:r>
            <a:r>
              <a:rPr lang="en-US" sz="1800" dirty="0" smtClean="0">
                <a:latin typeface="Arvo" panose="020B0604020202020204" charset="0"/>
              </a:rPr>
              <a:t> insert / delete </a:t>
            </a:r>
            <a:r>
              <a:rPr lang="en-US" sz="1800" dirty="0" err="1" smtClean="0">
                <a:latin typeface="Arvo" panose="020B0604020202020204" charset="0"/>
              </a:rPr>
              <a:t>để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thêm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xóa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từ</a:t>
            </a:r>
            <a:endParaRPr lang="en-US" sz="1800" dirty="0" smtClean="0">
              <a:latin typeface="Arvo" panose="020B0604020202020204" charset="0"/>
            </a:endParaRPr>
          </a:p>
          <a:p>
            <a:pPr marL="342900" lvl="1" indent="-342900">
              <a:buSzPct val="130000"/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Arvo" panose="020B0604020202020204" charset="0"/>
              </a:rPr>
              <a:t>Viết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các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hàm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showmeaning</a:t>
            </a:r>
            <a:r>
              <a:rPr lang="en-US" sz="1800" dirty="0" smtClean="0">
                <a:latin typeface="Arvo" panose="020B0604020202020204" charset="0"/>
              </a:rPr>
              <a:t>, display </a:t>
            </a:r>
            <a:r>
              <a:rPr lang="en-US" sz="1800" dirty="0" err="1" smtClean="0">
                <a:latin typeface="Arvo" panose="020B0604020202020204" charset="0"/>
              </a:rPr>
              <a:t>để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hiện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nghĩa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từ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trong</a:t>
            </a:r>
            <a:r>
              <a:rPr lang="en-US" sz="1800" dirty="0" smtClean="0">
                <a:latin typeface="Arvo" panose="020B0604020202020204" charset="0"/>
              </a:rPr>
              <a:t> ô text.</a:t>
            </a:r>
          </a:p>
          <a:p>
            <a:pPr marL="342900" lvl="1" indent="-342900">
              <a:buSzPct val="130000"/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Arvo" panose="020B0604020202020204" charset="0"/>
              </a:rPr>
              <a:t>Viết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các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hàm</a:t>
            </a:r>
            <a:r>
              <a:rPr lang="en-US" sz="1800" dirty="0" smtClean="0">
                <a:latin typeface="Arvo" panose="020B0604020202020204" charset="0"/>
              </a:rPr>
              <a:t> dialog </a:t>
            </a:r>
            <a:r>
              <a:rPr lang="en-US" sz="1800" dirty="0" err="1" smtClean="0">
                <a:latin typeface="Arvo" panose="020B0604020202020204" charset="0"/>
              </a:rPr>
              <a:t>để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hiện</a:t>
            </a:r>
            <a:r>
              <a:rPr lang="en-US" sz="1800" dirty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hộp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thoại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xác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nhận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hoặc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thông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báo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lỗi</a:t>
            </a:r>
            <a:r>
              <a:rPr lang="en-US" sz="1800" dirty="0" smtClean="0">
                <a:latin typeface="Arvo" panose="020B0604020202020204" charset="0"/>
              </a:rPr>
              <a:t>.</a:t>
            </a:r>
          </a:p>
          <a:p>
            <a:pPr marL="342900" lvl="1" indent="-342900">
              <a:buSzPct val="130000"/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Arvo" panose="020B0604020202020204" charset="0"/>
              </a:rPr>
              <a:t>Bổ</a:t>
            </a:r>
            <a:r>
              <a:rPr lang="en-US" sz="1800" dirty="0" smtClean="0">
                <a:latin typeface="Arvo" panose="020B0604020202020204" charset="0"/>
              </a:rPr>
              <a:t> sung </a:t>
            </a:r>
            <a:r>
              <a:rPr lang="en-US" sz="1800" dirty="0" err="1" smtClean="0">
                <a:latin typeface="Arvo" panose="020B0604020202020204" charset="0"/>
              </a:rPr>
              <a:t>gợi</a:t>
            </a:r>
            <a:r>
              <a:rPr lang="en-US" sz="1800" dirty="0" smtClean="0">
                <a:latin typeface="Arvo" panose="020B0604020202020204" charset="0"/>
              </a:rPr>
              <a:t> ý </a:t>
            </a:r>
            <a:r>
              <a:rPr lang="en-US" sz="1800" dirty="0" err="1" smtClean="0">
                <a:latin typeface="Arvo" panose="020B0604020202020204" charset="0"/>
              </a:rPr>
              <a:t>sử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dụng</a:t>
            </a:r>
            <a:r>
              <a:rPr lang="en-US" sz="1800" dirty="0" smtClean="0">
                <a:latin typeface="Arvo" panose="020B0604020202020204" charset="0"/>
              </a:rPr>
              <a:t> </a:t>
            </a:r>
            <a:r>
              <a:rPr lang="en-US" sz="1800" dirty="0" err="1" smtClean="0">
                <a:latin typeface="Arvo" panose="020B0604020202020204" charset="0"/>
              </a:rPr>
              <a:t>Soundex</a:t>
            </a:r>
            <a:endParaRPr sz="1800" dirty="0" smtClean="0">
              <a:latin typeface="Arvo" panose="020B0604020202020204" charset="0"/>
            </a:endParaRPr>
          </a:p>
        </p:txBody>
      </p:sp>
      <p:sp>
        <p:nvSpPr>
          <p:cNvPr id="7" name="Shape 115"/>
          <p:cNvSpPr txBox="1">
            <a:spLocks/>
          </p:cNvSpPr>
          <p:nvPr/>
        </p:nvSpPr>
        <p:spPr>
          <a:xfrm>
            <a:off x="537552" y="620596"/>
            <a:ext cx="759904" cy="7063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Char char="■"/>
              <a:defRPr sz="20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Char char="■"/>
              <a:defRPr sz="20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None/>
              <a:defRPr sz="20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Bitter"/>
              <a:buChar char="■"/>
              <a:defRPr sz="20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20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20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20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20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Bitter"/>
              <a:buNone/>
              <a:defRPr sz="20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  <a:rtl val="0"/>
              </a:defRPr>
            </a:lvl9pPr>
          </a:lstStyle>
          <a:p>
            <a:pPr algn="ctr">
              <a:buFont typeface="Bitter"/>
              <a:buNone/>
            </a:pPr>
            <a:r>
              <a:rPr lang="en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555730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ctrTitle"/>
          </p:nvPr>
        </p:nvSpPr>
        <p:spPr>
          <a:xfrm>
            <a:off x="2503150" y="1991850"/>
            <a:ext cx="5633399" cy="1158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2400" smtClean="0">
                <a:solidFill>
                  <a:schemeClr val="tx1"/>
                </a:solidFill>
              </a:rPr>
              <a:t>Kết </a:t>
            </a:r>
            <a:r>
              <a:rPr lang="en" sz="2400" smtClean="0">
                <a:solidFill>
                  <a:schemeClr val="tx1"/>
                </a:solidFill>
              </a:rPr>
              <a:t>quả và thời gian</a:t>
            </a:r>
            <a:endParaRPr lang="en" sz="2400" dirty="0">
              <a:solidFill>
                <a:schemeClr val="tx1"/>
              </a:solidFill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ubTitle" idx="1"/>
          </p:nvPr>
        </p:nvSpPr>
        <p:spPr>
          <a:xfrm>
            <a:off x="1007250" y="1990422"/>
            <a:ext cx="1164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4</a:t>
            </a: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1695142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ourdai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308</Words>
  <Application>Microsoft Office PowerPoint</Application>
  <PresentationFormat>On-screen Show (16:9)</PresentationFormat>
  <Paragraphs>71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Bitter</vt:lpstr>
      <vt:lpstr>Arvo</vt:lpstr>
      <vt:lpstr>Wingdings</vt:lpstr>
      <vt:lpstr>Jourdain template</vt:lpstr>
      <vt:lpstr>PowerPoint Presentation</vt:lpstr>
      <vt:lpstr>Nội dung chính</vt:lpstr>
      <vt:lpstr>Yêu cầu Project</vt:lpstr>
      <vt:lpstr>Yêu cầu Project</vt:lpstr>
      <vt:lpstr>Các bước thực hiện</vt:lpstr>
      <vt:lpstr>Các bước thực hiện</vt:lpstr>
      <vt:lpstr>Công việc cần làm</vt:lpstr>
      <vt:lpstr>Công việc cần làm</vt:lpstr>
      <vt:lpstr>Kết quả và thời gian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Các nguồn tham khao</vt:lpstr>
      <vt:lpstr>Các nguồn tham khảo</vt:lpstr>
      <vt:lpstr>Thanks for watching  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Administrator</cp:lastModifiedBy>
  <cp:revision>35</cp:revision>
  <dcterms:modified xsi:type="dcterms:W3CDTF">2017-04-27T08:50:07Z</dcterms:modified>
</cp:coreProperties>
</file>