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46" autoAdjust="0"/>
  </p:normalViewPr>
  <p:slideViewPr>
    <p:cSldViewPr snapToGrid="0">
      <p:cViewPr varScale="1">
        <p:scale>
          <a:sx n="104" d="100"/>
          <a:sy n="104" d="100"/>
        </p:scale>
        <p:origin x="126" y="10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316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8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82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01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735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1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6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20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24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15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2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E843-4544-48B9-A7E2-95CE7D784C8B}" type="datetimeFigureOut">
              <a:rPr lang="cs-CZ" smtClean="0"/>
              <a:t>13.06.2019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2F89-3E72-4815-8BF7-7A1301F560E6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0" y="5848820"/>
            <a:ext cx="1333500" cy="742950"/>
          </a:xfrm>
          <a:prstGeom prst="rect">
            <a:avLst/>
          </a:prstGeom>
        </p:spPr>
      </p:pic>
      <p:sp>
        <p:nvSpPr>
          <p:cNvPr id="8" name="Obdélník 7"/>
          <p:cNvSpPr/>
          <p:nvPr userDrawn="1"/>
        </p:nvSpPr>
        <p:spPr>
          <a:xfrm>
            <a:off x="-1" y="0"/>
            <a:ext cx="12260911" cy="185738"/>
          </a:xfrm>
          <a:prstGeom prst="rect">
            <a:avLst/>
          </a:prstGeom>
          <a:gradFill flip="none" rotWithShape="1">
            <a:gsLst>
              <a:gs pos="0">
                <a:srgbClr val="00B2F2">
                  <a:shade val="30000"/>
                  <a:satMod val="115000"/>
                </a:srgbClr>
              </a:gs>
              <a:gs pos="50000">
                <a:srgbClr val="00B2F2">
                  <a:shade val="67500"/>
                  <a:satMod val="115000"/>
                </a:srgbClr>
              </a:gs>
              <a:gs pos="100000">
                <a:srgbClr val="00B2F2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 userDrawn="1"/>
        </p:nvSpPr>
        <p:spPr>
          <a:xfrm>
            <a:off x="0" y="6663193"/>
            <a:ext cx="12260911" cy="194807"/>
          </a:xfrm>
          <a:prstGeom prst="rect">
            <a:avLst/>
          </a:prstGeom>
          <a:gradFill flip="none" rotWithShape="1">
            <a:gsLst>
              <a:gs pos="0">
                <a:srgbClr val="00B2F2">
                  <a:shade val="30000"/>
                  <a:satMod val="115000"/>
                </a:srgbClr>
              </a:gs>
              <a:gs pos="50000">
                <a:srgbClr val="00B2F2">
                  <a:shade val="67500"/>
                  <a:satMod val="115000"/>
                </a:srgbClr>
              </a:gs>
              <a:gs pos="100000">
                <a:srgbClr val="00B2F2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0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kbl2nas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Zpracoval: </a:t>
            </a:r>
            <a:br>
              <a:rPr lang="cs-CZ" dirty="0" smtClean="0"/>
            </a:br>
            <a:r>
              <a:rPr lang="cs-CZ" dirty="0" smtClean="0"/>
              <a:t>Jan Verner (jverner@evektor.cz)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5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Konvertovaný NAS</a:t>
            </a:r>
            <a:r>
              <a:rPr lang="en-US" dirty="0" smtClean="0"/>
              <a:t> </a:t>
            </a:r>
            <a:r>
              <a:rPr lang="en-US" dirty="0" smtClean="0"/>
              <a:t>form</a:t>
            </a:r>
            <a:r>
              <a:rPr lang="cs-CZ" dirty="0" err="1" smtClean="0"/>
              <a:t>át</a:t>
            </a:r>
            <a:r>
              <a:rPr lang="cs-CZ" dirty="0" smtClean="0"/>
              <a:t>, otevřen v textovém editoru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7200" dirty="0" smtClean="0"/>
              <a:t>INNENRAUM_dulezite_systemy.5mm.nas (v příloze)</a:t>
            </a:r>
          </a:p>
          <a:p>
            <a:r>
              <a:rPr lang="cs-CZ" sz="7200" dirty="0" err="1" smtClean="0"/>
              <a:t>Nas</a:t>
            </a:r>
            <a:r>
              <a:rPr lang="cs-CZ" sz="7200" dirty="0" smtClean="0"/>
              <a:t> formát kabelového vedení načítáme v </a:t>
            </a:r>
            <a:r>
              <a:rPr lang="cs-CZ" sz="7200" dirty="0" err="1" smtClean="0"/>
              <a:t>Anse</a:t>
            </a:r>
            <a:endParaRPr lang="cs-CZ" sz="7200" dirty="0" smtClean="0"/>
          </a:p>
          <a:p>
            <a:endParaRPr lang="cs-CZ" sz="1800" dirty="0"/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GRID           0           324.5  -667.0   329.5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GRID           1        326.8289-668.3324 325.219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GRID           2        329.2151-669.6976320.9705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GRID           3        331.6968-671.1174316.7871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CROD          28       5      22      23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CROD          29       5      23      24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CROD          30       5      24      25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PROD         239     239     50.      0.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PROD         240     240     50.      0.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PROD         241     241     50.      0.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PROD         242     242     50.      0.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$ANSA_NAME_COMMENT;241;PROD;Center_curve_241;;NO;NO;NO;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$ANSA_NAME_COMMENT;242;PROD;Center_curve_242;;NO;NO;NO;</a:t>
            </a:r>
          </a:p>
          <a:p>
            <a:pPr marL="0" indent="0">
              <a:buNone/>
            </a:pPr>
            <a:r>
              <a:rPr lang="cs-CZ" sz="3500" dirty="0">
                <a:latin typeface="Consolas" panose="020B0609020204030204" pitchFamily="49" charset="0"/>
              </a:rPr>
              <a:t>$ANSA_NAME_COMMENT;243;PROD;Center_curve_243;;NO;NO;NO;</a:t>
            </a:r>
          </a:p>
          <a:p>
            <a:endParaRPr lang="cs-CZ" sz="1800" dirty="0" smtClean="0"/>
          </a:p>
        </p:txBody>
      </p:sp>
    </p:spTree>
    <p:extLst>
      <p:ext uri="{BB962C8B-B14F-4D97-AF65-F5344CB8AC3E}">
        <p14:creationId xmlns:p14="http://schemas.microsoft.com/office/powerpoint/2010/main" val="9737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Konvertovaný NAS</a:t>
            </a:r>
            <a:r>
              <a:rPr lang="en-US" dirty="0" smtClean="0"/>
              <a:t> </a:t>
            </a:r>
            <a:r>
              <a:rPr lang="en-US" dirty="0" smtClean="0"/>
              <a:t>form</a:t>
            </a:r>
            <a:r>
              <a:rPr lang="cs-CZ" dirty="0" err="1" smtClean="0"/>
              <a:t>át</a:t>
            </a:r>
            <a:r>
              <a:rPr lang="cs-CZ" dirty="0" smtClean="0"/>
              <a:t>, otevřen v </a:t>
            </a:r>
            <a:r>
              <a:rPr lang="cs-CZ" dirty="0" err="1" smtClean="0"/>
              <a:t>Anse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436012"/>
            <a:ext cx="5371769" cy="297373"/>
          </a:xfrm>
        </p:spPr>
        <p:txBody>
          <a:bodyPr>
            <a:noAutofit/>
          </a:bodyPr>
          <a:lstStyle/>
          <a:p>
            <a:r>
              <a:rPr lang="cs-CZ" sz="1800" dirty="0" smtClean="0"/>
              <a:t>INNENRAUM_dulezite_systemy.5mm.nas (v příloze)</a:t>
            </a:r>
          </a:p>
          <a:p>
            <a:pPr marL="0" indent="0">
              <a:buNone/>
            </a:pPr>
            <a:endParaRPr lang="cs-CZ" sz="1800" dirty="0" smtClean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566"/>
            <a:ext cx="6262315" cy="4575541"/>
          </a:xfrm>
          <a:prstGeom prst="rect">
            <a:avLst/>
          </a:prstGeom>
        </p:spPr>
      </p:pic>
      <p:sp>
        <p:nvSpPr>
          <p:cNvPr id="6" name="Ovál 5"/>
          <p:cNvSpPr/>
          <p:nvPr/>
        </p:nvSpPr>
        <p:spPr>
          <a:xfrm>
            <a:off x="3331597" y="4993420"/>
            <a:ext cx="524786" cy="37371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418" y="1828566"/>
            <a:ext cx="3973647" cy="2377674"/>
          </a:xfrm>
          <a:prstGeom prst="rect">
            <a:avLst/>
          </a:prstGeom>
        </p:spPr>
      </p:pic>
      <p:cxnSp>
        <p:nvCxnSpPr>
          <p:cNvPr id="9" name="Přímá spojnice se šipkou 8"/>
          <p:cNvCxnSpPr>
            <a:stCxn id="6" idx="7"/>
            <a:endCxn id="7" idx="1"/>
          </p:cNvCxnSpPr>
          <p:nvPr/>
        </p:nvCxnSpPr>
        <p:spPr>
          <a:xfrm flipV="1">
            <a:off x="3779530" y="3017403"/>
            <a:ext cx="3723888" cy="203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áze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463" y="4503613"/>
            <a:ext cx="4786527" cy="1863276"/>
          </a:xfrm>
          <a:prstGeom prst="rect">
            <a:avLst/>
          </a:prstGeom>
        </p:spPr>
      </p:pic>
      <p:sp>
        <p:nvSpPr>
          <p:cNvPr id="11" name="Ovál 10"/>
          <p:cNvSpPr/>
          <p:nvPr/>
        </p:nvSpPr>
        <p:spPr>
          <a:xfrm>
            <a:off x="9816368" y="3101008"/>
            <a:ext cx="814526" cy="44659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Přímá spojnice se šipkou 12"/>
          <p:cNvCxnSpPr>
            <a:stCxn id="11" idx="4"/>
            <a:endCxn id="10" idx="0"/>
          </p:cNvCxnSpPr>
          <p:nvPr/>
        </p:nvCxnSpPr>
        <p:spPr>
          <a:xfrm flipH="1">
            <a:off x="9562727" y="3547605"/>
            <a:ext cx="660904" cy="95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ástupný symbol pro obsah 2"/>
          <p:cNvSpPr txBox="1">
            <a:spLocks/>
          </p:cNvSpPr>
          <p:nvPr/>
        </p:nvSpPr>
        <p:spPr>
          <a:xfrm>
            <a:off x="8614491" y="1436012"/>
            <a:ext cx="2150155" cy="297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800" dirty="0" smtClean="0"/>
              <a:t>Detail - Menší</a:t>
            </a:r>
            <a:endParaRPr lang="cs-CZ" sz="1800" dirty="0" smtClean="0"/>
          </a:p>
        </p:txBody>
      </p:sp>
      <p:sp>
        <p:nvSpPr>
          <p:cNvPr id="22" name="Zástupný symbol pro obsah 2"/>
          <p:cNvSpPr txBox="1">
            <a:spLocks/>
          </p:cNvSpPr>
          <p:nvPr/>
        </p:nvSpPr>
        <p:spPr>
          <a:xfrm>
            <a:off x="9856936" y="4206240"/>
            <a:ext cx="2150155" cy="297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800" dirty="0" smtClean="0"/>
              <a:t>Detail - Větší</a:t>
            </a:r>
            <a:endParaRPr lang="cs-CZ" sz="1800" dirty="0" smtClean="0"/>
          </a:p>
        </p:txBody>
      </p:sp>
    </p:spTree>
    <p:extLst>
      <p:ext uri="{BB962C8B-B14F-4D97-AF65-F5344CB8AC3E}">
        <p14:creationId xmlns:p14="http://schemas.microsoft.com/office/powerpoint/2010/main" val="23447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302366"/>
            <a:ext cx="10515600" cy="1325563"/>
          </a:xfrm>
        </p:spPr>
        <p:txBody>
          <a:bodyPr>
            <a:normAutofit/>
          </a:bodyPr>
          <a:lstStyle/>
          <a:p>
            <a:r>
              <a:rPr lang="cs-CZ" sz="2400" dirty="0" smtClean="0"/>
              <a:t>Detail místa v </a:t>
            </a:r>
            <a:r>
              <a:rPr lang="cs-CZ" sz="2400" dirty="0" err="1" smtClean="0"/>
              <a:t>Anse</a:t>
            </a:r>
            <a:endParaRPr lang="cs-CZ" sz="2400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5" y="569078"/>
            <a:ext cx="8976928" cy="385924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94" y="3691499"/>
            <a:ext cx="5718806" cy="2605109"/>
          </a:xfrm>
          <a:prstGeom prst="flowChartAlternateProcess">
            <a:avLst/>
          </a:prstGeom>
        </p:spPr>
      </p:pic>
      <p:sp>
        <p:nvSpPr>
          <p:cNvPr id="15" name="Ovál 14"/>
          <p:cNvSpPr/>
          <p:nvPr/>
        </p:nvSpPr>
        <p:spPr>
          <a:xfrm>
            <a:off x="7076661" y="1359673"/>
            <a:ext cx="357809" cy="357809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Přímá spojnice se šipkou 16"/>
          <p:cNvCxnSpPr>
            <a:stCxn id="15" idx="4"/>
            <a:endCxn id="12" idx="0"/>
          </p:cNvCxnSpPr>
          <p:nvPr/>
        </p:nvCxnSpPr>
        <p:spPr>
          <a:xfrm>
            <a:off x="7255566" y="1717482"/>
            <a:ext cx="2077031" cy="1974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9895845" y="3304551"/>
            <a:ext cx="7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Detail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190441" y="2751701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cp_id</a:t>
            </a:r>
            <a:r>
              <a:rPr lang="cs-CZ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1056</a:t>
            </a:r>
          </a:p>
          <a:p>
            <a:r>
              <a:rPr lang="cs-CZ" sz="12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cp_id</a:t>
            </a:r>
            <a:r>
              <a:rPr lang="cs-CZ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_</a:t>
            </a:r>
            <a:r>
              <a:rPr lang="en-US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1061</a:t>
            </a:r>
            <a:r>
              <a:rPr lang="cs-CZ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(2)</a:t>
            </a:r>
            <a:endParaRPr lang="en-US" sz="12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cp_id</a:t>
            </a:r>
            <a:r>
              <a:rPr lang="cs-CZ" sz="12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1350</a:t>
            </a:r>
            <a:endParaRPr lang="cs-CZ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id_307_133 (Node_582)</a:t>
            </a:r>
            <a:endParaRPr lang="cs-CZ" sz="1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2603424" y="3890229"/>
            <a:ext cx="140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cp_id_1062</a:t>
            </a:r>
            <a:r>
              <a:rPr lang="cs-CZ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(3)</a:t>
            </a:r>
            <a:endParaRPr lang="en-US" sz="12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cp_id_1057</a:t>
            </a:r>
            <a:endParaRPr lang="cs-CZ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2074957" y="2226927"/>
            <a:ext cx="149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cp_id_1063</a:t>
            </a:r>
            <a:r>
              <a:rPr lang="cs-CZ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(4)</a:t>
            </a:r>
            <a:endParaRPr lang="en-US" sz="12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cp_id_1058</a:t>
            </a:r>
            <a:endParaRPr lang="cs-CZ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6354269" y="2855407"/>
            <a:ext cx="148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cp_id_1064</a:t>
            </a:r>
            <a:r>
              <a:rPr lang="cs-CZ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(5)</a:t>
            </a:r>
            <a:endParaRPr lang="en-US" sz="12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cp_id_1059</a:t>
            </a:r>
            <a:endParaRPr lang="cs-CZ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ovéPole 25"/>
          <p:cNvSpPr txBox="1"/>
          <p:nvPr/>
        </p:nvSpPr>
        <p:spPr>
          <a:xfrm>
            <a:off x="5939827" y="649659"/>
            <a:ext cx="160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cp_id_1065</a:t>
            </a:r>
            <a:r>
              <a:rPr lang="cs-CZ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(6)</a:t>
            </a:r>
            <a:endParaRPr lang="en-US" sz="12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cp_id_1060</a:t>
            </a:r>
            <a:endParaRPr lang="cs-CZ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8108862" y="582994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cp_id_1065</a:t>
            </a:r>
          </a:p>
          <a:p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cp_id_1060</a:t>
            </a:r>
            <a:endParaRPr lang="cs-CZ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ovéPole 27"/>
          <p:cNvSpPr txBox="1"/>
          <p:nvPr/>
        </p:nvSpPr>
        <p:spPr>
          <a:xfrm>
            <a:off x="11119678" y="454038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id_307_134</a:t>
            </a:r>
            <a:r>
              <a:rPr lang="cs-CZ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cs-CZ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cs-CZ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(Node_583)</a:t>
            </a:r>
            <a:endParaRPr lang="cs-CZ" sz="1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ovéPole 28"/>
          <p:cNvSpPr txBox="1"/>
          <p:nvPr/>
        </p:nvSpPr>
        <p:spPr>
          <a:xfrm>
            <a:off x="9398913" y="814742"/>
            <a:ext cx="213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cp_id_1072</a:t>
            </a:r>
          </a:p>
          <a:p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id_307_135</a:t>
            </a:r>
            <a:r>
              <a:rPr lang="cs-CZ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(Node_584)</a:t>
            </a:r>
            <a:endParaRPr lang="cs-CZ" sz="1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Volný tvar 30"/>
          <p:cNvSpPr/>
          <p:nvPr/>
        </p:nvSpPr>
        <p:spPr>
          <a:xfrm>
            <a:off x="604299" y="1526649"/>
            <a:ext cx="6790413" cy="2735249"/>
          </a:xfrm>
          <a:custGeom>
            <a:avLst/>
            <a:gdLst>
              <a:gd name="connsiteX0" fmla="*/ 0 w 6790413"/>
              <a:gd name="connsiteY0" fmla="*/ 2735249 h 2735249"/>
              <a:gd name="connsiteX1" fmla="*/ 3387255 w 6790413"/>
              <a:gd name="connsiteY1" fmla="*/ 1486894 h 2735249"/>
              <a:gd name="connsiteX2" fmla="*/ 5033175 w 6790413"/>
              <a:gd name="connsiteY2" fmla="*/ 811033 h 2735249"/>
              <a:gd name="connsiteX3" fmla="*/ 6790413 w 6790413"/>
              <a:gd name="connsiteY3" fmla="*/ 0 h 273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0413" h="2735249">
                <a:moveTo>
                  <a:pt x="0" y="2735249"/>
                </a:moveTo>
                <a:lnTo>
                  <a:pt x="3387255" y="1486894"/>
                </a:lnTo>
                <a:cubicBezTo>
                  <a:pt x="4226118" y="1166191"/>
                  <a:pt x="4465982" y="1058849"/>
                  <a:pt x="5033175" y="811033"/>
                </a:cubicBezTo>
                <a:cubicBezTo>
                  <a:pt x="5600368" y="563217"/>
                  <a:pt x="6195390" y="281608"/>
                  <a:pt x="6790413" y="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Volný tvar 31"/>
          <p:cNvSpPr/>
          <p:nvPr/>
        </p:nvSpPr>
        <p:spPr>
          <a:xfrm>
            <a:off x="572494" y="596348"/>
            <a:ext cx="8205746" cy="3609893"/>
          </a:xfrm>
          <a:custGeom>
            <a:avLst/>
            <a:gdLst>
              <a:gd name="connsiteX0" fmla="*/ 8205746 w 8205746"/>
              <a:gd name="connsiteY0" fmla="*/ 0 h 3609893"/>
              <a:gd name="connsiteX1" fmla="*/ 6599583 w 8205746"/>
              <a:gd name="connsiteY1" fmla="*/ 970060 h 3609893"/>
              <a:gd name="connsiteX2" fmla="*/ 3562184 w 8205746"/>
              <a:gd name="connsiteY2" fmla="*/ 2321781 h 3609893"/>
              <a:gd name="connsiteX3" fmla="*/ 0 w 8205746"/>
              <a:gd name="connsiteY3" fmla="*/ 3609893 h 360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5746" h="3609893">
                <a:moveTo>
                  <a:pt x="8205746" y="0"/>
                </a:moveTo>
                <a:cubicBezTo>
                  <a:pt x="7789628" y="291548"/>
                  <a:pt x="7373510" y="583097"/>
                  <a:pt x="6599583" y="970060"/>
                </a:cubicBezTo>
                <a:cubicBezTo>
                  <a:pt x="5825656" y="1357023"/>
                  <a:pt x="4662114" y="1881809"/>
                  <a:pt x="3562184" y="2321781"/>
                </a:cubicBezTo>
                <a:cubicBezTo>
                  <a:pt x="2462253" y="2761753"/>
                  <a:pt x="1231126" y="3185823"/>
                  <a:pt x="0" y="3609893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Volný tvar 32"/>
          <p:cNvSpPr/>
          <p:nvPr/>
        </p:nvSpPr>
        <p:spPr>
          <a:xfrm>
            <a:off x="588397" y="1510748"/>
            <a:ext cx="6814267" cy="2695492"/>
          </a:xfrm>
          <a:custGeom>
            <a:avLst/>
            <a:gdLst>
              <a:gd name="connsiteX0" fmla="*/ 6814267 w 6814267"/>
              <a:gd name="connsiteY0" fmla="*/ 0 h 2695492"/>
              <a:gd name="connsiteX1" fmla="*/ 5080883 w 6814267"/>
              <a:gd name="connsiteY1" fmla="*/ 652007 h 2695492"/>
              <a:gd name="connsiteX2" fmla="*/ 2918128 w 6814267"/>
              <a:gd name="connsiteY2" fmla="*/ 1542553 h 2695492"/>
              <a:gd name="connsiteX3" fmla="*/ 0 w 6814267"/>
              <a:gd name="connsiteY3" fmla="*/ 2695492 h 269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4267" h="2695492">
                <a:moveTo>
                  <a:pt x="6814267" y="0"/>
                </a:moveTo>
                <a:cubicBezTo>
                  <a:pt x="6272253" y="197457"/>
                  <a:pt x="5730239" y="394915"/>
                  <a:pt x="5080883" y="652007"/>
                </a:cubicBezTo>
                <a:cubicBezTo>
                  <a:pt x="4431527" y="909099"/>
                  <a:pt x="2918128" y="1542553"/>
                  <a:pt x="2918128" y="1542553"/>
                </a:cubicBezTo>
                <a:lnTo>
                  <a:pt x="0" y="2695492"/>
                </a:ln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TextovéPole 33"/>
          <p:cNvSpPr txBox="1"/>
          <p:nvPr/>
        </p:nvSpPr>
        <p:spPr>
          <a:xfrm rot="20279821">
            <a:off x="3462276" y="1910925"/>
            <a:ext cx="287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Center_curve_126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id_307_134 --&gt; id_307_135</a:t>
            </a:r>
            <a:endParaRPr lang="cs-CZ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ovéPole 34"/>
          <p:cNvSpPr txBox="1"/>
          <p:nvPr/>
        </p:nvSpPr>
        <p:spPr>
          <a:xfrm rot="20279821">
            <a:off x="3269234" y="2721691"/>
            <a:ext cx="287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Center_curve_125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id_307_133 --&gt; id_307_134</a:t>
            </a:r>
            <a:endParaRPr lang="cs-CZ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ovéPole 35"/>
          <p:cNvSpPr txBox="1"/>
          <p:nvPr/>
        </p:nvSpPr>
        <p:spPr>
          <a:xfrm rot="20257640">
            <a:off x="7228335" y="4804278"/>
            <a:ext cx="2100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Center_curve_126</a:t>
            </a:r>
            <a:r>
              <a:rPr lang="en-US" sz="11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id_307_134 --&gt; id_307_135</a:t>
            </a:r>
            <a:endParaRPr lang="cs-CZ" sz="11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ovéPole 36"/>
          <p:cNvSpPr txBox="1"/>
          <p:nvPr/>
        </p:nvSpPr>
        <p:spPr>
          <a:xfrm rot="19897474">
            <a:off x="8251477" y="4833816"/>
            <a:ext cx="2876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Center_curve_125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id_307_133 --&gt; id_307_134</a:t>
            </a:r>
            <a:endParaRPr lang="cs-CZ" sz="11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Přímá spojnice se šipkou 38"/>
          <p:cNvCxnSpPr>
            <a:stCxn id="20" idx="2"/>
            <a:endCxn id="33" idx="3"/>
          </p:cNvCxnSpPr>
          <p:nvPr/>
        </p:nvCxnSpPr>
        <p:spPr>
          <a:xfrm flipH="1">
            <a:off x="588397" y="3582698"/>
            <a:ext cx="586449" cy="623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Přímá spojnice se šipkou 39"/>
          <p:cNvCxnSpPr>
            <a:stCxn id="24" idx="2"/>
          </p:cNvCxnSpPr>
          <p:nvPr/>
        </p:nvCxnSpPr>
        <p:spPr>
          <a:xfrm>
            <a:off x="2824119" y="2688592"/>
            <a:ext cx="1146564" cy="285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Přímá spojnice se šipkou 43"/>
          <p:cNvCxnSpPr>
            <a:stCxn id="23" idx="0"/>
          </p:cNvCxnSpPr>
          <p:nvPr/>
        </p:nvCxnSpPr>
        <p:spPr>
          <a:xfrm flipH="1" flipV="1">
            <a:off x="2291566" y="3616113"/>
            <a:ext cx="1013304" cy="274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Přímá spojnice se šipkou 47"/>
          <p:cNvCxnSpPr>
            <a:stCxn id="25" idx="0"/>
          </p:cNvCxnSpPr>
          <p:nvPr/>
        </p:nvCxnSpPr>
        <p:spPr>
          <a:xfrm flipH="1" flipV="1">
            <a:off x="5761138" y="2255415"/>
            <a:ext cx="1335303" cy="59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Přímá spojnice se šipkou 50"/>
          <p:cNvCxnSpPr>
            <a:stCxn id="26" idx="2"/>
          </p:cNvCxnSpPr>
          <p:nvPr/>
        </p:nvCxnSpPr>
        <p:spPr>
          <a:xfrm>
            <a:off x="6742396" y="1111324"/>
            <a:ext cx="421729" cy="507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Přímá spojnice se šipkou 53"/>
          <p:cNvCxnSpPr>
            <a:stCxn id="27" idx="1"/>
          </p:cNvCxnSpPr>
          <p:nvPr/>
        </p:nvCxnSpPr>
        <p:spPr>
          <a:xfrm flipH="1" flipV="1">
            <a:off x="7590441" y="5971821"/>
            <a:ext cx="518421" cy="88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Přímá spojnice se šipkou 56"/>
          <p:cNvCxnSpPr/>
          <p:nvPr/>
        </p:nvCxnSpPr>
        <p:spPr>
          <a:xfrm flipH="1" flipV="1">
            <a:off x="11377597" y="3999832"/>
            <a:ext cx="259210" cy="484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Přímá spojnice se šipkou 59"/>
          <p:cNvCxnSpPr/>
          <p:nvPr/>
        </p:nvCxnSpPr>
        <p:spPr>
          <a:xfrm flipH="1" flipV="1">
            <a:off x="9618038" y="243488"/>
            <a:ext cx="146105" cy="57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ovéPole 62"/>
          <p:cNvSpPr txBox="1"/>
          <p:nvPr/>
        </p:nvSpPr>
        <p:spPr>
          <a:xfrm>
            <a:off x="10515600" y="508785"/>
            <a:ext cx="1596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Kone</a:t>
            </a:r>
            <a:r>
              <a:rPr lang="cs-CZ" sz="1400" dirty="0" err="1" smtClean="0"/>
              <a:t>čný</a:t>
            </a:r>
            <a:r>
              <a:rPr lang="cs-CZ" sz="1400" dirty="0" smtClean="0"/>
              <a:t> bod křivky</a:t>
            </a:r>
            <a:br>
              <a:rPr lang="cs-CZ" sz="1400" dirty="0" smtClean="0"/>
            </a:br>
            <a:r>
              <a:rPr lang="cs-CZ" sz="1400" dirty="0" smtClean="0"/>
              <a:t>Center_curve_126</a:t>
            </a:r>
            <a:endParaRPr lang="cs-CZ" sz="1400" dirty="0"/>
          </a:p>
        </p:txBody>
      </p:sp>
      <p:sp>
        <p:nvSpPr>
          <p:cNvPr id="64" name="TextovéPole 63"/>
          <p:cNvSpPr txBox="1"/>
          <p:nvPr/>
        </p:nvSpPr>
        <p:spPr>
          <a:xfrm>
            <a:off x="8013738" y="117483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cp_id_106</a:t>
            </a:r>
            <a:r>
              <a:rPr lang="cs-CZ" sz="1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endParaRPr lang="en-US" sz="12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Přímá spojnice se šipkou 64"/>
          <p:cNvCxnSpPr>
            <a:stCxn id="64" idx="0"/>
          </p:cNvCxnSpPr>
          <p:nvPr/>
        </p:nvCxnSpPr>
        <p:spPr>
          <a:xfrm flipV="1">
            <a:off x="8530867" y="748302"/>
            <a:ext cx="95123" cy="42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ovéPole 67"/>
          <p:cNvSpPr txBox="1"/>
          <p:nvPr/>
        </p:nvSpPr>
        <p:spPr>
          <a:xfrm>
            <a:off x="7589418" y="1827894"/>
            <a:ext cx="138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id_307_134</a:t>
            </a:r>
            <a:r>
              <a:rPr lang="cs-CZ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(1)</a:t>
            </a:r>
            <a:br>
              <a:rPr lang="cs-CZ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cs-CZ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(Node_583</a:t>
            </a:r>
            <a:r>
              <a:rPr lang="cs-CZ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cs-CZ" sz="1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Přímá spojnice se šipkou 68"/>
          <p:cNvCxnSpPr>
            <a:stCxn id="68" idx="0"/>
            <a:endCxn id="15" idx="6"/>
          </p:cNvCxnSpPr>
          <p:nvPr/>
        </p:nvCxnSpPr>
        <p:spPr>
          <a:xfrm flipH="1" flipV="1">
            <a:off x="7434470" y="1538578"/>
            <a:ext cx="845880" cy="289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ovéPole 70"/>
          <p:cNvSpPr txBox="1"/>
          <p:nvPr/>
        </p:nvSpPr>
        <p:spPr>
          <a:xfrm>
            <a:off x="9417981" y="1620514"/>
            <a:ext cx="19806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/>
              <a:t>Poznámka</a:t>
            </a: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>V závorce je pořadí bodů</a:t>
            </a:r>
            <a:br>
              <a:rPr lang="cs-CZ" sz="1400" dirty="0" smtClean="0"/>
            </a:br>
            <a:r>
              <a:rPr lang="cs-CZ" sz="1400" dirty="0" smtClean="0"/>
              <a:t>id_307_134 (1)</a:t>
            </a:r>
            <a:br>
              <a:rPr lang="cs-CZ" sz="1400" dirty="0" smtClean="0"/>
            </a:br>
            <a:r>
              <a:rPr lang="cs-CZ" sz="1400" dirty="0" smtClean="0"/>
              <a:t>cp_id_1061 (2)</a:t>
            </a:r>
            <a:br>
              <a:rPr lang="cs-CZ" sz="1400" dirty="0" smtClean="0"/>
            </a:br>
            <a:r>
              <a:rPr lang="cs-CZ" sz="1400" dirty="0" smtClean="0"/>
              <a:t>cp_id_1062 (3)…</a:t>
            </a:r>
            <a:endParaRPr lang="cs-CZ" sz="1400" dirty="0"/>
          </a:p>
        </p:txBody>
      </p:sp>
      <p:sp>
        <p:nvSpPr>
          <p:cNvPr id="80" name="TextovéPole 79"/>
          <p:cNvSpPr txBox="1"/>
          <p:nvPr/>
        </p:nvSpPr>
        <p:spPr>
          <a:xfrm>
            <a:off x="99258" y="4486995"/>
            <a:ext cx="625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1)</a:t>
            </a:r>
            <a:br>
              <a:rPr lang="cs-CZ" sz="1400" dirty="0" smtClean="0"/>
            </a:br>
            <a:r>
              <a:rPr lang="cs-CZ" sz="1400" dirty="0" smtClean="0"/>
              <a:t>Problém tohoto místa (dle .</a:t>
            </a:r>
            <a:r>
              <a:rPr lang="cs-CZ" sz="1400" dirty="0" err="1" smtClean="0"/>
              <a:t>kbl</a:t>
            </a:r>
            <a:r>
              <a:rPr lang="cs-CZ" sz="1400" dirty="0" smtClean="0"/>
              <a:t> podkladů) je ten, že křivka 126 startuje "vpravo", pak se vrací "doleva" a poté pokračuje vpravo.  </a:t>
            </a:r>
            <a:br>
              <a:rPr lang="cs-CZ" sz="1400" dirty="0" smtClean="0"/>
            </a:br>
            <a:r>
              <a:rPr lang="cs-CZ" sz="1400" dirty="0" smtClean="0"/>
              <a:t>Lokace Node_583 (bod id_307_134)  je podezřelá.</a:t>
            </a:r>
            <a:endParaRPr lang="cs-CZ" sz="1400" dirty="0"/>
          </a:p>
        </p:txBody>
      </p:sp>
      <p:sp>
        <p:nvSpPr>
          <p:cNvPr id="82" name="TextovéPole 81"/>
          <p:cNvSpPr txBox="1"/>
          <p:nvPr/>
        </p:nvSpPr>
        <p:spPr>
          <a:xfrm>
            <a:off x="99258" y="5467182"/>
            <a:ext cx="6232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2)</a:t>
            </a:r>
            <a:br>
              <a:rPr lang="cs-CZ" sz="1400" dirty="0" smtClean="0"/>
            </a:br>
            <a:r>
              <a:rPr lang="cs-CZ" sz="1400" dirty="0" smtClean="0"/>
              <a:t>V místě Node_582 se nacházejí další 3 body se stejnými x, y, z souřadnicemi. </a:t>
            </a:r>
            <a:endParaRPr lang="cs-CZ" sz="1400" dirty="0"/>
          </a:p>
        </p:txBody>
      </p:sp>
      <p:sp>
        <p:nvSpPr>
          <p:cNvPr id="83" name="TextovéPole 82"/>
          <p:cNvSpPr txBox="1"/>
          <p:nvPr/>
        </p:nvSpPr>
        <p:spPr>
          <a:xfrm>
            <a:off x="99258" y="6098945"/>
            <a:ext cx="6232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3</a:t>
            </a:r>
            <a:r>
              <a:rPr lang="cs-CZ" sz="1400" dirty="0" smtClean="0"/>
              <a:t>)</a:t>
            </a:r>
            <a:br>
              <a:rPr lang="cs-CZ" sz="1400" dirty="0" smtClean="0"/>
            </a:br>
            <a:r>
              <a:rPr lang="cs-CZ" sz="1400" b="1" dirty="0" smtClean="0">
                <a:solidFill>
                  <a:srgbClr val="00B050"/>
                </a:solidFill>
              </a:rPr>
              <a:t>Center_curve_125</a:t>
            </a:r>
            <a:r>
              <a:rPr lang="cs-CZ" sz="1400" dirty="0" smtClean="0"/>
              <a:t> překrývá </a:t>
            </a:r>
            <a:r>
              <a:rPr lang="cs-CZ" sz="1400" b="1" dirty="0" smtClean="0">
                <a:solidFill>
                  <a:schemeClr val="accent2"/>
                </a:solidFill>
              </a:rPr>
              <a:t>Center_curve_126</a:t>
            </a:r>
            <a:endParaRPr lang="cs-CZ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V této prezentaci byla popsána jedna z lokací, kde si nejsem jisti, co se děje</a:t>
            </a:r>
          </a:p>
          <a:p>
            <a:r>
              <a:rPr lang="cs-CZ" dirty="0" smtClean="0"/>
              <a:t>Pokud načtu .</a:t>
            </a:r>
            <a:r>
              <a:rPr lang="cs-CZ" dirty="0" err="1" smtClean="0"/>
              <a:t>kbl</a:t>
            </a:r>
            <a:r>
              <a:rPr lang="cs-CZ" dirty="0" smtClean="0"/>
              <a:t> v CST Studiu, nejeví se, že by tam byly 2 křivky na sobě</a:t>
            </a:r>
          </a:p>
          <a:p>
            <a:r>
              <a:rPr lang="cs-CZ" dirty="0" smtClean="0"/>
              <a:t>Avšak pokud se podívám do zdrojového .</a:t>
            </a:r>
            <a:r>
              <a:rPr lang="cs-CZ" dirty="0" err="1" smtClean="0"/>
              <a:t>kbl</a:t>
            </a:r>
            <a:r>
              <a:rPr lang="cs-CZ" dirty="0" smtClean="0"/>
              <a:t> souboru v textovém editoru, x, y, z souřadnice bodů, startovací/konečně nody a další body sedí s tím, co pak náš konvertor vyhodí v </a:t>
            </a:r>
            <a:r>
              <a:rPr lang="cs-CZ" dirty="0" err="1" smtClean="0"/>
              <a:t>Anse</a:t>
            </a:r>
            <a:r>
              <a:rPr lang="cs-CZ" dirty="0" smtClean="0"/>
              <a:t>, kde je problém viditelný.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Jan Verner, </a:t>
            </a:r>
            <a:r>
              <a:rPr lang="cs-CZ" dirty="0" err="1" smtClean="0"/>
              <a:t>Evektor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6539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Minulost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r>
              <a:rPr lang="cs-CZ" dirty="0" smtClean="0"/>
              <a:t>Dostali jsme z SK model v KBL, do kterého ho převedl T-MOBILE</a:t>
            </a:r>
          </a:p>
          <a:p>
            <a:endParaRPr lang="cs-CZ" dirty="0" smtClean="0"/>
          </a:p>
          <a:p>
            <a:r>
              <a:rPr lang="cs-CZ" dirty="0" smtClean="0"/>
              <a:t>Možnost načtení: </a:t>
            </a:r>
          </a:p>
          <a:p>
            <a:pPr lvl="1"/>
            <a:r>
              <a:rPr lang="cs-CZ" dirty="0" smtClean="0"/>
              <a:t>CST (</a:t>
            </a:r>
            <a:r>
              <a:rPr lang="cs-CZ" dirty="0" err="1" smtClean="0"/>
              <a:t>Evektor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EMC Studio (</a:t>
            </a:r>
            <a:r>
              <a:rPr lang="cs-CZ" dirty="0"/>
              <a:t>Š</a:t>
            </a:r>
            <a:r>
              <a:rPr lang="cs-CZ" dirty="0" smtClean="0"/>
              <a:t>koda) ?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Problémy:</a:t>
            </a:r>
          </a:p>
          <a:p>
            <a:pPr lvl="1"/>
            <a:r>
              <a:rPr lang="cs-CZ" dirty="0" smtClean="0"/>
              <a:t>Nemožnost editace v CST (ruční posouvání bodů dle x, y, z)</a:t>
            </a:r>
          </a:p>
          <a:p>
            <a:pPr lvl="1"/>
            <a:r>
              <a:rPr lang="cs-CZ" dirty="0" smtClean="0"/>
              <a:t>Mnoho redundantních informací (nevyčištěné body, …)</a:t>
            </a:r>
          </a:p>
        </p:txBody>
      </p:sp>
    </p:spTree>
    <p:extLst>
      <p:ext uri="{BB962C8B-B14F-4D97-AF65-F5344CB8AC3E}">
        <p14:creationId xmlns:p14="http://schemas.microsoft.com/office/powerpoint/2010/main" val="22292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Přítomnost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825625"/>
            <a:ext cx="12093934" cy="4351338"/>
          </a:xfrm>
        </p:spPr>
        <p:txBody>
          <a:bodyPr/>
          <a:lstStyle/>
          <a:p>
            <a:r>
              <a:rPr lang="cs-CZ" dirty="0" smtClean="0"/>
              <a:t>Skript </a:t>
            </a:r>
            <a:r>
              <a:rPr lang="cs-CZ" b="1" dirty="0" smtClean="0"/>
              <a:t>kbl2nas</a:t>
            </a:r>
            <a:r>
              <a:rPr lang="cs-CZ" dirty="0" smtClean="0"/>
              <a:t>, který předělá KBL do NAS formátu</a:t>
            </a:r>
          </a:p>
          <a:p>
            <a:r>
              <a:rPr lang="cs-CZ" dirty="0" smtClean="0"/>
              <a:t>Rychlá a přehledná editace v </a:t>
            </a:r>
            <a:r>
              <a:rPr lang="cs-CZ" dirty="0" err="1" smtClean="0"/>
              <a:t>Anse</a:t>
            </a:r>
            <a:r>
              <a:rPr lang="cs-CZ" dirty="0" smtClean="0"/>
              <a:t> (</a:t>
            </a:r>
            <a:r>
              <a:rPr lang="cs-CZ" dirty="0" err="1" smtClean="0"/>
              <a:t>geom</a:t>
            </a:r>
            <a:r>
              <a:rPr lang="cs-CZ" dirty="0" smtClean="0"/>
              <a:t> změny trasy, kontroly penetrací, ...)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0" y="3000485"/>
            <a:ext cx="6977310" cy="3528908"/>
          </a:xfrm>
          <a:prstGeom prst="rect">
            <a:avLst/>
          </a:prstGeom>
        </p:spPr>
      </p:pic>
      <p:sp>
        <p:nvSpPr>
          <p:cNvPr id="7" name="Zástupný symbol pro obsah 2"/>
          <p:cNvSpPr txBox="1">
            <a:spLocks/>
          </p:cNvSpPr>
          <p:nvPr/>
        </p:nvSpPr>
        <p:spPr>
          <a:xfrm>
            <a:off x="7410615" y="2803076"/>
            <a:ext cx="3870960" cy="392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Rozděleno na:</a:t>
            </a:r>
          </a:p>
          <a:p>
            <a:pPr lvl="1"/>
            <a:r>
              <a:rPr lang="cs-CZ" dirty="0" smtClean="0"/>
              <a:t>body (start/end nody)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  <a:p>
            <a:pPr lvl="1"/>
            <a:r>
              <a:rPr lang="cs-CZ" dirty="0" smtClean="0"/>
              <a:t>křivky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  <a:p>
            <a:pPr lvl="1"/>
            <a:r>
              <a:rPr lang="cs-CZ" dirty="0" smtClean="0"/>
              <a:t>segmenty</a:t>
            </a:r>
          </a:p>
          <a:p>
            <a:pPr lvl="1"/>
            <a:endParaRPr lang="cs-CZ" dirty="0" smtClean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256" y="4909503"/>
            <a:ext cx="3853759" cy="432313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256" y="5986250"/>
            <a:ext cx="1628247" cy="65129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256" y="3661435"/>
            <a:ext cx="3853759" cy="6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825624"/>
            <a:ext cx="11353800" cy="4893227"/>
          </a:xfrm>
        </p:spPr>
        <p:txBody>
          <a:bodyPr>
            <a:normAutofit/>
          </a:bodyPr>
          <a:lstStyle/>
          <a:p>
            <a:r>
              <a:rPr lang="cs-CZ" dirty="0" smtClean="0"/>
              <a:t>Problémy na straně VOBES nebo konvertoru T-MOBILE?</a:t>
            </a:r>
          </a:p>
          <a:p>
            <a:endParaRPr lang="cs-CZ" dirty="0"/>
          </a:p>
          <a:p>
            <a:pPr marL="0" indent="0">
              <a:buNone/>
            </a:pPr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66" y="2342803"/>
            <a:ext cx="5716941" cy="140157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27" y="2437532"/>
            <a:ext cx="4380846" cy="1212116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27" y="5368363"/>
            <a:ext cx="10559380" cy="1015148"/>
          </a:xfrm>
          <a:prstGeom prst="rect">
            <a:avLst/>
          </a:prstGeom>
        </p:spPr>
      </p:pic>
      <p:sp>
        <p:nvSpPr>
          <p:cNvPr id="7" name="Obdélník 6"/>
          <p:cNvSpPr/>
          <p:nvPr/>
        </p:nvSpPr>
        <p:spPr>
          <a:xfrm>
            <a:off x="5036994" y="6337087"/>
            <a:ext cx="191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Center_curve_126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9401628" y="554393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id_307_134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3548730" y="5609100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cp_id_1062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304800" y="4438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smtClean="0"/>
              <a:t>Pokud to jsou problémy, které nebudou moci odstranit v prvních 2 krocích, budeme to muset odstranit my v našem skriptu</a:t>
            </a:r>
          </a:p>
        </p:txBody>
      </p:sp>
      <p:sp>
        <p:nvSpPr>
          <p:cNvPr id="18" name="Obdélník 17"/>
          <p:cNvSpPr/>
          <p:nvPr/>
        </p:nvSpPr>
        <p:spPr>
          <a:xfrm>
            <a:off x="5753337" y="874537"/>
            <a:ext cx="5258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smtClean="0"/>
              <a:t>INNENRAUM_dulezite_systemy.5mm.kbl</a:t>
            </a:r>
          </a:p>
        </p:txBody>
      </p:sp>
      <p:sp>
        <p:nvSpPr>
          <p:cNvPr id="19" name="Obdélník 18"/>
          <p:cNvSpPr/>
          <p:nvPr/>
        </p:nvSpPr>
        <p:spPr>
          <a:xfrm>
            <a:off x="6951364" y="3703670"/>
            <a:ext cx="191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Center_curve_261</a:t>
            </a:r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5412770" y="3719511"/>
            <a:ext cx="14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mtClean="0"/>
              <a:t>Segment_998</a:t>
            </a:r>
            <a:endParaRPr lang="cs-CZ"/>
          </a:p>
        </p:txBody>
      </p:sp>
      <p:sp>
        <p:nvSpPr>
          <p:cNvPr id="21" name="Obdélník 20"/>
          <p:cNvSpPr/>
          <p:nvPr/>
        </p:nvSpPr>
        <p:spPr>
          <a:xfrm>
            <a:off x="6630635" y="2687315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cp_id_2047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2" name="Obdélník 21"/>
          <p:cNvSpPr/>
          <p:nvPr/>
        </p:nvSpPr>
        <p:spPr>
          <a:xfrm>
            <a:off x="770039" y="3647949"/>
            <a:ext cx="3754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Center_curve_247, Center_curve_242</a:t>
            </a:r>
            <a:endParaRPr lang="cs-CZ" dirty="0"/>
          </a:p>
        </p:txBody>
      </p:sp>
      <p:sp>
        <p:nvSpPr>
          <p:cNvPr id="23" name="Obdélník 22"/>
          <p:cNvSpPr/>
          <p:nvPr/>
        </p:nvSpPr>
        <p:spPr>
          <a:xfrm>
            <a:off x="2008423" y="2816034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cp_id_1972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4" name="Obdélník 23"/>
          <p:cNvSpPr/>
          <p:nvPr/>
        </p:nvSpPr>
        <p:spPr>
          <a:xfrm>
            <a:off x="770039" y="3927565"/>
            <a:ext cx="2881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Segment_974, Segment_978</a:t>
            </a:r>
          </a:p>
        </p:txBody>
      </p:sp>
    </p:spTree>
    <p:extLst>
      <p:ext uri="{BB962C8B-B14F-4D97-AF65-F5344CB8AC3E}">
        <p14:creationId xmlns:p14="http://schemas.microsoft.com/office/powerpoint/2010/main" val="26877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Budoucnost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>
            <a:normAutofit/>
          </a:bodyPr>
          <a:lstStyle/>
          <a:p>
            <a:r>
              <a:rPr lang="cs-CZ" dirty="0" smtClean="0"/>
              <a:t>3MM - Funkčnost:</a:t>
            </a:r>
          </a:p>
          <a:p>
            <a:pPr lvl="1"/>
            <a:r>
              <a:rPr lang="cs-CZ" dirty="0" smtClean="0"/>
              <a:t>Modifikace polohy Bodů a Křivek</a:t>
            </a:r>
          </a:p>
          <a:p>
            <a:pPr lvl="1"/>
            <a:r>
              <a:rPr lang="cs-CZ" dirty="0" smtClean="0"/>
              <a:t>Přidávání či mazání Nodů / Bodů</a:t>
            </a:r>
          </a:p>
          <a:p>
            <a:pPr lvl="1"/>
            <a:r>
              <a:rPr lang="cs-CZ" dirty="0" smtClean="0"/>
              <a:t>Zjednodušení mnoha Segmentů do jednoho a jejich případná editace</a:t>
            </a:r>
          </a:p>
          <a:p>
            <a:pPr lvl="1"/>
            <a:r>
              <a:rPr lang="cs-CZ" dirty="0" smtClean="0"/>
              <a:t>Řešení dalších problémů / konzultace s T-Mobile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Jakmile ucelený nástroj, možnost navázání na systém, který používá Škoda</a:t>
            </a:r>
          </a:p>
          <a:p>
            <a:pPr lvl="1"/>
            <a:r>
              <a:rPr lang="cs-CZ" dirty="0" smtClean="0"/>
              <a:t>např. pomocný </a:t>
            </a:r>
            <a:r>
              <a:rPr lang="cs-CZ" dirty="0" err="1" smtClean="0"/>
              <a:t>toolbox</a:t>
            </a:r>
            <a:r>
              <a:rPr lang="cs-CZ" dirty="0" smtClean="0"/>
              <a:t>, příkazový řádek, </a:t>
            </a:r>
            <a:r>
              <a:rPr lang="cs-CZ" dirty="0" err="1" smtClean="0"/>
              <a:t>gui</a:t>
            </a:r>
            <a:r>
              <a:rPr lang="cs-CZ" dirty="0" smtClean="0"/>
              <a:t> okno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7848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Detaily</a:t>
            </a:r>
            <a:endParaRPr lang="cs-CZ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KBL form</a:t>
            </a:r>
            <a:r>
              <a:rPr lang="cs-CZ" dirty="0" err="1" smtClean="0"/>
              <a:t>át</a:t>
            </a:r>
            <a:r>
              <a:rPr lang="cs-CZ" dirty="0" smtClean="0"/>
              <a:t>, otevřen v textovém editoru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sz="2100" dirty="0" smtClean="0"/>
              <a:t>INNENRAUM_dulezite_systemy.5mm.kbl (v příloze)</a:t>
            </a:r>
          </a:p>
          <a:p>
            <a:endParaRPr lang="cs-CZ" sz="2100" dirty="0"/>
          </a:p>
          <a:p>
            <a:r>
              <a:rPr lang="cs-CZ" sz="2100" b="1" u="sng" dirty="0" smtClean="0"/>
              <a:t>Body</a:t>
            </a:r>
            <a:r>
              <a:rPr lang="cs-CZ" sz="2100" dirty="0" smtClean="0"/>
              <a:t> uvedeny jako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1800" dirty="0" smtClean="0">
                <a:latin typeface="Consolas" panose="020B0609020204030204" pitchFamily="49" charset="0"/>
              </a:rPr>
              <a:t>    &lt;</a:t>
            </a:r>
            <a:r>
              <a:rPr lang="cs-CZ" sz="1800" dirty="0" err="1">
                <a:latin typeface="Consolas" panose="020B0609020204030204" pitchFamily="49" charset="0"/>
              </a:rPr>
              <a:t>Cartesian_point</a:t>
            </a:r>
            <a:r>
              <a:rPr lang="cs-CZ" sz="1800" dirty="0">
                <a:latin typeface="Consolas" panose="020B0609020204030204" pitchFamily="49" charset="0"/>
              </a:rPr>
              <a:t> id="cp_id_0"&gt;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    &lt;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&gt;324.500000&lt;/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    &lt;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&gt;-667.000000&lt;/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    &lt;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&gt;329.500000&lt;/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&lt;/</a:t>
            </a:r>
            <a:r>
              <a:rPr lang="cs-CZ" sz="1800" dirty="0" err="1">
                <a:latin typeface="Consolas" panose="020B0609020204030204" pitchFamily="49" charset="0"/>
              </a:rPr>
              <a:t>Cartesian_point</a:t>
            </a:r>
            <a:r>
              <a:rPr lang="cs-CZ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&lt;</a:t>
            </a:r>
            <a:r>
              <a:rPr lang="cs-CZ" sz="1800" dirty="0" err="1">
                <a:latin typeface="Consolas" panose="020B0609020204030204" pitchFamily="49" charset="0"/>
              </a:rPr>
              <a:t>Cartesian_point</a:t>
            </a:r>
            <a:r>
              <a:rPr lang="cs-CZ" sz="1800" dirty="0">
                <a:latin typeface="Consolas" panose="020B0609020204030204" pitchFamily="49" charset="0"/>
              </a:rPr>
              <a:t> id="cp_id_1"&gt;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    &lt;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&gt;326.828935&lt;/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    &lt;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&gt;-668.332430&lt;/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    &lt;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&gt;325.218999&lt;/</a:t>
            </a:r>
            <a:r>
              <a:rPr lang="cs-CZ" sz="1800" dirty="0" err="1">
                <a:latin typeface="Consolas" panose="020B0609020204030204" pitchFamily="49" charset="0"/>
              </a:rPr>
              <a:t>Coordinates</a:t>
            </a:r>
            <a:r>
              <a:rPr lang="cs-CZ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&lt;/</a:t>
            </a:r>
            <a:r>
              <a:rPr lang="cs-CZ" sz="1800" dirty="0" err="1">
                <a:latin typeface="Consolas" panose="020B0609020204030204" pitchFamily="49" charset="0"/>
              </a:rPr>
              <a:t>Cartesian_point</a:t>
            </a:r>
            <a:r>
              <a:rPr lang="cs-CZ" sz="1800" dirty="0">
                <a:latin typeface="Consolas" panose="020B0609020204030204" pitchFamily="49" charset="0"/>
              </a:rPr>
              <a:t>&gt;</a:t>
            </a:r>
            <a:endParaRPr lang="cs-CZ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KBL form</a:t>
            </a:r>
            <a:r>
              <a:rPr lang="cs-CZ" dirty="0" err="1" smtClean="0"/>
              <a:t>át</a:t>
            </a:r>
            <a:r>
              <a:rPr lang="cs-CZ" dirty="0" smtClean="0"/>
              <a:t>, otevřen v textovém editoru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sz="2900" dirty="0" smtClean="0"/>
              <a:t>INNENRAUM_dulezite_systemy.5mm.kbl (v příloze)</a:t>
            </a:r>
          </a:p>
          <a:p>
            <a:endParaRPr lang="cs-CZ" sz="2900" dirty="0"/>
          </a:p>
          <a:p>
            <a:r>
              <a:rPr lang="cs-CZ" sz="2900" b="1" u="sng" dirty="0" smtClean="0"/>
              <a:t>Uzly (Nody) </a:t>
            </a:r>
            <a:r>
              <a:rPr lang="cs-CZ" sz="2900" dirty="0" smtClean="0"/>
              <a:t>uvedeny jako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&lt;</a:t>
            </a:r>
            <a:r>
              <a:rPr lang="cs-CZ" sz="2200" dirty="0">
                <a:latin typeface="Consolas" panose="020B0609020204030204" pitchFamily="49" charset="0"/>
              </a:rPr>
              <a:t>Node id="Node_1006"&gt;</a:t>
            </a:r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    &lt;</a:t>
            </a:r>
            <a:r>
              <a:rPr lang="cs-CZ" sz="2200" dirty="0">
                <a:latin typeface="Consolas" panose="020B0609020204030204" pitchFamily="49" charset="0"/>
              </a:rPr>
              <a:t>Id&gt;PNID613&lt;/Id&gt;</a:t>
            </a:r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    &lt;</a:t>
            </a:r>
            <a:r>
              <a:rPr lang="cs-CZ" sz="2200" dirty="0" err="1">
                <a:latin typeface="Consolas" panose="020B0609020204030204" pitchFamily="49" charset="0"/>
              </a:rPr>
              <a:t>Alias_id</a:t>
            </a:r>
            <a:r>
              <a:rPr lang="cs-CZ" sz="2200" dirty="0">
                <a:latin typeface="Consolas" panose="020B0609020204030204" pitchFamily="49" charset="0"/>
              </a:rPr>
              <a:t> id="id_302_297"&gt;</a:t>
            </a:r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    &lt;</a:t>
            </a:r>
            <a:r>
              <a:rPr lang="cs-CZ" sz="2200" dirty="0" err="1">
                <a:latin typeface="Consolas" panose="020B0609020204030204" pitchFamily="49" charset="0"/>
              </a:rPr>
              <a:t>Alias_id</a:t>
            </a:r>
            <a:r>
              <a:rPr lang="cs-CZ" sz="2200" dirty="0">
                <a:latin typeface="Consolas" panose="020B0609020204030204" pitchFamily="49" charset="0"/>
              </a:rPr>
              <a:t>&gt;000_BASIS-MULTI-BRANCHABLE71/ElecRouteBody.1/Split.12/ElecBundleSegmentExtremity.2 </a:t>
            </a:r>
            <a:r>
              <a:rPr lang="cs-CZ" sz="2200" dirty="0" smtClean="0">
                <a:latin typeface="Consolas" panose="020B0609020204030204" pitchFamily="49" charset="0"/>
              </a:rPr>
              <a:t>000_BASIS-MULTI-BRANCHABLE71/ElecRouteBody.2/Split.4/ElecBundleSegmentExtremity.3</a:t>
            </a:r>
            <a:r>
              <a:rPr lang="cs-CZ" sz="2200" dirty="0">
                <a:latin typeface="Consolas" panose="020B0609020204030204" pitchFamily="49" charset="0"/>
              </a:rPr>
              <a:t>&lt;/</a:t>
            </a:r>
            <a:r>
              <a:rPr lang="cs-CZ" sz="2200" dirty="0" err="1">
                <a:latin typeface="Consolas" panose="020B0609020204030204" pitchFamily="49" charset="0"/>
              </a:rPr>
              <a:t>Alias_id</a:t>
            </a:r>
            <a:r>
              <a:rPr lang="cs-CZ" sz="2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    &lt;</a:t>
            </a:r>
            <a:r>
              <a:rPr lang="cs-CZ" sz="2200" dirty="0" err="1">
                <a:latin typeface="Consolas" panose="020B0609020204030204" pitchFamily="49" charset="0"/>
              </a:rPr>
              <a:t>Scope</a:t>
            </a:r>
            <a:r>
              <a:rPr lang="cs-CZ" sz="2200" dirty="0">
                <a:latin typeface="Consolas" panose="020B0609020204030204" pitchFamily="49" charset="0"/>
              </a:rPr>
              <a:t>&gt;VOBES&lt;/</a:t>
            </a:r>
            <a:r>
              <a:rPr lang="cs-CZ" sz="2200" dirty="0" err="1">
                <a:latin typeface="Consolas" panose="020B0609020204030204" pitchFamily="49" charset="0"/>
              </a:rPr>
              <a:t>Scope</a:t>
            </a:r>
            <a:r>
              <a:rPr lang="cs-CZ" sz="2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    &lt;</a:t>
            </a:r>
            <a:r>
              <a:rPr lang="cs-CZ" sz="2200" dirty="0" err="1">
                <a:latin typeface="Consolas" panose="020B0609020204030204" pitchFamily="49" charset="0"/>
              </a:rPr>
              <a:t>Description</a:t>
            </a:r>
            <a:r>
              <a:rPr lang="cs-CZ" sz="2200" dirty="0">
                <a:latin typeface="Consolas" panose="020B0609020204030204" pitchFamily="49" charset="0"/>
              </a:rPr>
              <a:t>&gt;</a:t>
            </a:r>
            <a:r>
              <a:rPr lang="cs-CZ" sz="2200" dirty="0" err="1">
                <a:latin typeface="Consolas" panose="020B0609020204030204" pitchFamily="49" charset="0"/>
              </a:rPr>
              <a:t>original_node_id</a:t>
            </a:r>
            <a:r>
              <a:rPr lang="cs-CZ" sz="2200" dirty="0">
                <a:latin typeface="Consolas" panose="020B0609020204030204" pitchFamily="49" charset="0"/>
              </a:rPr>
              <a:t>&lt;/</a:t>
            </a:r>
            <a:r>
              <a:rPr lang="cs-CZ" sz="2200" dirty="0" err="1">
                <a:latin typeface="Consolas" panose="020B0609020204030204" pitchFamily="49" charset="0"/>
              </a:rPr>
              <a:t>Description</a:t>
            </a:r>
            <a:r>
              <a:rPr lang="cs-CZ" sz="2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    &lt;/</a:t>
            </a:r>
            <a:r>
              <a:rPr lang="cs-CZ" sz="2200" dirty="0" err="1">
                <a:latin typeface="Consolas" panose="020B0609020204030204" pitchFamily="49" charset="0"/>
              </a:rPr>
              <a:t>Alias_id</a:t>
            </a:r>
            <a:r>
              <a:rPr lang="cs-CZ" sz="2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    &lt;</a:t>
            </a:r>
            <a:r>
              <a:rPr lang="cs-CZ" sz="2200" dirty="0" err="1">
                <a:latin typeface="Consolas" panose="020B0609020204030204" pitchFamily="49" charset="0"/>
              </a:rPr>
              <a:t>Cartesian_point</a:t>
            </a:r>
            <a:r>
              <a:rPr lang="cs-CZ" sz="2200" dirty="0">
                <a:latin typeface="Consolas" panose="020B0609020204030204" pitchFamily="49" charset="0"/>
              </a:rPr>
              <a:t>&gt;id_307_288&lt;/</a:t>
            </a:r>
            <a:r>
              <a:rPr lang="cs-CZ" sz="2200" dirty="0" err="1">
                <a:latin typeface="Consolas" panose="020B0609020204030204" pitchFamily="49" charset="0"/>
              </a:rPr>
              <a:t>Cartesian_point</a:t>
            </a:r>
            <a:r>
              <a:rPr lang="cs-CZ" sz="22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cs-CZ" sz="2200" dirty="0" smtClean="0">
                <a:latin typeface="Consolas" panose="020B0609020204030204" pitchFamily="49" charset="0"/>
              </a:rPr>
              <a:t>    &lt;/</a:t>
            </a:r>
            <a:r>
              <a:rPr lang="cs-CZ" sz="2200" dirty="0">
                <a:latin typeface="Consolas" panose="020B0609020204030204" pitchFamily="49" charset="0"/>
              </a:rPr>
              <a:t>Node&gt;</a:t>
            </a:r>
            <a:endParaRPr lang="cs-CZ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90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KBL form</a:t>
            </a:r>
            <a:r>
              <a:rPr lang="cs-CZ" dirty="0" err="1" smtClean="0"/>
              <a:t>át</a:t>
            </a:r>
            <a:r>
              <a:rPr lang="cs-CZ" dirty="0" smtClean="0"/>
              <a:t>, otevřen v textovém editoru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sz="3300" dirty="0" smtClean="0"/>
              <a:t>INNENRAUM_dulezite_systemy.5mm.kbl (v příloze)</a:t>
            </a:r>
          </a:p>
          <a:p>
            <a:endParaRPr lang="cs-CZ" sz="3300" dirty="0"/>
          </a:p>
          <a:p>
            <a:r>
              <a:rPr lang="cs-CZ" sz="3300" b="1" u="sng" dirty="0" smtClean="0"/>
              <a:t>Segmenty</a:t>
            </a:r>
            <a:r>
              <a:rPr lang="cs-CZ" sz="3300" dirty="0" smtClean="0"/>
              <a:t> uvedeny jako: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500" dirty="0" smtClean="0">
                <a:latin typeface="Consolas" panose="020B0609020204030204" pitchFamily="49" charset="0"/>
              </a:rPr>
              <a:t>    &lt;</a:t>
            </a:r>
            <a:r>
              <a:rPr lang="cs-CZ" sz="2500" dirty="0">
                <a:latin typeface="Consolas" panose="020B0609020204030204" pitchFamily="49" charset="0"/>
              </a:rPr>
              <a:t>Segment id="Segment_249"&gt;</a:t>
            </a:r>
          </a:p>
          <a:p>
            <a:pPr marL="0" indent="0">
              <a:buNone/>
            </a:pPr>
            <a:r>
              <a:rPr lang="cs-CZ" sz="2500" dirty="0">
                <a:latin typeface="Consolas" panose="020B0609020204030204" pitchFamily="49" charset="0"/>
              </a:rPr>
              <a:t>        &lt;Id&gt;000_BASIS_HUT_BODEN_VORN_RE_V01SK-MULTI-BRANCHABLE2/ElecRouteBody.1/Split.1&lt;/Id&gt;</a:t>
            </a:r>
          </a:p>
          <a:p>
            <a:pPr marL="0" indent="0">
              <a:buNone/>
            </a:pPr>
            <a:r>
              <a:rPr lang="cs-CZ" sz="2500" dirty="0" smtClean="0">
                <a:latin typeface="Consolas" panose="020B0609020204030204" pitchFamily="49" charset="0"/>
              </a:rPr>
              <a:t>…</a:t>
            </a:r>
            <a:endParaRPr lang="cs-CZ" sz="2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500" dirty="0">
                <a:latin typeface="Consolas" panose="020B0609020204030204" pitchFamily="49" charset="0"/>
              </a:rPr>
              <a:t>        &lt;</a:t>
            </a:r>
            <a:r>
              <a:rPr lang="cs-CZ" sz="2500" dirty="0" err="1">
                <a:latin typeface="Consolas" panose="020B0609020204030204" pitchFamily="49" charset="0"/>
              </a:rPr>
              <a:t>End_node</a:t>
            </a:r>
            <a:r>
              <a:rPr lang="cs-CZ" sz="2500" dirty="0">
                <a:latin typeface="Consolas" panose="020B0609020204030204" pitchFamily="49" charset="0"/>
              </a:rPr>
              <a:t>&gt;Node_258&lt;/</a:t>
            </a:r>
            <a:r>
              <a:rPr lang="cs-CZ" sz="2500" dirty="0" err="1">
                <a:latin typeface="Consolas" panose="020B0609020204030204" pitchFamily="49" charset="0"/>
              </a:rPr>
              <a:t>End_node</a:t>
            </a:r>
            <a:r>
              <a:rPr lang="cs-CZ" sz="2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500" dirty="0">
                <a:latin typeface="Consolas" panose="020B0609020204030204" pitchFamily="49" charset="0"/>
              </a:rPr>
              <a:t>        &lt;</a:t>
            </a:r>
            <a:r>
              <a:rPr lang="cs-CZ" sz="2500" dirty="0" err="1">
                <a:latin typeface="Consolas" panose="020B0609020204030204" pitchFamily="49" charset="0"/>
              </a:rPr>
              <a:t>Start_node</a:t>
            </a:r>
            <a:r>
              <a:rPr lang="cs-CZ" sz="2500" dirty="0">
                <a:latin typeface="Consolas" panose="020B0609020204030204" pitchFamily="49" charset="0"/>
              </a:rPr>
              <a:t>&gt;Node_256&lt;/</a:t>
            </a:r>
            <a:r>
              <a:rPr lang="cs-CZ" sz="2500" dirty="0" err="1">
                <a:latin typeface="Consolas" panose="020B0609020204030204" pitchFamily="49" charset="0"/>
              </a:rPr>
              <a:t>Start_node</a:t>
            </a:r>
            <a:r>
              <a:rPr lang="cs-CZ" sz="2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5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cs-CZ" sz="2500" dirty="0" smtClean="0">
                <a:latin typeface="Consolas" panose="020B0609020204030204" pitchFamily="49" charset="0"/>
              </a:rPr>
              <a:t>        &lt;</a:t>
            </a:r>
            <a:r>
              <a:rPr lang="cs-CZ" sz="2500" dirty="0" err="1">
                <a:latin typeface="Consolas" panose="020B0609020204030204" pitchFamily="49" charset="0"/>
              </a:rPr>
              <a:t>Center_curve</a:t>
            </a:r>
            <a:r>
              <a:rPr lang="cs-CZ" sz="2500" dirty="0">
                <a:latin typeface="Consolas" panose="020B0609020204030204" pitchFamily="49" charset="0"/>
              </a:rPr>
              <a:t> id="Center_curve_20"&gt;</a:t>
            </a:r>
          </a:p>
          <a:p>
            <a:pPr marL="0" indent="0">
              <a:buNone/>
            </a:pPr>
            <a:r>
              <a:rPr lang="cs-CZ" sz="2500" dirty="0">
                <a:latin typeface="Consolas" panose="020B0609020204030204" pitchFamily="49" charset="0"/>
              </a:rPr>
              <a:t>            &lt;</a:t>
            </a:r>
            <a:r>
              <a:rPr lang="cs-CZ" sz="2500" dirty="0" err="1">
                <a:latin typeface="Consolas" panose="020B0609020204030204" pitchFamily="49" charset="0"/>
              </a:rPr>
              <a:t>Degree</a:t>
            </a:r>
            <a:r>
              <a:rPr lang="cs-CZ" sz="2500" dirty="0">
                <a:latin typeface="Consolas" panose="020B0609020204030204" pitchFamily="49" charset="0"/>
              </a:rPr>
              <a:t>&gt;1&lt;/</a:t>
            </a:r>
            <a:r>
              <a:rPr lang="cs-CZ" sz="2500" dirty="0" err="1">
                <a:latin typeface="Consolas" panose="020B0609020204030204" pitchFamily="49" charset="0"/>
              </a:rPr>
              <a:t>Degree</a:t>
            </a:r>
            <a:r>
              <a:rPr lang="cs-CZ" sz="2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500" dirty="0">
                <a:latin typeface="Consolas" panose="020B0609020204030204" pitchFamily="49" charset="0"/>
              </a:rPr>
              <a:t>            &lt;</a:t>
            </a:r>
            <a:r>
              <a:rPr lang="cs-CZ" sz="2500" dirty="0" err="1">
                <a:latin typeface="Consolas" panose="020B0609020204030204" pitchFamily="49" charset="0"/>
              </a:rPr>
              <a:t>Control_points</a:t>
            </a:r>
            <a:r>
              <a:rPr lang="cs-CZ" sz="2500" dirty="0">
                <a:latin typeface="Consolas" panose="020B0609020204030204" pitchFamily="49" charset="0"/>
              </a:rPr>
              <a:t>&gt;cp_id_146 cp_id_147 cp_id_148 cp_id_149 cp_id_150&lt;/</a:t>
            </a:r>
            <a:r>
              <a:rPr lang="cs-CZ" sz="2500" dirty="0" err="1">
                <a:latin typeface="Consolas" panose="020B0609020204030204" pitchFamily="49" charset="0"/>
              </a:rPr>
              <a:t>Control_points</a:t>
            </a:r>
            <a:r>
              <a:rPr lang="cs-CZ" sz="2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500" dirty="0">
                <a:latin typeface="Consolas" panose="020B0609020204030204" pitchFamily="49" charset="0"/>
              </a:rPr>
              <a:t>        &lt;/</a:t>
            </a:r>
            <a:r>
              <a:rPr lang="cs-CZ" sz="2500" dirty="0" err="1">
                <a:latin typeface="Consolas" panose="020B0609020204030204" pitchFamily="49" charset="0"/>
              </a:rPr>
              <a:t>Center_curve</a:t>
            </a:r>
            <a:r>
              <a:rPr lang="cs-CZ" sz="2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cs-CZ" sz="2500" dirty="0">
                <a:latin typeface="Consolas" panose="020B0609020204030204" pitchFamily="49" charset="0"/>
              </a:rPr>
              <a:t>    &lt;/Segment&gt;</a:t>
            </a:r>
            <a:endParaRPr lang="cs-CZ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685</Words>
  <Application>Microsoft Office PowerPoint</Application>
  <PresentationFormat>Širokoúhlá obrazovka</PresentationFormat>
  <Paragraphs>153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Motiv Office</vt:lpstr>
      <vt:lpstr>kbl2nas</vt:lpstr>
      <vt:lpstr>Minulost</vt:lpstr>
      <vt:lpstr>Přítomnost</vt:lpstr>
      <vt:lpstr>Problémy</vt:lpstr>
      <vt:lpstr>Budoucnost</vt:lpstr>
      <vt:lpstr>Detaily</vt:lpstr>
      <vt:lpstr>KBL formát, otevřen v textovém editoru</vt:lpstr>
      <vt:lpstr>KBL formát, otevřen v textovém editoru</vt:lpstr>
      <vt:lpstr>KBL formát, otevřen v textovém editoru</vt:lpstr>
      <vt:lpstr>Konvertovaný NAS formát, otevřen v textovém editoru</vt:lpstr>
      <vt:lpstr>Konvertovaný NAS formát, otevřen v Anse</vt:lpstr>
      <vt:lpstr>Detail místa v Anse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kbl2nas</dc:title>
  <dc:creator>Verner Jan</dc:creator>
  <cp:lastModifiedBy>Verner Jan</cp:lastModifiedBy>
  <cp:revision>29</cp:revision>
  <dcterms:created xsi:type="dcterms:W3CDTF">2019-06-03T08:05:51Z</dcterms:created>
  <dcterms:modified xsi:type="dcterms:W3CDTF">2019-06-13T13:54:28Z</dcterms:modified>
</cp:coreProperties>
</file>