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6858000" cx="12192000"/>
  <p:notesSz cx="6858000" cy="9144000"/>
  <p:embeddedFontLs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2" roundtripDataSignature="AMtx7mg8WpVju8XyQGZ7yTq4EGZMP9u+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customschemas.google.com/relationships/presentationmetadata" Target="meta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http://bigdata.dongguk.ac.kr/lectures/TextMining/_book/%EB%B6%84%EC%82%B0%ED%91%9C%ED%98%84.html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63236b6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63236b6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263236b6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63236b64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63236b64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263236b64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63236b64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63236b64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263236b64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https://www.youtube.com/watch?v=Hw_IloN1Jps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Dialogflow를 사용하여 챗봇 만들기(기초)</a:t>
            </a:r>
            <a:endParaRPr/>
          </a:p>
        </p:txBody>
      </p:sp>
      <p:sp>
        <p:nvSpPr>
          <p:cNvPr id="459" name="Google Shape;45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63236b64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263236b64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263236b647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63236b64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263236b64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263236b647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63236b64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63236b64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263236b647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63236b647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63236b64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263236b647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63236b647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263236b647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263236b647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4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64"/>
          <p:cNvSpPr/>
          <p:nvPr/>
        </p:nvSpPr>
        <p:spPr>
          <a:xfrm>
            <a:off x="838200" y="993533"/>
            <a:ext cx="10515600" cy="45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7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자연어 처리 요약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Okt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트위터에서 개발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간단한 한국어처리용 색인어 추출용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완전한 형태소 분석이 안됨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함수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morph(문장) 형태소 단위의 리스트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nouns(문장) 명사 토큰만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pos(문장,flatten=True) POS tagger. 형태소와 품사를 엮은 튜플의 리스트로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normalize(문장) 입력한 문장 정규화(어지러운 문장 깔끔하게)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phases(문장) 입력한 문장에서 어구 추출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Okt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838200" y="1240971"/>
            <a:ext cx="83058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Okt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Okt 형태소 분석기 객체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okt = Okt()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= "아버지가 방에 들어갑니다."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형태소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morphs = okt.morphs(text)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print(morphs)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형태소와 품사 태그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 = okt.pos(text)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print(pos)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명사만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nouns = okt.nouns(text)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print(nouns)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정규화, 어구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= "오늘 날씨가 좋아욬ㅋㅋ"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print(okt.normalize(text))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print(okt.phrases(text))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사용자 사전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Komoran은 사용자 사전 지원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사용자 사전파일은 tsv(탭으로 분리)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단어 Tab 품사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품사 생략시 고유명사로 인식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# 시작시 주석으로 인식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838200" y="4738549"/>
            <a:ext cx="4974771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Komoran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= Komoran(userdic='./user_dic.tsv')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= "우리 챗봇은 엔엘피를 좋아해."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 = komoran.pos(text)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print(pos)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5942045" y="5292546"/>
            <a:ext cx="4741506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#단어 Tab 품사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엔엘피	Tab NNG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나는 내일, 어제의 너와 만난다 Tab	NNG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5942045" y="4665850"/>
            <a:ext cx="13676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user_dic.tsv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임베딩( 115p )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자연어를 숫자나 벡터 형태로 변환.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종류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문장 임베딩 - 문장 전체를 벡터를 변환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전체흐름을 파악하여 변환가기때문에 문맥적 의미 포함.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품질좋고 사용시스템에 많이 사용.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많은 문장데이터가 필요. 학습비용이 많이 듬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단어 임베딩 - 개별 단어를 벡터로 변환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학습방법이 간단. 실무에서 많이 사용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단어임베딩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단어를 숫자 벡터로 변환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희소벡터로 표현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단어간 연관성이 없슴</a:t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5865845" y="1186962"/>
            <a:ext cx="5487955" cy="550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Komoran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numpy as np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= Komoran()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= "오늘 날씨는 구름이 많아요."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명사만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nouns = komoran.nouns(text)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print(nouns)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사전 구축 및 단어별 인덱스 부여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dics = 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word in nouns: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 word not in dics.keys():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dics[word] = len(dics)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print(dics)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원-핫 인코딩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nb_classes = len(dics)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targets = list(dics.values())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one_hot_targets = np.eye(nb_classes)[targets]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print(one_hot_targets)</a:t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218" y="4860315"/>
            <a:ext cx="3571875" cy="1457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14"/>
          <p:cNvSpPr txBox="1"/>
          <p:nvPr/>
        </p:nvSpPr>
        <p:spPr>
          <a:xfrm>
            <a:off x="1408922" y="435030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단어임베딩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분산표현 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단어정보가 여러 차원에 분산 표현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희소벡터보다 공간절약, 데이터 손실 줄임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주변단어들과의 관계,의미가 내포되어 있어 일반화능력이 뛰어남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단어의 유사성"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58380"/>
            <a:ext cx="3685884" cy="281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984" y="2932687"/>
            <a:ext cx="4155816" cy="37610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Word2Vec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2013 구글에서 발표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가장 많이 사용중인 단어 임베딩 모델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종류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CBOW-continuous word of bag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주변 단어를 이용하여 타깃 단어를 예측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입력을 주변단어, 출력을 타깃단어로 지정. 학습된 가중치를 임베딩 벡터로 사용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빠른 학습속도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skip-gram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타깃단어를 이용하여 주변 단어를 예측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CBOW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ata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86962"/>
            <a:ext cx="5400675" cy="3867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BOW" id="199" name="Google Shape;19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6751" y="3732701"/>
            <a:ext cx="6172200" cy="2924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SKIP-GRAM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KIP-GRAM"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86962"/>
            <a:ext cx="5600700" cy="3676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KIP-GRAM" id="207" name="Google Shape;2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8287" y="3787548"/>
            <a:ext cx="6657975" cy="2809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Word2Vec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Gensim 패키지 사용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네이버 영화 리뷰 데이터 말뭉치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https://github.com/e9t/nsmc/ratings.txt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총 20만개 문장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훈련데이터 15만개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테스트데이터 5만개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리뷰길이 140자이내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점수 1점 ~10점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1~4점 부정적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9~10점 긍정적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결측치 확인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긍정,부정 비율 시각화( sns.countplot(x="label", data=train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긍정,부정의 리뷰길이 분포시각화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자연어처리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자연어 - 일상의 언어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자연어처리 - NLP(National Language Processing)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처리방법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의미가 있는 작은 단어로 분해(토큰으로 분해-토크나이징)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단어를 이용한 의미 분석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KoNLPy - 한국어 자연어 처리 패키지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자바 설치 필요(8 또는 그 이상), 시스템 path에 등록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설치: pip install konlpy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create_word2vd_model.py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838200" y="1046285"/>
            <a:ext cx="8305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gensim.models import Word2Vec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Komoran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time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네이버 영화 리뷰 데이터 읽어옴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read_review_data(filename):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with open(filename, 'r') as 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data = [line.split('\t') for line in f.read().splitlines()]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data = data[1:] # header 제거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data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측정 시작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 = time.time()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리뷰 파일 읽어오기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print('1) 말뭉치 데이터 읽기 시작')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review_data = read_review_data('./ratings.txt')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print(len(review_data)) # 리뷰 데이터 전체 개수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print('1) 말뭉치 데이터 읽기 완료: ', time.time() - start)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create_word2vd_model.py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838200" y="1064947"/>
            <a:ext cx="83058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문장단위로 명사만 추출해 학습 입력 데이터로 만듬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print('2) 형태소에서 명사만 추출 시작')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= Komoran()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docs = [komoran.nouns(sentence[1]) for sentence in review_data]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print('2) 형태소에서 명사만 추출 완료: ', time.time() - start)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word2vec 모델 학습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print('3) word2vec 모델 학습 시작')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= Word2Vec(sentences=docs, size=200, window=4, min_count=2, sg=1)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print('3) word2vec 모델 학습 완료: ', time.time() - start)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모델 저장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print('4) 학습된 모델 저장 시작')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model.save('nvmc.model')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print('4) 학습된 모델 저장 완료: ', time.time() - start)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학습된 말뭉치 개수, 코퍼스 내 전체 단어 개수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print("corpus_count : ", model.corpus_count)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print("corpus_total_words : ", model.corpus_total_words)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Word2Vec 모델 활용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38200" y="1046285"/>
            <a:ext cx="83058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gensim.models import Word2Vec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모델 로딩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= Word2Vec.load('nvmc.model')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print("corpus_total_words : ", model.corpus_total_words)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'사랑'이란 단어로 생성한 단어 임베딩 벡터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print('사랑 : ', model.wv['사랑'])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유사도 계산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print("일요일 = 월요일\t", model.wv.similarity(w1='일요일', w2='월요일'))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print("안성기 = 배우\t", model.wv.similarity(w1='안성기', w2='배우'))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print("대기업 = 삼성\t", model.wv.similarity(w1='대기업', w2='삼성'))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print("일요일 != 삼성\t", model.wv.similarity(w1='일요일', w2='삼성'))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print("히어로 != 삼성\t", model.wv.similarity(w1='히어로', w2='삼성'))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가장 유사한 단어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print(model.wv.most_similar("안성기", topn=5))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print(model.wv.most_similar("시리즈", topn=5))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텍스트 유사도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n-gram 유사도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이웃 단어의 출현 빈도를 통계적으로 표현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쉬운방법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1-gram, 2-gram, 3-gram,…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n-gram으로 토큰 분리 후 단어 문서 행렬 만든 후 동일한 단어의 출현 빈도를 확률로 계산, 유사도 구함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1에 가까울수록 두 문장이 비슷하다고 판단.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코사인 유사도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벡터의 크기가 중요하지 않을때 사용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다양한 차원에서 적용가능. 실무에서 많이 사용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-1~1사이 값. 방향이 동일 : 1 직각 : 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2-gram 유사도 계산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k.kakaocdn.net/dn/bdDzZA/btqTJlRKu5w/XSiRPEWR16TkEBZMk2klvK/img.png"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126" y="1130320"/>
            <a:ext cx="6802016" cy="5103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2-gram 유사도 계산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838200" y="1046285"/>
            <a:ext cx="833379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Komoran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어절 단위 n-gram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word_ngram(bow, num_gram):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text = tuple(bow)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ngrams = [text[x:x + num_gram] for x in range(0, len(text))]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tuple(ngrams)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음절 n-gram 분석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phoneme_ngram(bow, num_gram):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sentence = ' '.join(bow)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text = tuple(sentence)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slen = len(text)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ngrams = [text[x:x + num_gram] for x in range(0, slen)]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ngrams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8089641" y="1997839"/>
            <a:ext cx="3508310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유사도 계산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similarity(doc1, doc2):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cnt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token in doc1: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if token in doc2: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cnt = cnt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cnt/len(doc1)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2-gram 유사도 계산</a:t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838200" y="1186962"/>
            <a:ext cx="83058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sentence1 = '6월에 뉴턴은 선생님의 제안으로 트리니티에 입학하였다'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sentence2 = '6월에 뉴턴은 선생님의 제안으로 대학교에 입학하였다'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sentence3 = '나는 맛잇는 밥을 뉴턴 선생님과 함께 먹었습니다.'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= Komoran()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bow1 = komoran.nouns(sentence1)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bow2 = komoran.nouns(sentence2)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bow3 = komoran.nouns(sentence3)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doc1 = word_ngram(bow1,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doc2 = word_ngram(bow2,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doc3 = word_ngram(bow3,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print(doc1)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print(doc2)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print(doc3)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2191139" y="4787947"/>
            <a:ext cx="4033935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r1 = similarity(doc1, doc2)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= similarity(doc3, doc1)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print(r1)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print(r2)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331" y="3684413"/>
            <a:ext cx="7304800" cy="7986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코사인 유사도</a:t>
            </a:r>
            <a:endParaRPr/>
          </a:p>
        </p:txBody>
      </p:sp>
      <p:pic>
        <p:nvPicPr>
          <p:cNvPr descr="코사인 유사도 - 위키백과, 우리 모두의 백과사전"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72268"/>
            <a:ext cx="7661988" cy="18442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그림입니다.&#10;원본 그림의 이름: CLP00003aa00002.bmp&#10;원본 그림의 크기: 가로 393pixel, 세로 265pixel" id="266" name="Google Shape;2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342493"/>
            <a:ext cx="3657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코사인 유사도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838200" y="1057614"/>
            <a:ext cx="7512697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Komoran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numpy as np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numpy import dot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numpy.linalg import norm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코사인 유사도 계산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cos_sim(vec1, vec2):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dot(vec1, vec2) / (norm(vec1) * norm(vec2))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TDM 만들기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make_term_doc_mat(sentence_bow, word_dics):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freq_mat = 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word in word_dics: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freq_mat[word]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word in word_dics: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if word in sentence_bow: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freq_mat[word]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freq_mat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코사인 유사도</a:t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838200" y="1085607"/>
            <a:ext cx="751269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벡터 만들기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make_vector(tdm):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vec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key in tdm: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vec.append(tdm[key])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vec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문장 정의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sentence1 = '6월에 뉴턴은 선생님의 제안으로 트리니티에 입학하였다'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sentence2 = '6월에 뉴턴은 선생님의 제안으로 대학교에 입학하였다'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sentence3 = '나는 맛잇는 밥을 뉴턴 선생님과 함께 먹었습니다.'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헝태소분석기를 이용해 단어 묶음 리스트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= Komoran()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bow1 = komoran.nouns(sentence1)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bow2 = komoran.nouns(sentence2)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bow3 = komoran.nouns(sentence3)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묶음 리스트를 하나로 합침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bow = bow1 + bow2 + bow3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형태소 분석기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형태소 - 일정한 의미가 있는 가장 작은 말의 단위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영어는 띄어쓰기로 단어 구분 가능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한글은 어근,접두사, 접미사,품사등 복잡. 형태소의 뜻과 문맥에 따라 품사를 정의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한글은 복잡한 문법적인 구조때문에 형태소 분석기 개발이 어려움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코사인 유사도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838200" y="1066945"/>
            <a:ext cx="7512697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묶음에서 중복제거해 단어 사전 구축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word_dics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token in bow: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 token not in word_dics: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word_dics.append(token)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문장 별 단어 문서 행렬 계산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freq_list1 = make_term_doc_mat(bow1, word_dics)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freq_list2 = make_term_doc_mat(bow2, word_dics)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freq_list3 = make_term_doc_mat(bow3, word_dics)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print(freq_list1)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print(freq_list2)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print(freq_list3)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코사인 유사도 계산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doc1 = np.array(make_vector(freq_list1))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doc2 = np.array(make_vector(freq_list2))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doc3 = np.array(make_vector(freq_list3))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r1 = cos_sim(doc1, doc2)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= cos_sim(doc3, doc1)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print(r1)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print(r2)</a:t>
            </a:r>
            <a:endParaRPr/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259" y="5892237"/>
            <a:ext cx="8301135" cy="8005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문장 분류를 위한 CNN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챗봇 문답 데이터 감정 분류 모델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문장을 감정 클래스별로 분류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https://github.com/songys/Chatbot_data/ChatbotData.csv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다운로드 주소 : </a:t>
            </a:r>
            <a:r>
              <a:rPr lang="ko-KR"/>
              <a:t>https://raw.githubusercontent.com/songys/Chatbot_data/master/ChatbotData.csv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챗봇 문답 감정 분류 모델만들기</a:t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755780" y="1046285"/>
            <a:ext cx="1059802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필요한 모듈 임포트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tensorflow as tf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 import 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tensorflow.keras.models import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tensorflow.keras.layers import Input, Embedding, Dense, Dropout, Conv1D, GlobalMaxPool1D, concatenate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데이터 읽어오기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train_file = "./chatbot_data.csv"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= pd.read_csv(train_file, delimiter=',')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features = data['Q'].tolist()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labels = data['label'].tolist()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인덱스 시퀀스 벡터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corpus = [preprocessing.text.text_to_word_sequence(text) for text in features]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모델만들기</a:t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755780" y="1046285"/>
            <a:ext cx="105156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tokenizer = preprocessing.text.Tokenizer()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tokenizer.fit_on_texts(corpus)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sequences = tokenizer.texts_to_sequences(corpus)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word_index = tokenizer.word_index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MAX_SEQ_LEN = 15  # 단어 시퀀스 벡터 크기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padded_seqs = preprocessing.sequence.pad_sequences(sequences, maxlen=MAX_SEQ_LEN, padding='post')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학습용, 검증용, 테스트용 데이터셋 생성 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학습셋:검증셋:테스트셋 = 7:2:1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ds = tf.data.Dataset.from_tensor_slices((padded_seqs, labels))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ds = ds.shuffle(len(features))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train_size = int(len(padded_seqs) * 0.7)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val_size = int(len(padded_seqs) * 0.2)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test_size = int(len(padded_seqs) * 0.1)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train_ds = ds.take(train_size).batch(20)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val_ds = ds.skip(train_size).take(val_size).batch(20)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test_ds = ds.skip(train_size + val_size).take(test_size).batch(20)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모델만들기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755780" y="1046285"/>
            <a:ext cx="1059802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하이퍼파라미터 설정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dropout_prob =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EMB_SIZE =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VOCAB_SIZE = len(word_index) + 1  # 전체 단어 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CNN 모델 정의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input_layer = Input(shape=(MAX_SEQ_LEN,))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embedding_layer = Embedding(VOCAB_SIZE, EMB_SIZE, input_length=MAX_SEQ_LEN)(input_layer)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dropout_emb = Dropout(rate=dropout_prob)(embedding_layer)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conv1 = Conv1D(filters=128, kernel_size=3, padding='valid', activation=tf.nn.relu)(dropout_emb)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pool1 = GlobalMaxPool1D()(conv1)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conv2 = Conv1D(filters=128, kernel_size=4, padding='valid', activation=tf.nn.relu)(dropout_emb)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pool2 = GlobalMaxPool1D()(conv2)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conv3 = Conv1D(filters=128, kernel_size=5, padding='valid', activation=tf.nn.relu)(dropout_emb)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pool3 = GlobalMaxPool1D()(conv3)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모델만들기</a:t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755780" y="915651"/>
            <a:ext cx="1059802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3, 4, 5- gram 이후 합치기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concat = concatenate([pool1, pool2, pool3])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hidden = Dense(128, activation=tf.nn.relu)(concat)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dropout_hidden = Dropout(rate=dropout_prob)(hidden)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logits = Dense(3, name='logits')(dropout_hidden)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predictions = Dense(3, activation=tf.nn.softmax)(logits)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모델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= Model(inputs=input_layer, outputs=predictions)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model.compile(optimizer='adam', loss='sparse_categorical_crossentropy', metrics=['accuracy'])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모델 학습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model.fit(train_ds, validation_data=val_ds, epochs=EPOCH, verbose=1)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모델 평가(테스트 데이터셋 이용)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loss, accuracy = model.evaluate(test_ds, verbose=1)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print('Accuracy: %f' % (accuracy * 100))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print('loss: %f' % (loss))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모델 저장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model.save('cnn_model.h5')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감정분류모델 사용하기</a:t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838200" y="1046285"/>
            <a:ext cx="105156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tensorflow as tf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pandas as pd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tensorflow.keras.models import Model, load_model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 import preprocessing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데이터 읽어오기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train_file = "./chatbot_data.csv"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= pd.read_csv(train_file, delimiter=',')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features = data['Q'].tolist()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labels = data['label'].tolist()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인덱스 시퀀스 벡터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corpus = [preprocessing.text.text_to_word_sequence(text) for text in features]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tokenizer = preprocessing.text.Tokenizer()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tokenizer.fit_on_texts(corpus)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sequences = tokenizer.texts_to_sequences(corpus)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MAX_SEQ_LEN = 15 # 단어 시퀀스 벡터 크기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padded_seqs = preprocessing.sequence.pad_sequences(sequences, maxlen=MAX_SEQ_LEN, padding='post')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감정분류모델 사용하기</a:t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838200" y="1046285"/>
            <a:ext cx="105156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테스트용 데이터셋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ds = tf.data.Dataset.from_tensor_slices((padded_seqs, labels))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ds = ds.shuffle(len(features))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test_ds = ds.take(2000).batch(20) # 테스트 데이터셋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감정 분류 CNN 모델 불러오기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= load_model('cnn_model.h5')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model.summary()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model.evaluate(test_ds, verbose=2)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테스트용 데이터셋의 10212번째 데이터 출력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print("단어 시퀀스 : ", corpus[10212])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print("단어 인덱스 시퀀스 : ", padded_seqs[10212])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print("문장 분류(정답) : ", labels[10212])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5651241" y="4738549"/>
            <a:ext cx="60960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테스트용 데이터셋의 10212번째 데이터 감정 예측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picks = [10212]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 = model.predict(padded_seqs[picks])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predict_class = tf.math.argmax(predict,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print("감정 예측 점수 : ", predict)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print("감정 예측 클래스 : ", predict_class.numpy())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86962"/>
            <a:ext cx="10010775" cy="1762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개체명 인식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품사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01352" y="5483852"/>
            <a:ext cx="10515600" cy="63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https://namu.wiki/한국어의 5언 9품사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838200" y="1196165"/>
            <a:ext cx="457355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한국어의 5언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체언, 용언, 식언, 관계언,독립언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한국어의 9품사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명사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대명사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형용사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관형사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부사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조사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감탄사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6232849" y="1226317"/>
            <a:ext cx="396551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영어의 품사</a:t>
            </a:r>
            <a:endParaRPr b="0" i="0" sz="1800" u="none" cap="none" strike="noStrike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명사(Noun)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대명사(Pronoun)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동사(Verb)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형용사(Adjective)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부사(Adverb)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한정사(Determiner)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전치사(Preposition)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접속사(Conjunction)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감탄사(Interjection)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개체명 인식을 위한 LSTM 모델</a:t>
            </a:r>
            <a:endParaRPr/>
          </a:p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개체명 인식 - 문장내 각 개체의 유형을 인식하는것. 즉, 인물, 장소, 날짜등을 의미하는 단어를 인식하는것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내일 부산 날씨 알려줘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내일 - 날짜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부산 - 지역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양방향 LSTM을 이용한 개체인식(NER)</a:t>
            </a:r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765110" y="1119673"/>
            <a:ext cx="1058869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matplotlib.pyplot as plt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tensorflow as tf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 import preprocessing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sklearn.model_selection import train_test_split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numpy as np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학습 파일 불러오기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read_file(file_name):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sents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with open(file_name, 'r', encoding='utf-8') as 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lines = f.readlines()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for idx, l in enumerate(lines):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l[0] == ';' and lines[idx + 1][0] == '$':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this_sent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elif l[0] == '$' and lines[idx - 1][0] == ';':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continue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elif l[0] == '\n':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sents.append(this_sent)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this_sent.append(tuple(l.split()))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sents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양방향 LSTM을 이용한 개체인식(NER)</a:t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765110" y="1119673"/>
            <a:ext cx="1058869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학습용 말뭉치 데이터를 불러옴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corpus = read_file('train.txt')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말뭉치 데이터에서 단어와 BIO 태그만 불러와 학습용 데이터셋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sentences, tags = [],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t in corpus: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tagged_sentence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sentence, bio_tag = [],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w in 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tagged_sentence.append((w[1], w[3]))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sentence.append(w[1])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bio_tag.append(w[3])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sentences.append(sentence)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tags.append(bio_tag)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print("샘플 크기 : \n", len(sentences))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print("0번째 샘플 문장 시퀀스 : \n", sentences[0])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print("0번째 샘플 bio 태그 : \n", tags[0])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print("샘플 문장 시퀀스 최대 길이 :", max(len(l) for l in sentences))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print("샘플 문장 시퀀스 평균 길이 :", (sum(map(len, sentences))/len(sentences)))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양방향 LSTM을 이용한 개체인식(NER)</a:t>
            </a: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765110" y="1119673"/>
            <a:ext cx="1058869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토크나이저 정의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sent_tokenizer = preprocessing.text.Tokenizer(oov_token='OOV') # 첫 번째 인덱스에는 OOV 사용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sent_tokenizer.fit_on_texts(sentences)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tag_tokenizer = preprocessing.text.Tokenizer(lower=False) # 태그 정보는 lower= False 소문자로 변환하지 않는다.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tag_tokenizer.fit_on_texts(tags)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단어 사전 및 태그 사전 크기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vocab_size = len(sent_tokenizer.word_index)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tag_size = len(tag_tokenizer.word_index)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print("BIO 태그 사전 크기 :", tag_size)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print("단어 사전 크기 :", vocab_size)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학습용 단어 시퀀스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x_train = sent_tokenizer.texts_to_sequences(sentences)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y_train = tag_tokenizer.texts_to_sequences(tags)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print(x_train[0])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print(y_train[0])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index to word / index to NER 정의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index_to_word = sent_tokenizer.index_word # 시퀀스 인덱스를 단어로 변환하기 위해 사용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index_to_ner = tag_tokenizer.index_word # 시퀀스 인덱스를 NER로 변환하기 위해 사용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index_to_ner[0] = 'PAD'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양방향 LSTM을 이용한 개체인식(NER)</a:t>
            </a:r>
            <a:endParaRPr/>
          </a:p>
        </p:txBody>
      </p:sp>
      <p:sp>
        <p:nvSpPr>
          <p:cNvPr id="370" name="Google Shape;370;p44"/>
          <p:cNvSpPr/>
          <p:nvPr/>
        </p:nvSpPr>
        <p:spPr>
          <a:xfrm>
            <a:off x="765110" y="1119673"/>
            <a:ext cx="1058869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시퀀스 패딩 처리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max_len =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x_train = preprocessing.sequence.pad_sequences(x_train, padding='post', maxlen=max_len)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y_train = preprocessing.sequence.pad_sequences(y_train, padding='post', maxlen=max_len)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학습 데이터와 테스트 데이터를 8:2 비율로 분리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x_train, x_test, y_train, y_test = train_test_split(x_train, y_train, test_size=.2, random_state=0)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출력 데이터를 원-핫 인코딩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y_train = tf.keras.utils.to_categorical(y_train, num_classes=tag_size)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y_test = tf.keras.utils.to_categorical(y_test, num_classes=tag_size)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print("학습 샘플 시퀀스 형상 : ", x_train.shape)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print("학습 샘플 레이블 형상 : ", y_train.shape)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print("테스트 샘플 시퀀스 형상 : ", x_test.shape)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print("테스트 샘플 레이블 형상 : ", y_test.shape)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양방향 LSTM을 이용한 개체인식(NER)</a:t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>
            <a:off x="765110" y="1119673"/>
            <a:ext cx="1058869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모델 정의(Bi-LSTM)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tensorflow.keras.models import Sequential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tensorflow.keras.layers import LSTM, Embedding, Dense, TimeDistributed, Dropout, Bidirectional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tensorflow.keras.optimizers import Adam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= Sequential()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model.add(Embedding(input_dim=vocab_size, output_dim=30, input_length=max_len, mask_zero=True))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model.add(Bidirectional(LSTM(200, return_sequences=True, dropout=0.50, recurrent_dropout=0.25)))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model.add(TimeDistributed(Dense(tag_size, activation='softmax')))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model.compile(loss='categorical_crossentropy', optimizer=Adam(0.01), metrics=['accuracy'])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model.fit(x_train, y_train, batch_size=128, epochs=10)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print("평가 결과 : ", model.evaluate(x_test, y_test)[1])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양방향 LSTM을 이용한 개체인식(NER)</a:t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>
            <a:off x="765110" y="1119673"/>
            <a:ext cx="1058869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시퀀스를 NER 태그로 변환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sequences_to_tag(sequences):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result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for sequence in sequences: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temp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for pred in sequence: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pred_index = np.argmax(pred)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temp.append(index_to_ner[pred_index].replace("PAD", "O"))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result.append(temp)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result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테스트 데이터셋의 NER 예측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y_predicted = model.predict(x_test) # (711, 40) =&gt; model =&gt; (711, 40, 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pred_tags = sequences_to_tag(y_predicted) # 예측된 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test_tags = sequences_to_tag(y_test) # 실제 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F1 스코어 계산을 위해 사용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seqeval.metrics import f1_score, classification_report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print(classification_report(test_tags, pred_tags))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print("F1-score: {:.1%}".format(f1_score(test_tags, pred_tags)))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양방향 LSTM을 이용한 개체인식(NER)</a:t>
            </a: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765110" y="1046285"/>
            <a:ext cx="10588690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새로운 유형의 문장 NER 예측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word_to_index = sent_tokenizer.word_index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new_sentence = '삼성전자 출시 스마트폰 오늘 애플 도전장 내밀다.'.split()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new_x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w in new_sentence: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try: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new_x.append(word_to_index.get(w, 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except KeyError: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# 모르는 단어의 경우 OOV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new_x.append(word_to_index['OOV'])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print("새로운 유형의 시퀀스 : ", new_x)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new_padded_seqs = preprocessing.sequence.pad_sequences([new_x], padding="post", value=0, maxlen=max_len)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NER 예측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 = model.predict(np.array([new_padded_seqs[0]]))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 = np.argmax(p, axis=-1) # 예측된 NER 인덱스값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print("{:10} {:5}".format("단어", "예측된 NER"))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print("-" * 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w, pred in zip(new_sentence, p[0]):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print("{:10} {:5}".format(w, index_to_ner[pred]))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구글 Dialogflow</a:t>
            </a:r>
            <a:endParaRPr/>
          </a:p>
        </p:txBody>
      </p:sp>
      <p:pic>
        <p:nvPicPr>
          <p:cNvPr id="394" name="Google Shape;3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300" y="429485"/>
            <a:ext cx="2095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50" y="1855208"/>
            <a:ext cx="9130300" cy="24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챗봇빌더를 이용한 챗봇 만들기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챗봇 빌더 - 챗봇 시스템을 구성하는 기능들을 템플릿으로 제공하고 고객이 챗봇을 활용하려는 업무 영역의 도메인 지식만 추가해서 별도의 시스템 구축 없이 챗봇을 바로 서비스할 수 있도록 도와주는 플랫폼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네이버 클로바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카카오 i오픈빌더(채팅방당 매달 5만건까지 무료)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구글 Dialogflow(초당 3개요청까지 무료)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단비Ai(최초 4주 무료)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…등등 30개 이상 (http://chatbotq.org/wp/?page_id=156 )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한글 형태소 분석기 KoLNPy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KoNLPy내 3가지 형태소 분석기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Kkma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서울대학교 IDS(Intelligence, Data Systems)에서 개발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오픈소스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Komoran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자바로 개발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오픈소스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공백이 포함된 형태소 분석 가능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Okt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트위터 에서 개발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오픈소스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띄어쓰기가 되어 있는 문장에 대해 빠른 처리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3236b647_0_0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소개</a:t>
            </a:r>
            <a:endParaRPr/>
          </a:p>
        </p:txBody>
      </p:sp>
      <p:sp>
        <p:nvSpPr>
          <p:cNvPr id="408" name="Google Shape;408;g1263236b647_0_0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자연어로 대화 가능한 챗봇제작툴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2016년 9월 API.AI팀을 구글이 인수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대화식 사용자 인터페이스를 모바일 앱, 웹애플리케이션, 기기, 봇, 대화형 음성응답 시스템에 쉽게 설계, 통합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페이스북, 트위터, 텔레그램, 라인등과 연동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구글 어시스턴트에 연동, 음성봇 제작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3236b647_0_13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동작 흐름</a:t>
            </a:r>
            <a:endParaRPr/>
          </a:p>
        </p:txBody>
      </p:sp>
      <p:sp>
        <p:nvSpPr>
          <p:cNvPr id="415" name="Google Shape;415;g1263236b647_0_13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g1263236b64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50" y="2033488"/>
            <a:ext cx="80962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https://dialogflow.cloud.google.com/ 접속</a:t>
            </a:r>
            <a:endParaRPr/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구글계정 로그인 후 우 상단 콘솔 클릭</a:t>
            </a:r>
            <a:endParaRPr/>
          </a:p>
        </p:txBody>
      </p:sp>
      <p:pic>
        <p:nvPicPr>
          <p:cNvPr descr="https://miro.medium.com/max/1400/1*zlBDVWJwR83FIpwIuePsBw.png"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31" y="1719652"/>
            <a:ext cx="7131698" cy="445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63236b647_0_6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주요개념</a:t>
            </a:r>
            <a:endParaRPr/>
          </a:p>
        </p:txBody>
      </p:sp>
      <p:sp>
        <p:nvSpPr>
          <p:cNvPr id="430" name="Google Shape;430;g1263236b647_0_6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Agent : </a:t>
            </a:r>
            <a:r>
              <a:rPr lang="ko-KR"/>
              <a:t>프로젝트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Intent : 동일한 목적을 위한 대화의 묶음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Entity : 데이터 사전. 비슷한 의미의 숫자나 단어들을 등록, 다양하게 활용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CREATE AGENT 클릭</a:t>
            </a:r>
            <a:endParaRPr/>
          </a:p>
        </p:txBody>
      </p:sp>
      <p:sp>
        <p:nvSpPr>
          <p:cNvPr id="436" name="Google Shape;436;p51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miro.medium.com/max/1400/1*rV5p9MzlYJFEDsa9-7Ydnw.png" id="437" name="Google Shape;4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186962"/>
            <a:ext cx="7984001" cy="49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AGENT이름, 언어 설정 -&gt; CREATE</a:t>
            </a:r>
            <a:endParaRPr/>
          </a:p>
        </p:txBody>
      </p:sp>
      <p:sp>
        <p:nvSpPr>
          <p:cNvPr id="443" name="Google Shape;443;p52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miro.medium.com/max/1400/1*_-VSxfE4_S9BzpBWWFOW3Q.png" id="444" name="Google Shape;4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86962"/>
            <a:ext cx="7864413" cy="4915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Agent </a:t>
            </a:r>
            <a:r>
              <a:rPr lang="ko-KR"/>
              <a:t>내부구조</a:t>
            </a:r>
            <a:endParaRPr/>
          </a:p>
        </p:txBody>
      </p:sp>
      <p:sp>
        <p:nvSpPr>
          <p:cNvPr id="450" name="Google Shape;450;p53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Intents - 질문과 응답을 등록하는 곳. Intent별로 목적에 맞는 질문과 응답들을 등록한다.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Default Welcome Intent는 가장 기본 질문과 응답을 예제로 등록해둔 곳.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Default Fallback Intent는 등록안된 질문이 입력된 경우 답변을 제공하는 곳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fulfillment - 동적기능 제공하는곳. 타 서버와 연동하거나 동적으로 변수나 함수를 연동하기 위한 기능 정의하는 곳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ENTITY - 문장내 중요한 개체(단어)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Integration - 만든 봇을 테스트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테스트</a:t>
            </a:r>
            <a:endParaRPr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Default Welcome Intent 클릭 -&gt;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Training phrases - 입력 예상 질문 목록. 원하는 질문을 추가입력가능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Response - 입력 문자에 대한 답변 목록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수정한 경우 Default Welcome Intent 옆 SAVE 클릭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SAVE 우측 "Try it now"에 간단한 테스트 가능.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Training pharases 목록중 하나는 입력하면 Response중 하나가 출력된다.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웹테스트방법 - 좌측 가운데  integrations 클릭 -&gt; Web Demo 클릭 -&gt; 중간에 https://bot.dialogflow.com/……. 클릭하여 테스트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독립 웹페이지로 게시하기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google drive -&gt; </a:t>
            </a:r>
            <a:r>
              <a:rPr lang="ko-KR"/>
              <a:t>새로만들기 -&gt; 더보기 -&gt; 구글 사이트 도구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페이지 제목 입력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우측 - 삽입 - 레이아웃 첫번째 선택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우측 : "그림을 클릭하세요"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좌측 :  "+" 클릭 - 이미지 선택 - 구글 이미지검색 - "chat bot" 결과중 하나 선택 - 그림위 사슬모양(링크삽입) - Web Demo 선택시 보이는 주소의 src속성내 주소를 복사,삽입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우상단 : "게시" 클릭 -&gt; 서비스폴더입력( df01 ) -&gt; 게시 클릭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상단 : 게시된 사이트 링크 복사 클릭 -&gt; 링크복사 -&gt; 새탭 -&gt; 주소입력 실행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63236b647_0_24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인사챗봇(Agent: HelloBot)</a:t>
            </a:r>
            <a:endParaRPr/>
          </a:p>
        </p:txBody>
      </p:sp>
      <p:sp>
        <p:nvSpPr>
          <p:cNvPr id="469" name="Google Shape;469;g1263236b647_0_24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263236b647_0_24"/>
          <p:cNvSpPr/>
          <p:nvPr/>
        </p:nvSpPr>
        <p:spPr>
          <a:xfrm>
            <a:off x="1053850" y="1910288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Hello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71" name="Google Shape;471;g1263236b647_0_24"/>
          <p:cNvSpPr/>
          <p:nvPr/>
        </p:nvSpPr>
        <p:spPr>
          <a:xfrm>
            <a:off x="1058650" y="2362213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안녕하세요, 안녕, 반가워요, 방가방가</a:t>
            </a:r>
            <a:endParaRPr/>
          </a:p>
        </p:txBody>
      </p:sp>
      <p:sp>
        <p:nvSpPr>
          <p:cNvPr id="472" name="Google Shape;472;g1263236b647_0_24"/>
          <p:cNvSpPr/>
          <p:nvPr/>
        </p:nvSpPr>
        <p:spPr>
          <a:xfrm>
            <a:off x="1058650" y="2805613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안녕하세요 반가워요</a:t>
            </a:r>
            <a:endParaRPr/>
          </a:p>
        </p:txBody>
      </p:sp>
      <p:sp>
        <p:nvSpPr>
          <p:cNvPr id="473" name="Google Shape;473;g1263236b647_0_24"/>
          <p:cNvSpPr/>
          <p:nvPr/>
        </p:nvSpPr>
        <p:spPr>
          <a:xfrm>
            <a:off x="4618700" y="1910288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Introduce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74" name="Google Shape;474;g1263236b647_0_24"/>
          <p:cNvSpPr/>
          <p:nvPr/>
        </p:nvSpPr>
        <p:spPr>
          <a:xfrm>
            <a:off x="4623500" y="2362213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누구야, 이름이 뭐야?, 누규? 반가워요, 방가방가</a:t>
            </a:r>
            <a:endParaRPr/>
          </a:p>
        </p:txBody>
      </p:sp>
      <p:sp>
        <p:nvSpPr>
          <p:cNvPr id="475" name="Google Shape;475;g1263236b647_0_24"/>
          <p:cNvSpPr/>
          <p:nvPr/>
        </p:nvSpPr>
        <p:spPr>
          <a:xfrm>
            <a:off x="4623500" y="2805613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	저는 인사봇이예요.</a:t>
            </a:r>
            <a:endParaRPr/>
          </a:p>
        </p:txBody>
      </p:sp>
      <p:sp>
        <p:nvSpPr>
          <p:cNvPr id="476" name="Google Shape;476;g1263236b647_0_24"/>
          <p:cNvSpPr/>
          <p:nvPr/>
        </p:nvSpPr>
        <p:spPr>
          <a:xfrm>
            <a:off x="8188350" y="1914538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End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77" name="Google Shape;477;g1263236b647_0_24"/>
          <p:cNvSpPr/>
          <p:nvPr/>
        </p:nvSpPr>
        <p:spPr>
          <a:xfrm>
            <a:off x="8193150" y="2809863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감사합니다. 지금까지 인사봇 이었습니다</a:t>
            </a:r>
            <a:endParaRPr/>
          </a:p>
        </p:txBody>
      </p:sp>
      <p:sp>
        <p:nvSpPr>
          <p:cNvPr id="478" name="Google Shape;478;g1263236b647_0_24"/>
          <p:cNvSpPr/>
          <p:nvPr/>
        </p:nvSpPr>
        <p:spPr>
          <a:xfrm>
            <a:off x="8183550" y="2362213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종료</a:t>
            </a:r>
            <a:endParaRPr/>
          </a:p>
        </p:txBody>
      </p:sp>
      <p:sp>
        <p:nvSpPr>
          <p:cNvPr id="479" name="Google Shape;479;g1263236b647_0_24"/>
          <p:cNvSpPr/>
          <p:nvPr/>
        </p:nvSpPr>
        <p:spPr>
          <a:xfrm>
            <a:off x="4591250" y="4062325"/>
            <a:ext cx="29133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Entity(End_Entity)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80" name="Google Shape;480;g1263236b647_0_24"/>
          <p:cNvSpPr/>
          <p:nvPr/>
        </p:nvSpPr>
        <p:spPr>
          <a:xfrm>
            <a:off x="4596142" y="4514250"/>
            <a:ext cx="2903700" cy="118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종료 : 종료, end, 이제그만, 오케이 여기까지, 고마워, 그만, 바이바이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Kkma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꼬꼬마 한글 형태소 분석기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56개의 품사태그 지원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http://kkma.snu.ac.kr/documents/?doc=postag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함수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morph(문장) 형태소 단위의 리스트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nouns(문장) 명사 토큰만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pos(문장,flatten=True) POS tagger. 형태소와 품사를 엮은 튜플의 리스트로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sentences(문장) 여러문장으로 분리, 반환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63236b647_0_30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영어학습챗봇(Agent: EnglishBot)</a:t>
            </a:r>
            <a:endParaRPr/>
          </a:p>
        </p:txBody>
      </p:sp>
      <p:sp>
        <p:nvSpPr>
          <p:cNvPr id="487" name="Google Shape;487;g1263236b647_0_30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263236b647_0_30"/>
          <p:cNvSpPr/>
          <p:nvPr/>
        </p:nvSpPr>
        <p:spPr>
          <a:xfrm>
            <a:off x="4666800" y="1186950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Welcome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89" name="Google Shape;489;g1263236b647_0_30"/>
          <p:cNvSpPr/>
          <p:nvPr/>
        </p:nvSpPr>
        <p:spPr>
          <a:xfrm>
            <a:off x="4671600" y="1638875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hello / hi / hey </a:t>
            </a:r>
            <a:endParaRPr/>
          </a:p>
        </p:txBody>
      </p:sp>
      <p:sp>
        <p:nvSpPr>
          <p:cNvPr id="490" name="Google Shape;490;g1263236b647_0_30"/>
          <p:cNvSpPr/>
          <p:nvPr/>
        </p:nvSpPr>
        <p:spPr>
          <a:xfrm>
            <a:off x="4671600" y="2082275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HI! This is John. How are you</a:t>
            </a:r>
            <a:endParaRPr/>
          </a:p>
        </p:txBody>
      </p:sp>
      <p:sp>
        <p:nvSpPr>
          <p:cNvPr id="491" name="Google Shape;491;g1263236b647_0_30"/>
          <p:cNvSpPr/>
          <p:nvPr/>
        </p:nvSpPr>
        <p:spPr>
          <a:xfrm>
            <a:off x="4671600" y="2759638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Welcome_Custom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92" name="Google Shape;492;g1263236b647_0_30"/>
          <p:cNvSpPr/>
          <p:nvPr/>
        </p:nvSpPr>
        <p:spPr>
          <a:xfrm>
            <a:off x="4676400" y="3211563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I'm good / Fine / Good</a:t>
            </a:r>
            <a:endParaRPr/>
          </a:p>
        </p:txBody>
      </p:sp>
      <p:sp>
        <p:nvSpPr>
          <p:cNvPr id="493" name="Google Shape;493;g1263236b647_0_30"/>
          <p:cNvSpPr/>
          <p:nvPr/>
        </p:nvSpPr>
        <p:spPr>
          <a:xfrm>
            <a:off x="3848775" y="3654975"/>
            <a:ext cx="45186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Good. I am going to the shopping mall this afternoon. Would yout like to join me?</a:t>
            </a:r>
            <a:endParaRPr/>
          </a:p>
        </p:txBody>
      </p:sp>
      <p:sp>
        <p:nvSpPr>
          <p:cNvPr id="494" name="Google Shape;494;g1263236b647_0_30"/>
          <p:cNvSpPr/>
          <p:nvPr/>
        </p:nvSpPr>
        <p:spPr>
          <a:xfrm>
            <a:off x="1281700" y="4537250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Yes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95" name="Google Shape;495;g1263236b647_0_30"/>
          <p:cNvSpPr/>
          <p:nvPr/>
        </p:nvSpPr>
        <p:spPr>
          <a:xfrm>
            <a:off x="1286500" y="4989175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Cool / sure / yes / Sounds great</a:t>
            </a:r>
            <a:endParaRPr/>
          </a:p>
        </p:txBody>
      </p:sp>
      <p:sp>
        <p:nvSpPr>
          <p:cNvPr id="496" name="Google Shape;496;g1263236b647_0_30"/>
          <p:cNvSpPr/>
          <p:nvPr/>
        </p:nvSpPr>
        <p:spPr>
          <a:xfrm>
            <a:off x="1286500" y="5432575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Cool! I will meet you at Emart at 2PM. then bye.</a:t>
            </a:r>
            <a:endParaRPr/>
          </a:p>
        </p:txBody>
      </p:sp>
      <p:sp>
        <p:nvSpPr>
          <p:cNvPr id="497" name="Google Shape;497;g1263236b647_0_30"/>
          <p:cNvSpPr/>
          <p:nvPr/>
        </p:nvSpPr>
        <p:spPr>
          <a:xfrm>
            <a:off x="7150675" y="4529900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No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498" name="Google Shape;498;g1263236b647_0_30"/>
          <p:cNvSpPr/>
          <p:nvPr/>
        </p:nvSpPr>
        <p:spPr>
          <a:xfrm>
            <a:off x="7155475" y="4981825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Sorry but i have another plan / I am busy today</a:t>
            </a:r>
            <a:endParaRPr/>
          </a:p>
        </p:txBody>
      </p:sp>
      <p:sp>
        <p:nvSpPr>
          <p:cNvPr id="499" name="Google Shape;499;g1263236b647_0_30"/>
          <p:cNvSpPr/>
          <p:nvPr/>
        </p:nvSpPr>
        <p:spPr>
          <a:xfrm>
            <a:off x="7155475" y="5425225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 problem. I will see you in class class tomorrow. Bye!</a:t>
            </a:r>
            <a:endParaRPr/>
          </a:p>
        </p:txBody>
      </p:sp>
      <p:cxnSp>
        <p:nvCxnSpPr>
          <p:cNvPr id="500" name="Google Shape;500;g1263236b647_0_30"/>
          <p:cNvCxnSpPr>
            <a:endCxn id="497" idx="0"/>
          </p:cNvCxnSpPr>
          <p:nvPr/>
        </p:nvCxnSpPr>
        <p:spPr>
          <a:xfrm>
            <a:off x="5923975" y="4098500"/>
            <a:ext cx="2655900" cy="43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g1263236b647_0_30"/>
          <p:cNvCxnSpPr>
            <a:stCxn id="494" idx="0"/>
            <a:endCxn id="493" idx="2"/>
          </p:cNvCxnSpPr>
          <p:nvPr/>
        </p:nvCxnSpPr>
        <p:spPr>
          <a:xfrm flipH="1" rot="10800000">
            <a:off x="2710900" y="4098350"/>
            <a:ext cx="3397200" cy="43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63236b647_0_62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테스트 - 구글 어시스턴트</a:t>
            </a:r>
            <a:endParaRPr/>
          </a:p>
        </p:txBody>
      </p:sp>
      <p:sp>
        <p:nvSpPr>
          <p:cNvPr id="508" name="Google Shape;508;g1263236b647_0_62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Integrations -&gt; </a:t>
            </a:r>
            <a:r>
              <a:rPr lang="ko-KR"/>
              <a:t>상단 Google Assistant -&gt; Try Actions Builder 우측 -&gt; Not ready yet? Continue with the integrations 클릭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하단 TEST 클릭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Develop 탭 -&gt; Display Name: coco -&gt; 하위 Assistant voice : Male2 선택 &gt; "SAVE" 클릭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Test 탭 이후 마이크 클릭 후 말하기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63236b647_0_68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주문챗봇(Agent: Order_Shoes)</a:t>
            </a:r>
            <a:endParaRPr/>
          </a:p>
        </p:txBody>
      </p:sp>
      <p:sp>
        <p:nvSpPr>
          <p:cNvPr id="515" name="Google Shape;515;g1263236b647_0_68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263236b647_0_68"/>
          <p:cNvSpPr/>
          <p:nvPr/>
        </p:nvSpPr>
        <p:spPr>
          <a:xfrm>
            <a:off x="2043825" y="1186950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Welcome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517" name="Google Shape;517;g1263236b647_0_68"/>
          <p:cNvSpPr/>
          <p:nvPr/>
        </p:nvSpPr>
        <p:spPr>
          <a:xfrm>
            <a:off x="2048625" y="1638875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헬로/안녕하세요/저기요</a:t>
            </a:r>
            <a:endParaRPr/>
          </a:p>
        </p:txBody>
      </p:sp>
      <p:sp>
        <p:nvSpPr>
          <p:cNvPr id="518" name="Google Shape;518;g1263236b647_0_68"/>
          <p:cNvSpPr/>
          <p:nvPr/>
        </p:nvSpPr>
        <p:spPr>
          <a:xfrm>
            <a:off x="1162425" y="2082275"/>
            <a:ext cx="46215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안녕하세요.신발주문봇입니다. 무엇을 도와드릴까요?</a:t>
            </a:r>
            <a:endParaRPr/>
          </a:p>
        </p:txBody>
      </p:sp>
      <p:sp>
        <p:nvSpPr>
          <p:cNvPr id="519" name="Google Shape;519;g1263236b647_0_68"/>
          <p:cNvSpPr/>
          <p:nvPr/>
        </p:nvSpPr>
        <p:spPr>
          <a:xfrm>
            <a:off x="1157625" y="2837775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Order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520" name="Google Shape;520;g1263236b647_0_68"/>
          <p:cNvSpPr/>
          <p:nvPr/>
        </p:nvSpPr>
        <p:spPr>
          <a:xfrm>
            <a:off x="1162425" y="3289700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노란색 270 사이즈의 운동화를 주문하려구요</a:t>
            </a:r>
            <a:endParaRPr/>
          </a:p>
        </p:txBody>
      </p:sp>
      <p:sp>
        <p:nvSpPr>
          <p:cNvPr id="521" name="Google Shape;521;g1263236b647_0_68"/>
          <p:cNvSpPr/>
          <p:nvPr/>
        </p:nvSpPr>
        <p:spPr>
          <a:xfrm>
            <a:off x="1162425" y="3733100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네, $item $size $color(으)로 </a:t>
            </a:r>
            <a:r>
              <a:rPr lang="ko-KR"/>
              <a:t>주문접수 완료했습니다.</a:t>
            </a:r>
            <a:endParaRPr/>
          </a:p>
        </p:txBody>
      </p:sp>
      <p:sp>
        <p:nvSpPr>
          <p:cNvPr id="522" name="Google Shape;522;g1263236b647_0_68"/>
          <p:cNvSpPr/>
          <p:nvPr/>
        </p:nvSpPr>
        <p:spPr>
          <a:xfrm>
            <a:off x="4215475" y="2839900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Exchange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523" name="Google Shape;523;g1263236b647_0_68"/>
          <p:cNvSpPr/>
          <p:nvPr/>
        </p:nvSpPr>
        <p:spPr>
          <a:xfrm>
            <a:off x="4220275" y="3291825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빨간구두 245 사이즈를 250으로 교환신청해요</a:t>
            </a:r>
            <a:endParaRPr/>
          </a:p>
        </p:txBody>
      </p:sp>
      <p:sp>
        <p:nvSpPr>
          <p:cNvPr id="524" name="Google Shape;524;g1263236b647_0_68"/>
          <p:cNvSpPr/>
          <p:nvPr/>
        </p:nvSpPr>
        <p:spPr>
          <a:xfrm>
            <a:off x="4220275" y="3735225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네. $item $size $color </a:t>
            </a:r>
            <a:r>
              <a:rPr lang="ko-KR"/>
              <a:t>상품으로 교환신청되었습니다</a:t>
            </a:r>
            <a:endParaRPr/>
          </a:p>
        </p:txBody>
      </p:sp>
      <p:sp>
        <p:nvSpPr>
          <p:cNvPr id="525" name="Google Shape;525;g1263236b647_0_68"/>
          <p:cNvSpPr/>
          <p:nvPr/>
        </p:nvSpPr>
        <p:spPr>
          <a:xfrm>
            <a:off x="7254475" y="2844163"/>
            <a:ext cx="28584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highlight>
                  <a:srgbClr val="A4C2F4"/>
                </a:highlight>
              </a:rPr>
              <a:t>Return</a:t>
            </a:r>
            <a:endParaRPr sz="2400">
              <a:highlight>
                <a:srgbClr val="A4C2F4"/>
              </a:highlight>
            </a:endParaRPr>
          </a:p>
        </p:txBody>
      </p:sp>
      <p:sp>
        <p:nvSpPr>
          <p:cNvPr id="526" name="Google Shape;526;g1263236b647_0_68"/>
          <p:cNvSpPr/>
          <p:nvPr/>
        </p:nvSpPr>
        <p:spPr>
          <a:xfrm>
            <a:off x="7259275" y="3296088"/>
            <a:ext cx="2848800" cy="4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부츠를 반품합니다</a:t>
            </a:r>
            <a:endParaRPr/>
          </a:p>
        </p:txBody>
      </p:sp>
      <p:sp>
        <p:nvSpPr>
          <p:cNvPr id="527" name="Google Shape;527;g1263236b647_0_68"/>
          <p:cNvSpPr/>
          <p:nvPr/>
        </p:nvSpPr>
        <p:spPr>
          <a:xfrm>
            <a:off x="7259275" y="3739488"/>
            <a:ext cx="2848800" cy="44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네. </a:t>
            </a:r>
            <a:r>
              <a:rPr lang="ko-KR"/>
              <a:t>요청하신 $item의 반품신청이 접수 완료되었습니다.</a:t>
            </a:r>
            <a:endParaRPr/>
          </a:p>
        </p:txBody>
      </p:sp>
      <p:sp>
        <p:nvSpPr>
          <p:cNvPr id="528" name="Google Shape;528;g1263236b647_0_68"/>
          <p:cNvSpPr/>
          <p:nvPr/>
        </p:nvSpPr>
        <p:spPr>
          <a:xfrm>
            <a:off x="6517525" y="1218525"/>
            <a:ext cx="15231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highlight>
                  <a:srgbClr val="A4C2F4"/>
                </a:highlight>
              </a:rPr>
              <a:t>Entity(item)</a:t>
            </a:r>
            <a:endParaRPr sz="1800">
              <a:highlight>
                <a:srgbClr val="A4C2F4"/>
              </a:highlight>
            </a:endParaRPr>
          </a:p>
        </p:txBody>
      </p:sp>
      <p:sp>
        <p:nvSpPr>
          <p:cNvPr id="529" name="Google Shape;529;g1263236b647_0_68"/>
          <p:cNvSpPr/>
          <p:nvPr/>
        </p:nvSpPr>
        <p:spPr>
          <a:xfrm>
            <a:off x="6520083" y="1670450"/>
            <a:ext cx="1518000" cy="118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운동화  운동화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구두  구두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부츠  부츠</a:t>
            </a:r>
            <a:endParaRPr/>
          </a:p>
        </p:txBody>
      </p:sp>
      <p:sp>
        <p:nvSpPr>
          <p:cNvPr id="530" name="Google Shape;530;g1263236b647_0_68"/>
          <p:cNvSpPr/>
          <p:nvPr/>
        </p:nvSpPr>
        <p:spPr>
          <a:xfrm>
            <a:off x="8073111" y="1186950"/>
            <a:ext cx="15231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highlight>
                  <a:srgbClr val="A4C2F4"/>
                </a:highlight>
              </a:rPr>
              <a:t>Entity(size)</a:t>
            </a:r>
            <a:endParaRPr sz="1800">
              <a:highlight>
                <a:srgbClr val="A4C2F4"/>
              </a:highlight>
            </a:endParaRPr>
          </a:p>
        </p:txBody>
      </p:sp>
      <p:sp>
        <p:nvSpPr>
          <p:cNvPr id="531" name="Google Shape;531;g1263236b647_0_68"/>
          <p:cNvSpPr/>
          <p:nvPr/>
        </p:nvSpPr>
        <p:spPr>
          <a:xfrm>
            <a:off x="8075668" y="1638875"/>
            <a:ext cx="1518000" cy="118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235 235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240 240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245 245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250 250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255 255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263236b647_0_68"/>
          <p:cNvSpPr/>
          <p:nvPr/>
        </p:nvSpPr>
        <p:spPr>
          <a:xfrm>
            <a:off x="9693482" y="1186950"/>
            <a:ext cx="1523100" cy="46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highlight>
                  <a:srgbClr val="A4C2F4"/>
                </a:highlight>
              </a:rPr>
              <a:t>Entity(color)</a:t>
            </a:r>
            <a:endParaRPr sz="1800">
              <a:highlight>
                <a:srgbClr val="A4C2F4"/>
              </a:highlight>
            </a:endParaRPr>
          </a:p>
        </p:txBody>
      </p:sp>
      <p:sp>
        <p:nvSpPr>
          <p:cNvPr id="533" name="Google Shape;533;g1263236b647_0_68"/>
          <p:cNvSpPr/>
          <p:nvPr/>
        </p:nvSpPr>
        <p:spPr>
          <a:xfrm>
            <a:off x="9696040" y="1638875"/>
            <a:ext cx="1518000" cy="118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빨강 빨강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노랑  노랑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파랑  파랑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보라  보라</a:t>
            </a:r>
            <a:endParaRPr/>
          </a:p>
        </p:txBody>
      </p:sp>
      <p:sp>
        <p:nvSpPr>
          <p:cNvPr id="534" name="Google Shape;534;g1263236b647_0_68"/>
          <p:cNvSpPr/>
          <p:nvPr/>
        </p:nvSpPr>
        <p:spPr>
          <a:xfrm>
            <a:off x="962175" y="4367600"/>
            <a:ext cx="4377000" cy="13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</a:rPr>
              <a:t>Training phrases에  등록시 Action and parameter에서 사용하려는 item size color 엔티티만 필수로 등록한다.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</a:rPr>
              <a:t>item의 prompt에 </a:t>
            </a:r>
            <a:r>
              <a:rPr b="1" lang="ko-KR" sz="1300">
                <a:solidFill>
                  <a:schemeClr val="dk1"/>
                </a:solidFill>
              </a:rPr>
              <a:t>주문</a:t>
            </a:r>
            <a:r>
              <a:rPr lang="ko-KR" sz="1300">
                <a:solidFill>
                  <a:schemeClr val="dk1"/>
                </a:solidFill>
              </a:rPr>
              <a:t>하시려는  상품을 선택해주세요.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</a:rPr>
              <a:t>size의 prompt에 </a:t>
            </a:r>
            <a:r>
              <a:rPr b="1" lang="ko-KR" sz="1300">
                <a:solidFill>
                  <a:schemeClr val="dk1"/>
                </a:solidFill>
              </a:rPr>
              <a:t>주문</a:t>
            </a:r>
            <a:r>
              <a:rPr lang="ko-KR" sz="1300">
                <a:solidFill>
                  <a:schemeClr val="dk1"/>
                </a:solidFill>
              </a:rPr>
              <a:t>하시려는  사이즈를 선택해주세요.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</a:rPr>
              <a:t>color의 prompt에 </a:t>
            </a:r>
            <a:r>
              <a:rPr b="1" lang="ko-KR" sz="1300">
                <a:solidFill>
                  <a:schemeClr val="dk1"/>
                </a:solidFill>
              </a:rPr>
              <a:t>주문</a:t>
            </a:r>
            <a:r>
              <a:rPr lang="ko-KR" sz="1300">
                <a:solidFill>
                  <a:schemeClr val="dk1"/>
                </a:solidFill>
              </a:rPr>
              <a:t>하시려는  색상을 선택해주세요.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35" name="Google Shape;535;g1263236b647_0_68"/>
          <p:cNvSpPr/>
          <p:nvPr/>
        </p:nvSpPr>
        <p:spPr>
          <a:xfrm>
            <a:off x="5406725" y="4754375"/>
            <a:ext cx="4377000" cy="10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Training phrases에  등록시 Action and parameter에서 사용하려는 item size color 엔티티만 필수로 등록한다.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item의 prompt에 </a:t>
            </a:r>
            <a:r>
              <a:rPr b="1" lang="ko-KR" sz="1300">
                <a:solidFill>
                  <a:schemeClr val="dk1"/>
                </a:solidFill>
              </a:rPr>
              <a:t>교환</a:t>
            </a:r>
            <a:r>
              <a:rPr lang="ko-KR" sz="1300">
                <a:solidFill>
                  <a:schemeClr val="dk1"/>
                </a:solidFill>
              </a:rPr>
              <a:t>하시려는  상품을 선택해주세요.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size의 prompt에 </a:t>
            </a:r>
            <a:r>
              <a:rPr b="1" lang="ko-KR" sz="1300">
                <a:solidFill>
                  <a:schemeClr val="dk1"/>
                </a:solidFill>
              </a:rPr>
              <a:t>교환</a:t>
            </a:r>
            <a:r>
              <a:rPr lang="ko-KR" sz="1300">
                <a:solidFill>
                  <a:schemeClr val="dk1"/>
                </a:solidFill>
              </a:rPr>
              <a:t>하시려는  사이즈를 선택해주세요.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color의 prompt에 </a:t>
            </a:r>
            <a:r>
              <a:rPr b="1" lang="ko-KR" sz="1300">
                <a:solidFill>
                  <a:schemeClr val="dk1"/>
                </a:solidFill>
              </a:rPr>
              <a:t>교환</a:t>
            </a:r>
            <a:r>
              <a:rPr lang="ko-KR" sz="1300">
                <a:solidFill>
                  <a:schemeClr val="dk1"/>
                </a:solidFill>
              </a:rPr>
              <a:t>하시려는  색상을 선택해주세요.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36" name="Google Shape;536;g1263236b647_0_68"/>
          <p:cNvSpPr/>
          <p:nvPr/>
        </p:nvSpPr>
        <p:spPr>
          <a:xfrm>
            <a:off x="6879775" y="4321900"/>
            <a:ext cx="4377000" cy="6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Training phrases에  등록시 Action and parameter에서 사용하려는 item 엔티티만 필수로 등록한다.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item의 prompt에 </a:t>
            </a:r>
            <a:r>
              <a:rPr b="1" lang="ko-KR" sz="1300">
                <a:solidFill>
                  <a:schemeClr val="dk1"/>
                </a:solidFill>
              </a:rPr>
              <a:t>반품</a:t>
            </a:r>
            <a:r>
              <a:rPr lang="ko-KR" sz="1300">
                <a:solidFill>
                  <a:schemeClr val="dk1"/>
                </a:solidFill>
              </a:rPr>
              <a:t>하시려는  상품을 선택해주세요.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63236b647_0_109"/>
          <p:cNvSpPr txBox="1"/>
          <p:nvPr>
            <p:ph type="title"/>
          </p:nvPr>
        </p:nvSpPr>
        <p:spPr>
          <a:xfrm>
            <a:off x="838200" y="365125"/>
            <a:ext cx="105156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263236b647_0_109"/>
          <p:cNvSpPr txBox="1"/>
          <p:nvPr>
            <p:ph idx="1" type="body"/>
          </p:nvPr>
        </p:nvSpPr>
        <p:spPr>
          <a:xfrm>
            <a:off x="838200" y="1186962"/>
            <a:ext cx="105156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Kkma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838200" y="1229896"/>
            <a:ext cx="8425543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Kkma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꼬꼬마 형태소 분석기 객체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kkma = Kkma()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= "아버지가 방에 들어갑니다."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형태소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morphs = kkma.morphs(text)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print(morphs)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형태소와 품사 태그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 = kkma.pos(text)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print(pos)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명사만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nouns = kkma.nouns(text)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print(nouns)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문장 분리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sentences = "오늘 날씨는 어때요? 내일은 덥다던데."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 = kkma.sentences(sentences)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Komoran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186962"/>
            <a:ext cx="10515600" cy="499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코모란 한글 형태소 분석기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Korea Morthological Analyzer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총 42개 품사 지원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https://komorandocs.readthedocs.io/ko/latest/firststep/postypes.html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함수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morph(문장) 형태소 단위의 리스트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nouns(문장) 명사 토큰만 반환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pos(문장,flatten=True) POS tagger. 형태소와 품사를 엮은 튜플의 리스트로 반환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681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Komoran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838200" y="1172482"/>
            <a:ext cx="83058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konlpy.tag import Komoran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코모란 형태소 분석기 객체 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komoran = Komoran()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 = "아버지가 방에 들어갑니다."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형태소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morphs = komoran.morphs(text)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print(morphs)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형태소와 품사 태그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 = komoran.pos(text)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print(pos)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명사만 추출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nouns = komoran.nouns(text)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print(nouns)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2022-04-24T07:17:26Z</dcterms:created>
  <dc:creator>younghwankim</dc:creator>
</cp:coreProperties>
</file>