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2399288" cy="43200638"/>
  <p:notesSz cx="6797675" cy="9874250"/>
  <p:embeddedFontLst>
    <p:embeddedFont>
      <p:font typeface="Malgun Gothic" panose="020B0503020000020004" pitchFamily="34" charset="-127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458">
          <p15:clr>
            <a:srgbClr val="A4A3A4"/>
          </p15:clr>
        </p15:guide>
        <p15:guide id="2" pos="10227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iORoMPifDgjcMg/wUB0LQmpRlx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0945" autoAdjust="0"/>
  </p:normalViewPr>
  <p:slideViewPr>
    <p:cSldViewPr snapToGrid="0">
      <p:cViewPr>
        <p:scale>
          <a:sx n="33" d="100"/>
          <a:sy n="33" d="100"/>
        </p:scale>
        <p:origin x="19" y="-4373"/>
      </p:cViewPr>
      <p:guideLst>
        <p:guide orient="horz" pos="19458"/>
        <p:guide pos="102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customschemas.google.com/relationships/presentationmetadata" Target="metadata"/><Relationship Id="rId4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149475" y="1235075"/>
            <a:ext cx="2498725" cy="3332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09775" y="739775"/>
            <a:ext cx="277812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F7F53B12-FE3E-9EEC-C1F2-DEEA9F30F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94EC7950-E4D4-4498-AE96-9D3B595F12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009775" y="739775"/>
            <a:ext cx="277812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4C796123-232C-E074-FF6F-32D0381BC0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36FF8FCC-9122-3DCB-A959-D6F6F081635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561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/>
            </a:lvl1pPr>
            <a:lvl2pPr lvl="1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/>
            </a:lvl2pPr>
            <a:lvl3pPr lvl="2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/>
            </a:lvl3pPr>
            <a:lvl4pPr lvl="3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4pPr>
            <a:lvl5pPr lvl="4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5pPr>
            <a:lvl6pPr lvl="5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6pPr>
            <a:lvl7pPr lvl="6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7pPr>
            <a:lvl8pPr lvl="7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8pPr>
            <a:lvl9pPr lvl="8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2494440" y="11233181"/>
            <a:ext cx="27410408" cy="2794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373518" y="17112258"/>
            <a:ext cx="36610544" cy="698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-5801170" y="10328657"/>
            <a:ext cx="36610544" cy="2055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7086"/>
              <a:buNone/>
              <a:defRPr sz="708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6378"/>
              <a:buNone/>
              <a:defRPr sz="637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16402140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 b="1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 b="1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2231675" y="15780233"/>
            <a:ext cx="13706415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16402142" y="10590160"/>
            <a:ext cx="13773917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 b="1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 b="1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16402142" y="15780233"/>
            <a:ext cx="13773917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948563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1338"/>
              <a:buChar char="•"/>
              <a:defRPr sz="11338"/>
            </a:lvl1pPr>
            <a:lvl2pPr marL="914400" lvl="1" indent="-858583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9921"/>
              <a:buChar char="•"/>
              <a:defRPr sz="9921"/>
            </a:lvl2pPr>
            <a:lvl3pPr marL="1371600" lvl="2" indent="-768604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4"/>
            </a:lvl3pPr>
            <a:lvl4pPr marL="1828800" lvl="3" indent="-678561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4pPr>
            <a:lvl5pPr marL="2286000" lvl="4" indent="-678561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5pPr>
            <a:lvl6pPr marL="2743200" lvl="5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6pPr>
            <a:lvl7pPr marL="3200400" lvl="6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7pPr>
            <a:lvl8pPr marL="3657600" lvl="7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8pPr>
            <a:lvl9pPr marL="4114800" lvl="8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F3864"/>
            </a:gs>
            <a:gs pos="100000">
              <a:srgbClr val="1E4E79"/>
            </a:gs>
          </a:gsLst>
          <a:lin ang="27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90"/>
              <a:buFont typeface="Calibri"/>
              <a:buNone/>
              <a:defRPr sz="15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858583" algn="l" rtl="0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9921"/>
              <a:buFont typeface="Arial"/>
              <a:buChar char="•"/>
              <a:defRPr sz="99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68604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Char char="•"/>
              <a:defRPr sz="85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78561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Char char="•"/>
              <a:defRPr sz="7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823428" y="6431280"/>
            <a:ext cx="31428268" cy="36705624"/>
          </a:xfrm>
          <a:prstGeom prst="roundRect">
            <a:avLst>
              <a:gd name="adj" fmla="val 71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lt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405075" y="14769474"/>
            <a:ext cx="184671" cy="369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864793" y="5332142"/>
            <a:ext cx="11700000" cy="87408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과제</a:t>
            </a:r>
            <a:r>
              <a:rPr lang="ko-KR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요약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3065573" y="5356045"/>
            <a:ext cx="18396000" cy="87408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연구 구현 방법</a:t>
            </a:r>
            <a:endParaRPr sz="4800" b="1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6548057" y="3099985"/>
            <a:ext cx="19303174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 err="1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홍진욱</a:t>
            </a:r>
            <a:r>
              <a:rPr lang="en-US" altLang="ko-KR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손정훈</a:t>
            </a:r>
            <a:r>
              <a:rPr lang="en-US" altLang="ko-KR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,</a:t>
            </a: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 이서준</a:t>
            </a:r>
            <a:r>
              <a:rPr lang="en-US" altLang="ko-KR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,</a:t>
            </a: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 </a:t>
            </a:r>
            <a:r>
              <a:rPr lang="ko-KR" altLang="en-US" sz="4400" b="1" dirty="0" err="1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김영채</a:t>
            </a:r>
            <a:r>
              <a:rPr lang="en-US" altLang="ko-KR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ko-KR" altLang="en-US" sz="4400" b="1" dirty="0" err="1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백윤주</a:t>
            </a:r>
            <a:r>
              <a:rPr lang="en-US" altLang="ko-KR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(</a:t>
            </a: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교수</a:t>
            </a:r>
            <a:r>
              <a:rPr lang="en-US" altLang="ko-KR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부산대학교</a:t>
            </a:r>
            <a:endParaRPr sz="4400" b="1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84379" y="283050"/>
            <a:ext cx="31430530" cy="317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6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청년층을 위한 포트폴리오 관리 서비스</a:t>
            </a:r>
            <a:endParaRPr sz="9600" b="1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208493" y="14619318"/>
            <a:ext cx="184671" cy="369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864793" y="12781782"/>
            <a:ext cx="11664000" cy="698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연구 배경 및 목적을 서술하세요</a:t>
            </a:r>
            <a:endParaRPr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grpSp>
        <p:nvGrpSpPr>
          <p:cNvPr id="97" name="Google Shape;97;p1"/>
          <p:cNvGrpSpPr/>
          <p:nvPr/>
        </p:nvGrpSpPr>
        <p:grpSpPr>
          <a:xfrm>
            <a:off x="864793" y="11622723"/>
            <a:ext cx="11700000" cy="9633682"/>
            <a:chOff x="864793" y="13745237"/>
            <a:chExt cx="11700000" cy="9633682"/>
          </a:xfrm>
        </p:grpSpPr>
        <p:sp>
          <p:nvSpPr>
            <p:cNvPr id="98" name="Google Shape;98;p1"/>
            <p:cNvSpPr/>
            <p:nvPr/>
          </p:nvSpPr>
          <p:spPr>
            <a:xfrm>
              <a:off x="864793" y="13745237"/>
              <a:ext cx="11700000" cy="87408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1E4E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400" b="1" dirty="0">
                  <a:solidFill>
                    <a:schemeClr val="lt1"/>
                  </a:solidFill>
                  <a:latin typeface="+mn-ea"/>
                  <a:ea typeface="+mn-ea"/>
                  <a:cs typeface="Malgun Gothic"/>
                  <a:sym typeface="Malgun Gothic"/>
                </a:rPr>
                <a:t>연구 배경 및 목적</a:t>
              </a:r>
              <a:endParaRPr dirty="0">
                <a:latin typeface="+mn-ea"/>
                <a:ea typeface="+mn-ea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900793" y="14787223"/>
              <a:ext cx="11664000" cy="8591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0" tIns="180000" rIns="180000" bIns="180000" anchor="t" anchorCtr="0">
              <a:noAutofit/>
            </a:bodyPr>
            <a:lstStyle/>
            <a:p>
              <a:pPr marL="571500" marR="0" lvl="0" indent="-3429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endParaRPr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1"/>
          <p:cNvGrpSpPr/>
          <p:nvPr/>
        </p:nvGrpSpPr>
        <p:grpSpPr>
          <a:xfrm>
            <a:off x="13065571" y="35605541"/>
            <a:ext cx="18396002" cy="4627737"/>
            <a:chOff x="13065571" y="38501141"/>
            <a:chExt cx="18396002" cy="4627737"/>
          </a:xfrm>
        </p:grpSpPr>
        <p:sp>
          <p:nvSpPr>
            <p:cNvPr id="101" name="Google Shape;101;p1"/>
            <p:cNvSpPr/>
            <p:nvPr/>
          </p:nvSpPr>
          <p:spPr>
            <a:xfrm>
              <a:off x="13065573" y="38501141"/>
              <a:ext cx="18396000" cy="8748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1E4E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4400" b="1" dirty="0">
                  <a:solidFill>
                    <a:schemeClr val="lt1"/>
                  </a:solidFill>
                  <a:latin typeface="+mn-ea"/>
                  <a:ea typeface="+mn-ea"/>
                  <a:cs typeface="Malgun Gothic"/>
                  <a:sym typeface="Malgun Gothic"/>
                </a:rPr>
                <a:t>연구 </a:t>
              </a:r>
              <a:r>
                <a:rPr lang="ko-KR" sz="4400" b="1" dirty="0">
                  <a:solidFill>
                    <a:schemeClr val="lt1"/>
                  </a:solidFill>
                  <a:latin typeface="+mn-ea"/>
                  <a:ea typeface="+mn-ea"/>
                  <a:cs typeface="Malgun Gothic"/>
                  <a:sym typeface="Malgun Gothic"/>
                </a:rPr>
                <a:t>결론</a:t>
              </a:r>
              <a:endParaRPr sz="48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3065571" y="39603578"/>
              <a:ext cx="18396000" cy="352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0" tIns="180000" rIns="180000" bIns="180000" anchor="t" anchorCtr="0">
              <a:noAutofit/>
            </a:bodyPr>
            <a:lstStyle/>
            <a:p>
              <a:pPr marL="571500" marR="0" lvl="0" indent="-5715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 panose="020B0604020202020204" pitchFamily="34" charset="0"/>
                <a:buChar char="•"/>
              </a:pPr>
              <a:r>
                <a:rPr lang="ko-KR" altLang="en-US" sz="3600" dirty="0">
                  <a:latin typeface="+mn-ea"/>
                  <a:ea typeface="+mn-ea"/>
                </a:rPr>
                <a:t>연구결과에 따른 결론을 서술하세요</a:t>
              </a:r>
              <a:r>
                <a:rPr lang="en-US" altLang="ko-KR" sz="3600" dirty="0">
                  <a:latin typeface="+mn-ea"/>
                  <a:ea typeface="+mn-ea"/>
                </a:rPr>
                <a:t>.</a:t>
              </a:r>
              <a:endParaRPr sz="3600" dirty="0">
                <a:latin typeface="+mn-ea"/>
                <a:ea typeface="+mn-ea"/>
              </a:endParaRPr>
            </a:p>
          </p:txBody>
        </p:sp>
      </p:grpSp>
      <p:sp>
        <p:nvSpPr>
          <p:cNvPr id="109" name="Google Shape;109;p1"/>
          <p:cNvSpPr/>
          <p:nvPr/>
        </p:nvSpPr>
        <p:spPr>
          <a:xfrm>
            <a:off x="12945207" y="6451814"/>
            <a:ext cx="18172800" cy="56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전체적인 흐름도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: </a:t>
            </a: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데이터 수집 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-&gt; 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데이터 </a:t>
            </a:r>
            <a:r>
              <a:rPr lang="ko-KR" altLang="en-US" sz="3600" dirty="0" err="1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전처리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-&gt; </a:t>
            </a:r>
            <a:r>
              <a:rPr lang="ko-KR" altLang="en-US" sz="3600" dirty="0" err="1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머신러닝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 모델 설계 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-&gt; </a:t>
            </a:r>
            <a:r>
              <a:rPr lang="ko-KR" altLang="en-US" sz="3600" dirty="0" err="1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백테스팅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-&gt; 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시각화 및 배포</a:t>
            </a:r>
            <a:endParaRPr lang="en-US" altLang="ko-KR"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en-US"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grpSp>
        <p:nvGrpSpPr>
          <p:cNvPr id="118" name="Google Shape;118;p1"/>
          <p:cNvGrpSpPr/>
          <p:nvPr/>
        </p:nvGrpSpPr>
        <p:grpSpPr>
          <a:xfrm>
            <a:off x="824179" y="29806661"/>
            <a:ext cx="11740614" cy="9239457"/>
            <a:chOff x="824179" y="31216361"/>
            <a:chExt cx="11740614" cy="9239457"/>
          </a:xfrm>
        </p:grpSpPr>
        <p:sp>
          <p:nvSpPr>
            <p:cNvPr id="119" name="Google Shape;119;p1"/>
            <p:cNvSpPr/>
            <p:nvPr/>
          </p:nvSpPr>
          <p:spPr>
            <a:xfrm>
              <a:off x="824179" y="32507422"/>
              <a:ext cx="11664000" cy="7948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0" tIns="180000" rIns="180000" bIns="180000" anchor="t" anchorCtr="0">
              <a:noAutofit/>
            </a:bodyPr>
            <a:lstStyle/>
            <a:p>
              <a:pPr marL="571500" marR="0" lvl="0" indent="-571500" algn="just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3600" dirty="0">
                  <a:solidFill>
                    <a:schemeClr val="dk1"/>
                  </a:solidFill>
                  <a:latin typeface="+mn-ea"/>
                  <a:ea typeface="+mn-ea"/>
                  <a:cs typeface="Calibri"/>
                  <a:sym typeface="Calibri"/>
                </a:rPr>
                <a:t>연구의 흐름도</a:t>
              </a:r>
              <a:r>
                <a:rPr lang="en-US" altLang="ko-KR" sz="3600" dirty="0">
                  <a:solidFill>
                    <a:schemeClr val="dk1"/>
                  </a:solidFill>
                  <a:latin typeface="+mn-ea"/>
                  <a:ea typeface="+mn-ea"/>
                  <a:cs typeface="Calibri"/>
                  <a:sym typeface="Calibri"/>
                </a:rPr>
                <a:t>/</a:t>
              </a:r>
              <a:r>
                <a:rPr lang="ko-KR" altLang="en-US" sz="3600" dirty="0">
                  <a:solidFill>
                    <a:schemeClr val="dk1"/>
                  </a:solidFill>
                  <a:latin typeface="+mn-ea"/>
                  <a:ea typeface="+mn-ea"/>
                  <a:cs typeface="Calibri"/>
                  <a:sym typeface="Calibri"/>
                </a:rPr>
                <a:t>프레임워크를 서술</a:t>
              </a:r>
              <a:r>
                <a:rPr lang="en-US" altLang="ko-KR" sz="3600" dirty="0">
                  <a:solidFill>
                    <a:schemeClr val="dk1"/>
                  </a:solidFill>
                  <a:latin typeface="+mn-ea"/>
                  <a:ea typeface="+mn-ea"/>
                  <a:cs typeface="Calibri"/>
                  <a:sym typeface="Calibri"/>
                </a:rPr>
                <a:t>/</a:t>
              </a:r>
              <a:r>
                <a:rPr lang="ko-KR" altLang="en-US" sz="3600" dirty="0">
                  <a:solidFill>
                    <a:schemeClr val="dk1"/>
                  </a:solidFill>
                  <a:latin typeface="+mn-ea"/>
                  <a:ea typeface="+mn-ea"/>
                  <a:cs typeface="Calibri"/>
                  <a:sym typeface="Calibri"/>
                </a:rPr>
                <a:t>도식화하세요</a:t>
              </a:r>
              <a:endParaRPr dirty="0">
                <a:latin typeface="+mn-ea"/>
                <a:ea typeface="+mn-ea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864793" y="31216361"/>
              <a:ext cx="11700000" cy="87408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1E4E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4400" b="1" dirty="0">
                  <a:solidFill>
                    <a:schemeClr val="lt1"/>
                  </a:solidFill>
                  <a:latin typeface="+mn-ea"/>
                  <a:ea typeface="+mn-ea"/>
                  <a:cs typeface="Malgun Gothic"/>
                  <a:sym typeface="Malgun Gothic"/>
                </a:rPr>
                <a:t>연구 프레임워크</a:t>
              </a:r>
              <a:endParaRPr dirty="0">
                <a:latin typeface="+mn-ea"/>
                <a:ea typeface="+mn-ea"/>
              </a:endParaRPr>
            </a:p>
          </p:txBody>
        </p:sp>
      </p:grpSp>
      <p:grpSp>
        <p:nvGrpSpPr>
          <p:cNvPr id="123" name="Google Shape;123;p1"/>
          <p:cNvGrpSpPr/>
          <p:nvPr/>
        </p:nvGrpSpPr>
        <p:grpSpPr>
          <a:xfrm>
            <a:off x="864793" y="22019719"/>
            <a:ext cx="11700000" cy="4407892"/>
            <a:chOff x="864793" y="13745237"/>
            <a:chExt cx="11700000" cy="4407892"/>
          </a:xfrm>
        </p:grpSpPr>
        <p:sp>
          <p:nvSpPr>
            <p:cNvPr id="124" name="Google Shape;124;p1"/>
            <p:cNvSpPr/>
            <p:nvPr/>
          </p:nvSpPr>
          <p:spPr>
            <a:xfrm>
              <a:off x="864793" y="13745237"/>
              <a:ext cx="11700000" cy="87408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1E4E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4400" b="1" dirty="0">
                  <a:solidFill>
                    <a:schemeClr val="lt1"/>
                  </a:solidFill>
                  <a:latin typeface="+mn-ea"/>
                  <a:ea typeface="+mn-ea"/>
                  <a:sym typeface="Malgun Gothic"/>
                </a:rPr>
                <a:t>관련연구 동향</a:t>
              </a:r>
              <a:endParaRPr dirty="0">
                <a:latin typeface="+mn-ea"/>
                <a:ea typeface="+mn-ea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900793" y="14787223"/>
              <a:ext cx="11664000" cy="33659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0" tIns="180000" rIns="180000" bIns="180000" anchor="t" anchorCtr="0">
              <a:noAutofit/>
            </a:bodyPr>
            <a:lstStyle/>
            <a:p>
              <a:pPr marL="571500" marR="0" lvl="0" indent="-571500" algn="just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3600" dirty="0">
                  <a:solidFill>
                    <a:schemeClr val="dk1"/>
                  </a:solidFill>
                  <a:latin typeface="+mn-ea"/>
                  <a:ea typeface="+mn-ea"/>
                  <a:cs typeface="Calibri"/>
                  <a:sym typeface="Calibri"/>
                </a:rPr>
                <a:t>연구관련 관련연구 동향을 서술하세요</a:t>
              </a:r>
              <a:endParaRPr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endParaRPr>
            </a:p>
          </p:txBody>
        </p:sp>
      </p:grpSp>
      <p:sp>
        <p:nvSpPr>
          <p:cNvPr id="126" name="Google Shape;126;p1"/>
          <p:cNvSpPr txBox="1"/>
          <p:nvPr/>
        </p:nvSpPr>
        <p:spPr>
          <a:xfrm>
            <a:off x="14662350" y="8621650"/>
            <a:ext cx="52428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921">
              <a:solidFill>
                <a:schemeClr val="dk1"/>
              </a:solidFill>
              <a:highlight>
                <a:srgbClr val="FF0000"/>
              </a:highlight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39" name="Google Shape;96;p1">
            <a:extLst>
              <a:ext uri="{FF2B5EF4-FFF2-40B4-BE49-F238E27FC236}">
                <a16:creationId xmlns:a16="http://schemas.microsoft.com/office/drawing/2014/main" id="{C189C006-116F-454F-B609-8E509B5DD9BA}"/>
              </a:ext>
            </a:extLst>
          </p:cNvPr>
          <p:cNvSpPr/>
          <p:nvPr/>
        </p:nvSpPr>
        <p:spPr>
          <a:xfrm>
            <a:off x="1024759" y="6451814"/>
            <a:ext cx="11664000" cy="698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과제요약을 서술하세요</a:t>
            </a:r>
            <a:endParaRPr lang="en-US" altLang="ko-KR"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제목 등 자유롭게 변경 가능합니다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.</a:t>
            </a: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별도 글꼴을 사용한 경우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, 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파일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-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옵션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-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저장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-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파일의 글꼴을 포함하여 저장</a:t>
            </a:r>
            <a:endParaRPr lang="en-US" altLang="ko-KR"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40" name="Google Shape;92;p1">
            <a:extLst>
              <a:ext uri="{FF2B5EF4-FFF2-40B4-BE49-F238E27FC236}">
                <a16:creationId xmlns:a16="http://schemas.microsoft.com/office/drawing/2014/main" id="{943BE9A5-BE31-47F6-9856-CE2AAA9B09A2}"/>
              </a:ext>
            </a:extLst>
          </p:cNvPr>
          <p:cNvSpPr/>
          <p:nvPr/>
        </p:nvSpPr>
        <p:spPr>
          <a:xfrm>
            <a:off x="13179860" y="22004737"/>
            <a:ext cx="18396000" cy="87408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연구 결과</a:t>
            </a:r>
            <a:endParaRPr sz="4800" b="1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41" name="Google Shape;109;p1">
            <a:extLst>
              <a:ext uri="{FF2B5EF4-FFF2-40B4-BE49-F238E27FC236}">
                <a16:creationId xmlns:a16="http://schemas.microsoft.com/office/drawing/2014/main" id="{73FFF4C0-32E6-4C61-A569-78EC22AA3D23}"/>
              </a:ext>
            </a:extLst>
          </p:cNvPr>
          <p:cNvSpPr/>
          <p:nvPr/>
        </p:nvSpPr>
        <p:spPr>
          <a:xfrm>
            <a:off x="13059494" y="23124092"/>
            <a:ext cx="18172800" cy="56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실험에 대한 결과에 대하여 서술하세요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.</a:t>
            </a:r>
            <a:endParaRPr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6D903D-3ED0-4792-B561-BF1D2EABE288}"/>
              </a:ext>
            </a:extLst>
          </p:cNvPr>
          <p:cNvSpPr txBox="1"/>
          <p:nvPr/>
        </p:nvSpPr>
        <p:spPr>
          <a:xfrm>
            <a:off x="21306971" y="42090997"/>
            <a:ext cx="106056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n-ea"/>
                <a:ea typeface="+mn-ea"/>
              </a:rPr>
              <a:t> 지자체</a:t>
            </a:r>
            <a:r>
              <a:rPr lang="en-US" altLang="ko-KR" sz="4400" b="1" dirty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r>
              <a:rPr lang="ko-KR" altLang="en-US" sz="4400" b="1" dirty="0">
                <a:solidFill>
                  <a:schemeClr val="bg1"/>
                </a:solidFill>
                <a:latin typeface="+mn-ea"/>
                <a:ea typeface="+mn-ea"/>
              </a:rPr>
              <a:t>대학 협력기반 지역혁신사업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BE147C-1C8B-881B-B7DE-757C25ECF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6027" y="12897639"/>
            <a:ext cx="7370545" cy="54135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097F80-3A2C-DD24-0308-3D7CBE45D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7903" y="15723480"/>
            <a:ext cx="7113811" cy="59215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F30685-60C3-244C-80E9-69FF5D79D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6027" y="18349393"/>
            <a:ext cx="7370545" cy="19338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85F529-2656-F53D-0E94-B3A42895D172}"/>
              </a:ext>
            </a:extLst>
          </p:cNvPr>
          <p:cNvSpPr txBox="1"/>
          <p:nvPr/>
        </p:nvSpPr>
        <p:spPr>
          <a:xfrm>
            <a:off x="12917808" y="12214290"/>
            <a:ext cx="8518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이용데이터 </a:t>
            </a:r>
            <a:r>
              <a:rPr lang="en-US" altLang="ko-KR" dirty="0"/>
              <a:t>: </a:t>
            </a:r>
            <a:r>
              <a:rPr lang="ko-KR" altLang="en-US" dirty="0"/>
              <a:t>한국 투자증권 </a:t>
            </a:r>
            <a:r>
              <a:rPr lang="en-US" altLang="ko-KR" dirty="0" err="1"/>
              <a:t>api</a:t>
            </a:r>
            <a:r>
              <a:rPr lang="en-US" altLang="ko-KR" dirty="0"/>
              <a:t>, Kaggle, Yahoo Finance ( </a:t>
            </a:r>
            <a:r>
              <a:rPr lang="ko-KR" altLang="en-US" dirty="0"/>
              <a:t>실시간 국내외 금융 데이터 제공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: pandas,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이용해 </a:t>
            </a:r>
            <a:r>
              <a:rPr lang="ko-KR" altLang="en-US" dirty="0" err="1"/>
              <a:t>결측값</a:t>
            </a:r>
            <a:r>
              <a:rPr lang="ko-KR" altLang="en-US" dirty="0"/>
              <a:t> 제거</a:t>
            </a:r>
            <a:r>
              <a:rPr lang="en-US" altLang="ko-KR" dirty="0"/>
              <a:t>, </a:t>
            </a:r>
            <a:r>
              <a:rPr lang="ko-KR" altLang="en-US" dirty="0"/>
              <a:t>이상치 처리</a:t>
            </a:r>
            <a:r>
              <a:rPr lang="en-US" altLang="ko-KR" dirty="0"/>
              <a:t>, </a:t>
            </a:r>
            <a:r>
              <a:rPr lang="ko-KR" altLang="en-US" dirty="0"/>
              <a:t>로그 변환</a:t>
            </a:r>
            <a:r>
              <a:rPr lang="en-US" altLang="ko-KR" dirty="0"/>
              <a:t>, </a:t>
            </a:r>
            <a:r>
              <a:rPr lang="ko-KR" altLang="en-US" dirty="0"/>
              <a:t>실시간 수집 데이터 정규화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68616A-51A3-8DA0-12B4-8DA4DA764D67}"/>
              </a:ext>
            </a:extLst>
          </p:cNvPr>
          <p:cNvSpPr txBox="1"/>
          <p:nvPr/>
        </p:nvSpPr>
        <p:spPr>
          <a:xfrm>
            <a:off x="12965584" y="20321106"/>
            <a:ext cx="756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투자 성향 분석에 따라 강화학습 기반의 변동성 돌파 전략과 </a:t>
            </a:r>
            <a:r>
              <a:rPr lang="en-US" altLang="ko-KR" dirty="0"/>
              <a:t>RSI </a:t>
            </a:r>
            <a:r>
              <a:rPr lang="ko-KR" altLang="en-US" dirty="0"/>
              <a:t>지표 등을 사용하여 최적의 포트폴리오를 생성합니다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331B0-90A2-43C9-0B83-9F8C1738B12B}"/>
              </a:ext>
            </a:extLst>
          </p:cNvPr>
          <p:cNvSpPr txBox="1"/>
          <p:nvPr/>
        </p:nvSpPr>
        <p:spPr>
          <a:xfrm>
            <a:off x="21383612" y="10756669"/>
            <a:ext cx="8026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리스크 관리를 위해 </a:t>
            </a:r>
            <a:r>
              <a:rPr lang="en-US" altLang="ko-KR" dirty="0" err="1"/>
              <a:t>VaR</a:t>
            </a:r>
            <a:r>
              <a:rPr lang="en-US" altLang="ko-KR" dirty="0"/>
              <a:t>(Value at Risk)</a:t>
            </a:r>
            <a:r>
              <a:rPr lang="ko-KR" altLang="en-US" dirty="0"/>
              <a:t>와 최대 손실 제한 기법을 도입합니다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5776A7-1464-B872-AB0D-7E2FFE272FAA}"/>
              </a:ext>
            </a:extLst>
          </p:cNvPr>
          <p:cNvSpPr txBox="1"/>
          <p:nvPr/>
        </p:nvSpPr>
        <p:spPr>
          <a:xfrm>
            <a:off x="21383611" y="15079429"/>
            <a:ext cx="2234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 err="1"/>
              <a:t>백테스팅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투자전략별백테스팅을</a:t>
            </a:r>
            <a:r>
              <a:rPr lang="ko-KR" altLang="en-US" dirty="0"/>
              <a:t> 한 결과를 비교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66C0233-DA86-88F8-C1F4-52CA066DE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0026" y="8294134"/>
            <a:ext cx="7406546" cy="383233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9088A4A-7CE6-B7C5-430B-CDD648F591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83613" y="8297444"/>
            <a:ext cx="9990842" cy="24592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B68F2E4-5B57-5B8D-A547-FA6AC80AD1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83611" y="11125424"/>
            <a:ext cx="9990841" cy="38742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48D037E2-6C90-07F6-469B-3D97DC0C6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>
            <a:extLst>
              <a:ext uri="{FF2B5EF4-FFF2-40B4-BE49-F238E27FC236}">
                <a16:creationId xmlns:a16="http://schemas.microsoft.com/office/drawing/2014/main" id="{C2D55F59-C109-59A0-8010-6F29020247AD}"/>
              </a:ext>
            </a:extLst>
          </p:cNvPr>
          <p:cNvSpPr/>
          <p:nvPr/>
        </p:nvSpPr>
        <p:spPr>
          <a:xfrm>
            <a:off x="1589746" y="7157892"/>
            <a:ext cx="31428268" cy="36705624"/>
          </a:xfrm>
          <a:prstGeom prst="roundRect">
            <a:avLst>
              <a:gd name="adj" fmla="val 71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lt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90" name="Google Shape;90;p1">
            <a:extLst>
              <a:ext uri="{FF2B5EF4-FFF2-40B4-BE49-F238E27FC236}">
                <a16:creationId xmlns:a16="http://schemas.microsoft.com/office/drawing/2014/main" id="{405F665E-4407-E179-937A-712BF548B01D}"/>
              </a:ext>
            </a:extLst>
          </p:cNvPr>
          <p:cNvSpPr txBox="1"/>
          <p:nvPr/>
        </p:nvSpPr>
        <p:spPr>
          <a:xfrm>
            <a:off x="1405075" y="14769474"/>
            <a:ext cx="184671" cy="369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91" name="Google Shape;91;p1">
            <a:extLst>
              <a:ext uri="{FF2B5EF4-FFF2-40B4-BE49-F238E27FC236}">
                <a16:creationId xmlns:a16="http://schemas.microsoft.com/office/drawing/2014/main" id="{FA131F0C-3C2A-3181-D5F2-F5B484EB35D6}"/>
              </a:ext>
            </a:extLst>
          </p:cNvPr>
          <p:cNvSpPr/>
          <p:nvPr/>
        </p:nvSpPr>
        <p:spPr>
          <a:xfrm>
            <a:off x="864793" y="5332142"/>
            <a:ext cx="11700000" cy="87408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과제</a:t>
            </a:r>
            <a:r>
              <a:rPr lang="ko-KR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요약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92" name="Google Shape;92;p1">
            <a:extLst>
              <a:ext uri="{FF2B5EF4-FFF2-40B4-BE49-F238E27FC236}">
                <a16:creationId xmlns:a16="http://schemas.microsoft.com/office/drawing/2014/main" id="{72B14488-1BD0-A45F-DE0F-D720E003AE1B}"/>
              </a:ext>
            </a:extLst>
          </p:cNvPr>
          <p:cNvSpPr/>
          <p:nvPr/>
        </p:nvSpPr>
        <p:spPr>
          <a:xfrm>
            <a:off x="13065573" y="5356045"/>
            <a:ext cx="18396000" cy="87408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연구 구현 방법</a:t>
            </a:r>
            <a:endParaRPr sz="4800" b="1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93" name="Google Shape;93;p1">
            <a:extLst>
              <a:ext uri="{FF2B5EF4-FFF2-40B4-BE49-F238E27FC236}">
                <a16:creationId xmlns:a16="http://schemas.microsoft.com/office/drawing/2014/main" id="{EAB86F47-0A50-74BE-6950-6EB273D30E8B}"/>
              </a:ext>
            </a:extLst>
          </p:cNvPr>
          <p:cNvSpPr txBox="1"/>
          <p:nvPr/>
        </p:nvSpPr>
        <p:spPr>
          <a:xfrm>
            <a:off x="6548057" y="3099985"/>
            <a:ext cx="19303174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 err="1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홍진욱</a:t>
            </a:r>
            <a:r>
              <a:rPr lang="en-US" altLang="ko-KR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손정훈</a:t>
            </a:r>
            <a:r>
              <a:rPr lang="en-US" altLang="ko-KR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,</a:t>
            </a: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 이서준</a:t>
            </a:r>
            <a:r>
              <a:rPr lang="en-US" altLang="ko-KR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,</a:t>
            </a: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 </a:t>
            </a:r>
            <a:r>
              <a:rPr lang="ko-KR" altLang="en-US" sz="4400" b="1" dirty="0" err="1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김영채</a:t>
            </a:r>
            <a:r>
              <a:rPr lang="en-US" altLang="ko-KR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ko-KR" altLang="en-US" sz="4400" b="1" dirty="0" err="1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백윤주</a:t>
            </a:r>
            <a:r>
              <a:rPr lang="en-US" altLang="ko-KR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(</a:t>
            </a: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교수</a:t>
            </a:r>
            <a:r>
              <a:rPr lang="en-US" altLang="ko-KR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부산대학교</a:t>
            </a:r>
            <a:endParaRPr sz="4400" b="1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94" name="Google Shape;94;p1">
            <a:extLst>
              <a:ext uri="{FF2B5EF4-FFF2-40B4-BE49-F238E27FC236}">
                <a16:creationId xmlns:a16="http://schemas.microsoft.com/office/drawing/2014/main" id="{EA6AEE1F-6229-BD73-9D1D-8E1F20E1014C}"/>
              </a:ext>
            </a:extLst>
          </p:cNvPr>
          <p:cNvSpPr/>
          <p:nvPr/>
        </p:nvSpPr>
        <p:spPr>
          <a:xfrm>
            <a:off x="484379" y="283050"/>
            <a:ext cx="31430530" cy="317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6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청년층을 위한 포트폴리오 관리 서비스</a:t>
            </a:r>
            <a:endParaRPr sz="9600" b="1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95" name="Google Shape;95;p1">
            <a:extLst>
              <a:ext uri="{FF2B5EF4-FFF2-40B4-BE49-F238E27FC236}">
                <a16:creationId xmlns:a16="http://schemas.microsoft.com/office/drawing/2014/main" id="{A23D16A0-EACB-1B34-0CDD-4D938C717645}"/>
              </a:ext>
            </a:extLst>
          </p:cNvPr>
          <p:cNvSpPr txBox="1"/>
          <p:nvPr/>
        </p:nvSpPr>
        <p:spPr>
          <a:xfrm>
            <a:off x="1208493" y="14619318"/>
            <a:ext cx="184671" cy="369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96" name="Google Shape;96;p1">
            <a:extLst>
              <a:ext uri="{FF2B5EF4-FFF2-40B4-BE49-F238E27FC236}">
                <a16:creationId xmlns:a16="http://schemas.microsoft.com/office/drawing/2014/main" id="{3EF9BF33-5D5A-CBC0-26FE-E43F03F55FB5}"/>
              </a:ext>
            </a:extLst>
          </p:cNvPr>
          <p:cNvSpPr/>
          <p:nvPr/>
        </p:nvSpPr>
        <p:spPr>
          <a:xfrm>
            <a:off x="864793" y="12781782"/>
            <a:ext cx="11664000" cy="698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연구 배경 및 목적을 서술하세요</a:t>
            </a:r>
            <a:endParaRPr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grpSp>
        <p:nvGrpSpPr>
          <p:cNvPr id="97" name="Google Shape;97;p1">
            <a:extLst>
              <a:ext uri="{FF2B5EF4-FFF2-40B4-BE49-F238E27FC236}">
                <a16:creationId xmlns:a16="http://schemas.microsoft.com/office/drawing/2014/main" id="{D518913B-DCB4-58A3-35FE-5BA9E1E22A8A}"/>
              </a:ext>
            </a:extLst>
          </p:cNvPr>
          <p:cNvGrpSpPr/>
          <p:nvPr/>
        </p:nvGrpSpPr>
        <p:grpSpPr>
          <a:xfrm>
            <a:off x="864793" y="11622723"/>
            <a:ext cx="11700000" cy="9633682"/>
            <a:chOff x="864793" y="13745237"/>
            <a:chExt cx="11700000" cy="9633682"/>
          </a:xfrm>
        </p:grpSpPr>
        <p:sp>
          <p:nvSpPr>
            <p:cNvPr id="98" name="Google Shape;98;p1">
              <a:extLst>
                <a:ext uri="{FF2B5EF4-FFF2-40B4-BE49-F238E27FC236}">
                  <a16:creationId xmlns:a16="http://schemas.microsoft.com/office/drawing/2014/main" id="{CB1E40B0-0C1A-D16C-EA0F-912271832D93}"/>
                </a:ext>
              </a:extLst>
            </p:cNvPr>
            <p:cNvSpPr/>
            <p:nvPr/>
          </p:nvSpPr>
          <p:spPr>
            <a:xfrm>
              <a:off x="864793" y="13745237"/>
              <a:ext cx="11700000" cy="87408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1E4E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400" b="1" dirty="0">
                  <a:solidFill>
                    <a:schemeClr val="lt1"/>
                  </a:solidFill>
                  <a:latin typeface="+mn-ea"/>
                  <a:ea typeface="+mn-ea"/>
                  <a:cs typeface="Malgun Gothic"/>
                  <a:sym typeface="Malgun Gothic"/>
                </a:rPr>
                <a:t>연구 배경 및 목적</a:t>
              </a:r>
              <a:endParaRPr dirty="0">
                <a:latin typeface="+mn-ea"/>
                <a:ea typeface="+mn-ea"/>
              </a:endParaRPr>
            </a:p>
          </p:txBody>
        </p:sp>
        <p:sp>
          <p:nvSpPr>
            <p:cNvPr id="99" name="Google Shape;99;p1">
              <a:extLst>
                <a:ext uri="{FF2B5EF4-FFF2-40B4-BE49-F238E27FC236}">
                  <a16:creationId xmlns:a16="http://schemas.microsoft.com/office/drawing/2014/main" id="{49654488-9BE0-5B58-8E6E-1A5265EE99F4}"/>
                </a:ext>
              </a:extLst>
            </p:cNvPr>
            <p:cNvSpPr/>
            <p:nvPr/>
          </p:nvSpPr>
          <p:spPr>
            <a:xfrm>
              <a:off x="900793" y="14787223"/>
              <a:ext cx="11664000" cy="8591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0" tIns="180000" rIns="180000" bIns="180000" anchor="t" anchorCtr="0">
              <a:noAutofit/>
            </a:bodyPr>
            <a:lstStyle/>
            <a:p>
              <a:pPr marL="571500" marR="0" lvl="0" indent="-3429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endParaRPr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1">
            <a:extLst>
              <a:ext uri="{FF2B5EF4-FFF2-40B4-BE49-F238E27FC236}">
                <a16:creationId xmlns:a16="http://schemas.microsoft.com/office/drawing/2014/main" id="{83F5FAE0-E621-0CA6-462D-138BB0DE1F87}"/>
              </a:ext>
            </a:extLst>
          </p:cNvPr>
          <p:cNvGrpSpPr/>
          <p:nvPr/>
        </p:nvGrpSpPr>
        <p:grpSpPr>
          <a:xfrm>
            <a:off x="13065571" y="35605541"/>
            <a:ext cx="18396002" cy="4627737"/>
            <a:chOff x="13065571" y="38501141"/>
            <a:chExt cx="18396002" cy="4627737"/>
          </a:xfrm>
        </p:grpSpPr>
        <p:sp>
          <p:nvSpPr>
            <p:cNvPr id="101" name="Google Shape;101;p1">
              <a:extLst>
                <a:ext uri="{FF2B5EF4-FFF2-40B4-BE49-F238E27FC236}">
                  <a16:creationId xmlns:a16="http://schemas.microsoft.com/office/drawing/2014/main" id="{1745C021-AC55-6BAA-54C1-FE0311974998}"/>
                </a:ext>
              </a:extLst>
            </p:cNvPr>
            <p:cNvSpPr/>
            <p:nvPr/>
          </p:nvSpPr>
          <p:spPr>
            <a:xfrm>
              <a:off x="13065573" y="38501141"/>
              <a:ext cx="18396000" cy="8748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1E4E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4400" b="1" dirty="0">
                  <a:solidFill>
                    <a:schemeClr val="lt1"/>
                  </a:solidFill>
                  <a:latin typeface="+mn-ea"/>
                  <a:ea typeface="+mn-ea"/>
                  <a:cs typeface="Malgun Gothic"/>
                  <a:sym typeface="Malgun Gothic"/>
                </a:rPr>
                <a:t>연구 </a:t>
              </a:r>
              <a:r>
                <a:rPr lang="ko-KR" sz="4400" b="1" dirty="0">
                  <a:solidFill>
                    <a:schemeClr val="lt1"/>
                  </a:solidFill>
                  <a:latin typeface="+mn-ea"/>
                  <a:ea typeface="+mn-ea"/>
                  <a:cs typeface="Malgun Gothic"/>
                  <a:sym typeface="Malgun Gothic"/>
                </a:rPr>
                <a:t>결론</a:t>
              </a:r>
              <a:endParaRPr sz="48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1">
              <a:extLst>
                <a:ext uri="{FF2B5EF4-FFF2-40B4-BE49-F238E27FC236}">
                  <a16:creationId xmlns:a16="http://schemas.microsoft.com/office/drawing/2014/main" id="{74FE05CF-119E-C0CF-9748-49AF61337CB7}"/>
                </a:ext>
              </a:extLst>
            </p:cNvPr>
            <p:cNvSpPr/>
            <p:nvPr/>
          </p:nvSpPr>
          <p:spPr>
            <a:xfrm>
              <a:off x="13065571" y="39603578"/>
              <a:ext cx="18396000" cy="352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0" tIns="180000" rIns="180000" bIns="180000" anchor="t" anchorCtr="0">
              <a:noAutofit/>
            </a:bodyPr>
            <a:lstStyle/>
            <a:p>
              <a:pPr marL="571500" marR="0" lvl="0" indent="-5715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 panose="020B0604020202020204" pitchFamily="34" charset="0"/>
                <a:buChar char="•"/>
              </a:pPr>
              <a:r>
                <a:rPr lang="ko-KR" altLang="en-US" sz="3600" dirty="0">
                  <a:latin typeface="+mn-ea"/>
                  <a:ea typeface="+mn-ea"/>
                </a:rPr>
                <a:t>연구결과에 따른 결론을 서술하세요</a:t>
              </a:r>
              <a:r>
                <a:rPr lang="en-US" altLang="ko-KR" sz="3600" dirty="0">
                  <a:latin typeface="+mn-ea"/>
                  <a:ea typeface="+mn-ea"/>
                </a:rPr>
                <a:t>.</a:t>
              </a:r>
              <a:endParaRPr sz="3600" dirty="0">
                <a:latin typeface="+mn-ea"/>
                <a:ea typeface="+mn-ea"/>
              </a:endParaRPr>
            </a:p>
          </p:txBody>
        </p:sp>
      </p:grpSp>
      <p:sp>
        <p:nvSpPr>
          <p:cNvPr id="109" name="Google Shape;109;p1">
            <a:extLst>
              <a:ext uri="{FF2B5EF4-FFF2-40B4-BE49-F238E27FC236}">
                <a16:creationId xmlns:a16="http://schemas.microsoft.com/office/drawing/2014/main" id="{0974F88C-EC83-BE14-FB8C-7BC1FB5D6E26}"/>
              </a:ext>
            </a:extLst>
          </p:cNvPr>
          <p:cNvSpPr/>
          <p:nvPr/>
        </p:nvSpPr>
        <p:spPr>
          <a:xfrm>
            <a:off x="12945207" y="6866948"/>
            <a:ext cx="18172800" cy="56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전체적인 흐름도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: </a:t>
            </a: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데이터 수집 및 </a:t>
            </a:r>
            <a:r>
              <a:rPr lang="ko-KR" altLang="en-US" sz="3600" dirty="0" err="1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전처리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-&gt; 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알고리즘 설계 및 </a:t>
            </a:r>
            <a:r>
              <a:rPr lang="ko-KR" altLang="en-US" sz="3600" dirty="0" err="1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백테스팅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-&gt; 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리스크 관리 및 최적화 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-&gt; 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시각화 및 배포</a:t>
            </a:r>
            <a:endParaRPr lang="en-US" altLang="ko-KR"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en-US"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grpSp>
        <p:nvGrpSpPr>
          <p:cNvPr id="118" name="Google Shape;118;p1">
            <a:extLst>
              <a:ext uri="{FF2B5EF4-FFF2-40B4-BE49-F238E27FC236}">
                <a16:creationId xmlns:a16="http://schemas.microsoft.com/office/drawing/2014/main" id="{B10BCE70-13F6-8350-1119-C4C21AB23939}"/>
              </a:ext>
            </a:extLst>
          </p:cNvPr>
          <p:cNvGrpSpPr/>
          <p:nvPr/>
        </p:nvGrpSpPr>
        <p:grpSpPr>
          <a:xfrm>
            <a:off x="824179" y="29806661"/>
            <a:ext cx="11740614" cy="9239457"/>
            <a:chOff x="824179" y="31216361"/>
            <a:chExt cx="11740614" cy="9239457"/>
          </a:xfrm>
        </p:grpSpPr>
        <p:sp>
          <p:nvSpPr>
            <p:cNvPr id="119" name="Google Shape;119;p1">
              <a:extLst>
                <a:ext uri="{FF2B5EF4-FFF2-40B4-BE49-F238E27FC236}">
                  <a16:creationId xmlns:a16="http://schemas.microsoft.com/office/drawing/2014/main" id="{38D8CFFB-24B0-FB57-7E8D-E67C82F7E91D}"/>
                </a:ext>
              </a:extLst>
            </p:cNvPr>
            <p:cNvSpPr/>
            <p:nvPr/>
          </p:nvSpPr>
          <p:spPr>
            <a:xfrm>
              <a:off x="824179" y="32507422"/>
              <a:ext cx="11664000" cy="7948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0" tIns="180000" rIns="180000" bIns="180000" anchor="t" anchorCtr="0">
              <a:noAutofit/>
            </a:bodyPr>
            <a:lstStyle/>
            <a:p>
              <a:pPr marL="571500" marR="0" lvl="0" indent="-571500" algn="just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3600" dirty="0">
                  <a:solidFill>
                    <a:schemeClr val="dk1"/>
                  </a:solidFill>
                  <a:latin typeface="+mn-ea"/>
                  <a:ea typeface="+mn-ea"/>
                  <a:cs typeface="Calibri"/>
                  <a:sym typeface="Calibri"/>
                </a:rPr>
                <a:t>연구의 흐름도</a:t>
              </a:r>
              <a:r>
                <a:rPr lang="en-US" altLang="ko-KR" sz="3600" dirty="0">
                  <a:solidFill>
                    <a:schemeClr val="dk1"/>
                  </a:solidFill>
                  <a:latin typeface="+mn-ea"/>
                  <a:ea typeface="+mn-ea"/>
                  <a:cs typeface="Calibri"/>
                  <a:sym typeface="Calibri"/>
                </a:rPr>
                <a:t>/</a:t>
              </a:r>
              <a:r>
                <a:rPr lang="ko-KR" altLang="en-US" sz="3600" dirty="0">
                  <a:solidFill>
                    <a:schemeClr val="dk1"/>
                  </a:solidFill>
                  <a:latin typeface="+mn-ea"/>
                  <a:ea typeface="+mn-ea"/>
                  <a:cs typeface="Calibri"/>
                  <a:sym typeface="Calibri"/>
                </a:rPr>
                <a:t>프레임워크를 서술</a:t>
              </a:r>
              <a:r>
                <a:rPr lang="en-US" altLang="ko-KR" sz="3600" dirty="0">
                  <a:solidFill>
                    <a:schemeClr val="dk1"/>
                  </a:solidFill>
                  <a:latin typeface="+mn-ea"/>
                  <a:ea typeface="+mn-ea"/>
                  <a:cs typeface="Calibri"/>
                  <a:sym typeface="Calibri"/>
                </a:rPr>
                <a:t>/</a:t>
              </a:r>
              <a:r>
                <a:rPr lang="ko-KR" altLang="en-US" sz="3600" dirty="0">
                  <a:solidFill>
                    <a:schemeClr val="dk1"/>
                  </a:solidFill>
                  <a:latin typeface="+mn-ea"/>
                  <a:ea typeface="+mn-ea"/>
                  <a:cs typeface="Calibri"/>
                  <a:sym typeface="Calibri"/>
                </a:rPr>
                <a:t>도식화하세요</a:t>
              </a:r>
              <a:endParaRPr dirty="0">
                <a:latin typeface="+mn-ea"/>
                <a:ea typeface="+mn-ea"/>
              </a:endParaRPr>
            </a:p>
          </p:txBody>
        </p:sp>
        <p:sp>
          <p:nvSpPr>
            <p:cNvPr id="120" name="Google Shape;120;p1">
              <a:extLst>
                <a:ext uri="{FF2B5EF4-FFF2-40B4-BE49-F238E27FC236}">
                  <a16:creationId xmlns:a16="http://schemas.microsoft.com/office/drawing/2014/main" id="{1A8A528C-0EE8-6771-4899-6FD2E202FF3C}"/>
                </a:ext>
              </a:extLst>
            </p:cNvPr>
            <p:cNvSpPr/>
            <p:nvPr/>
          </p:nvSpPr>
          <p:spPr>
            <a:xfrm>
              <a:off x="864793" y="31216361"/>
              <a:ext cx="11700000" cy="87408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1E4E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4400" b="1" dirty="0">
                  <a:solidFill>
                    <a:schemeClr val="lt1"/>
                  </a:solidFill>
                  <a:latin typeface="+mn-ea"/>
                  <a:ea typeface="+mn-ea"/>
                  <a:cs typeface="Malgun Gothic"/>
                  <a:sym typeface="Malgun Gothic"/>
                </a:rPr>
                <a:t>연구 프레임워크</a:t>
              </a:r>
              <a:endParaRPr dirty="0">
                <a:latin typeface="+mn-ea"/>
                <a:ea typeface="+mn-ea"/>
              </a:endParaRPr>
            </a:p>
          </p:txBody>
        </p:sp>
      </p:grpSp>
      <p:grpSp>
        <p:nvGrpSpPr>
          <p:cNvPr id="123" name="Google Shape;123;p1">
            <a:extLst>
              <a:ext uri="{FF2B5EF4-FFF2-40B4-BE49-F238E27FC236}">
                <a16:creationId xmlns:a16="http://schemas.microsoft.com/office/drawing/2014/main" id="{F07318B0-3840-6187-67F6-C5AB5C0EF183}"/>
              </a:ext>
            </a:extLst>
          </p:cNvPr>
          <p:cNvGrpSpPr/>
          <p:nvPr/>
        </p:nvGrpSpPr>
        <p:grpSpPr>
          <a:xfrm>
            <a:off x="864793" y="22019719"/>
            <a:ext cx="12291827" cy="4388268"/>
            <a:chOff x="864793" y="13745237"/>
            <a:chExt cx="12291827" cy="4388268"/>
          </a:xfrm>
        </p:grpSpPr>
        <p:sp>
          <p:nvSpPr>
            <p:cNvPr id="124" name="Google Shape;124;p1">
              <a:extLst>
                <a:ext uri="{FF2B5EF4-FFF2-40B4-BE49-F238E27FC236}">
                  <a16:creationId xmlns:a16="http://schemas.microsoft.com/office/drawing/2014/main" id="{F5F0730D-733F-618A-4FA7-F8F890A50D47}"/>
                </a:ext>
              </a:extLst>
            </p:cNvPr>
            <p:cNvSpPr/>
            <p:nvPr/>
          </p:nvSpPr>
          <p:spPr>
            <a:xfrm>
              <a:off x="864793" y="13745237"/>
              <a:ext cx="11700000" cy="87408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1E4E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4400" b="1" dirty="0">
                  <a:solidFill>
                    <a:schemeClr val="lt1"/>
                  </a:solidFill>
                  <a:latin typeface="+mn-ea"/>
                  <a:ea typeface="+mn-ea"/>
                  <a:sym typeface="Malgun Gothic"/>
                </a:rPr>
                <a:t>관련연구 동향</a:t>
              </a:r>
              <a:endParaRPr dirty="0">
                <a:latin typeface="+mn-ea"/>
                <a:ea typeface="+mn-ea"/>
              </a:endParaRPr>
            </a:p>
          </p:txBody>
        </p:sp>
        <p:sp>
          <p:nvSpPr>
            <p:cNvPr id="125" name="Google Shape;125;p1">
              <a:extLst>
                <a:ext uri="{FF2B5EF4-FFF2-40B4-BE49-F238E27FC236}">
                  <a16:creationId xmlns:a16="http://schemas.microsoft.com/office/drawing/2014/main" id="{2541CC24-BEC7-EEEA-6302-1DDDD19213BB}"/>
                </a:ext>
              </a:extLst>
            </p:cNvPr>
            <p:cNvSpPr/>
            <p:nvPr/>
          </p:nvSpPr>
          <p:spPr>
            <a:xfrm>
              <a:off x="1492620" y="14767599"/>
              <a:ext cx="11664000" cy="33659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0" tIns="180000" rIns="180000" bIns="180000" anchor="t" anchorCtr="0">
              <a:noAutofit/>
            </a:bodyPr>
            <a:lstStyle/>
            <a:p>
              <a:r>
                <a:rPr lang="ko-KR" altLang="en-US" sz="2800" dirty="0"/>
                <a:t>최근 </a:t>
              </a:r>
              <a:r>
                <a:rPr lang="en-US" altLang="ko-KR" sz="2800" dirty="0"/>
                <a:t>AI </a:t>
              </a:r>
              <a:r>
                <a:rPr lang="ko-KR" altLang="en-US" sz="2800" dirty="0"/>
                <a:t>기술을 활용한 포트폴리오 관리 서비스는 </a:t>
              </a:r>
              <a:r>
                <a:rPr lang="en-US" altLang="ko-KR" sz="2800" dirty="0" err="1"/>
                <a:t>Wealthfront</a:t>
              </a:r>
              <a:r>
                <a:rPr lang="ko-KR" altLang="en-US" sz="2800" dirty="0"/>
                <a:t>와 </a:t>
              </a:r>
              <a:r>
                <a:rPr lang="en-US" altLang="ko-KR" sz="2800" dirty="0"/>
                <a:t>Betterment </a:t>
              </a:r>
              <a:r>
                <a:rPr lang="ko-KR" altLang="en-US" sz="2800" dirty="0"/>
                <a:t>같은 </a:t>
              </a:r>
              <a:r>
                <a:rPr lang="ko-KR" altLang="en-US" sz="2800" dirty="0" err="1"/>
                <a:t>로보어드바이저를</a:t>
              </a:r>
              <a:r>
                <a:rPr lang="ko-KR" altLang="en-US" sz="2800" dirty="0"/>
                <a:t> 통해 금융 시장에서 활발히 활용되고 있습니다</a:t>
              </a:r>
              <a:r>
                <a:rPr lang="en-US" altLang="ko-KR" sz="2800" dirty="0"/>
                <a:t>. </a:t>
              </a:r>
              <a:r>
                <a:rPr lang="ko-KR" altLang="en-US" sz="2800" dirty="0" err="1"/>
                <a:t>로빈후드와</a:t>
              </a:r>
              <a:r>
                <a:rPr lang="ko-KR" altLang="en-US" sz="2800" dirty="0"/>
                <a:t> 같은 플랫폼은 청년층 투자자들에게 간편한 투자 환경을 제공하지만</a:t>
              </a:r>
              <a:r>
                <a:rPr lang="en-US" altLang="ko-KR" sz="2800" dirty="0"/>
                <a:t>, </a:t>
              </a:r>
              <a:r>
                <a:rPr lang="ko-KR" altLang="en-US" sz="2800" dirty="0"/>
                <a:t>맞춤형 투자 전략과 고도화된 리스크 관리 도구는 부족한 실정입니다</a:t>
              </a:r>
              <a:r>
                <a:rPr lang="en-US" altLang="ko-KR" sz="2800" dirty="0"/>
                <a:t>. </a:t>
              </a:r>
              <a:r>
                <a:rPr lang="ko-KR" altLang="en-US" sz="2800" dirty="0"/>
                <a:t>또한</a:t>
              </a:r>
              <a:r>
                <a:rPr lang="en-US" altLang="ko-KR" sz="2800" dirty="0"/>
                <a:t>, </a:t>
              </a:r>
              <a:r>
                <a:rPr lang="ko-KR" altLang="en-US" sz="2800" dirty="0"/>
                <a:t>기존 연구들은 주로 고소득층과 대규모 자산을 가진 투자자를 대상으로 설계된 경우가 많아</a:t>
              </a:r>
              <a:r>
                <a:rPr lang="en-US" altLang="ko-KR" sz="2800" dirty="0"/>
                <a:t>, </a:t>
              </a:r>
              <a:r>
                <a:rPr lang="ko-KR" altLang="en-US" sz="2800" dirty="0"/>
                <a:t>청년층의 투자 경험 부족과 소규모 자산 관리 문제를 해결하는 데는 한계가 있습니다</a:t>
              </a:r>
              <a:r>
                <a:rPr lang="en-US" altLang="ko-KR" sz="2800" dirty="0"/>
                <a:t>.</a:t>
              </a:r>
            </a:p>
            <a:p>
              <a:r>
                <a:rPr lang="ko-KR" altLang="en-US" sz="2800" dirty="0"/>
                <a:t>본 프로젝트는 </a:t>
              </a:r>
              <a:r>
                <a:rPr lang="ko-KR" altLang="en-US" sz="2800" dirty="0" err="1"/>
                <a:t>머신러닝과</a:t>
              </a:r>
              <a:r>
                <a:rPr lang="ko-KR" altLang="en-US" sz="2800" dirty="0"/>
                <a:t> 강화학습 기반의 시장 적응형 투자 전략을 통해 청년층의 투자 접근성을 개선하고</a:t>
              </a:r>
              <a:r>
                <a:rPr lang="en-US" altLang="ko-KR" sz="2800" dirty="0"/>
                <a:t>, </a:t>
              </a:r>
              <a:r>
                <a:rPr lang="ko-KR" altLang="en-US" sz="2800" dirty="0"/>
                <a:t>사용자 맞춤형 포트폴리오와 고도화된 리스크 관리 기능을 제공하는 데 초점을 맞춥니다</a:t>
              </a:r>
              <a:r>
                <a:rPr lang="en-US" altLang="ko-KR" sz="2800" dirty="0"/>
                <a:t>. </a:t>
              </a:r>
              <a:r>
                <a:rPr lang="ko-KR" altLang="en-US" sz="2800" dirty="0"/>
                <a:t>이를 통해 제한된 자산을 가진 청년층도 안정적이고 장기적인 투자 전략을 수립할 수 있도록 지원하고자 합니다</a:t>
              </a:r>
              <a:r>
                <a:rPr lang="en-US" altLang="ko-KR" sz="2800" dirty="0"/>
                <a:t>.</a:t>
              </a:r>
            </a:p>
          </p:txBody>
        </p:sp>
      </p:grpSp>
      <p:sp>
        <p:nvSpPr>
          <p:cNvPr id="126" name="Google Shape;126;p1">
            <a:extLst>
              <a:ext uri="{FF2B5EF4-FFF2-40B4-BE49-F238E27FC236}">
                <a16:creationId xmlns:a16="http://schemas.microsoft.com/office/drawing/2014/main" id="{62DB7042-AECC-E66E-FD30-03DCDFE73485}"/>
              </a:ext>
            </a:extLst>
          </p:cNvPr>
          <p:cNvSpPr txBox="1"/>
          <p:nvPr/>
        </p:nvSpPr>
        <p:spPr>
          <a:xfrm>
            <a:off x="14662350" y="8621650"/>
            <a:ext cx="52428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921">
              <a:solidFill>
                <a:schemeClr val="dk1"/>
              </a:solidFill>
              <a:highlight>
                <a:srgbClr val="FF0000"/>
              </a:highlight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39" name="Google Shape;96;p1">
            <a:extLst>
              <a:ext uri="{FF2B5EF4-FFF2-40B4-BE49-F238E27FC236}">
                <a16:creationId xmlns:a16="http://schemas.microsoft.com/office/drawing/2014/main" id="{BBA0FE3F-C2B0-5A38-315D-1B0CA0914CCC}"/>
              </a:ext>
            </a:extLst>
          </p:cNvPr>
          <p:cNvSpPr/>
          <p:nvPr/>
        </p:nvSpPr>
        <p:spPr>
          <a:xfrm>
            <a:off x="1024759" y="6451814"/>
            <a:ext cx="11664000" cy="698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과제요약을 서술하세요</a:t>
            </a:r>
            <a:endParaRPr lang="en-US" altLang="ko-KR"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제목 등 자유롭게 변경 가능합니다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.</a:t>
            </a: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별도 글꼴을 사용한 경우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, 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파일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-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옵션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-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저장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-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파일의 글꼴을 포함하여 저장</a:t>
            </a:r>
            <a:endParaRPr lang="en-US" altLang="ko-KR"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40" name="Google Shape;92;p1">
            <a:extLst>
              <a:ext uri="{FF2B5EF4-FFF2-40B4-BE49-F238E27FC236}">
                <a16:creationId xmlns:a16="http://schemas.microsoft.com/office/drawing/2014/main" id="{C0354BC2-E6BA-D93B-A8E2-927D3E341416}"/>
              </a:ext>
            </a:extLst>
          </p:cNvPr>
          <p:cNvSpPr/>
          <p:nvPr/>
        </p:nvSpPr>
        <p:spPr>
          <a:xfrm>
            <a:off x="13179860" y="22004737"/>
            <a:ext cx="18396000" cy="87408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연구 결과</a:t>
            </a:r>
            <a:endParaRPr sz="4800" b="1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41" name="Google Shape;109;p1">
            <a:extLst>
              <a:ext uri="{FF2B5EF4-FFF2-40B4-BE49-F238E27FC236}">
                <a16:creationId xmlns:a16="http://schemas.microsoft.com/office/drawing/2014/main" id="{95B637CF-CF2E-7212-2B44-EEA2988CA82D}"/>
              </a:ext>
            </a:extLst>
          </p:cNvPr>
          <p:cNvSpPr/>
          <p:nvPr/>
        </p:nvSpPr>
        <p:spPr>
          <a:xfrm>
            <a:off x="13059494" y="23124092"/>
            <a:ext cx="18172800" cy="56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실험에 대한 결과에 대하여 서술하세요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.</a:t>
            </a:r>
            <a:endParaRPr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878B43-B8CA-1ADD-112D-6207C443C0F1}"/>
              </a:ext>
            </a:extLst>
          </p:cNvPr>
          <p:cNvSpPr txBox="1"/>
          <p:nvPr/>
        </p:nvSpPr>
        <p:spPr>
          <a:xfrm>
            <a:off x="21306971" y="42090997"/>
            <a:ext cx="106056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n-ea"/>
                <a:ea typeface="+mn-ea"/>
              </a:rPr>
              <a:t> 지자체</a:t>
            </a:r>
            <a:r>
              <a:rPr lang="en-US" altLang="ko-KR" sz="4400" b="1" dirty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r>
              <a:rPr lang="ko-KR" altLang="en-US" sz="4400" b="1" dirty="0">
                <a:solidFill>
                  <a:schemeClr val="bg1"/>
                </a:solidFill>
                <a:latin typeface="+mn-ea"/>
                <a:ea typeface="+mn-ea"/>
              </a:rPr>
              <a:t>대학 협력기반 지역혁신사업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2FC278-2A94-E2BD-C590-230B9D33A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9074" y="8782137"/>
            <a:ext cx="9567750" cy="4854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300BC1E-31AF-F7CD-3434-C1C6ABDE3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9579" y="8782137"/>
            <a:ext cx="8270268" cy="48549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8AFA1E3-BE05-DFAD-5B20-811C74216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9074" y="15138731"/>
            <a:ext cx="9577331" cy="398310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3D89247-A3B0-09A0-274B-493D682F2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19578" y="15119537"/>
            <a:ext cx="8270268" cy="398310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41C6D4-C8B8-AF86-589F-91ABFC8859C9}"/>
              </a:ext>
            </a:extLst>
          </p:cNvPr>
          <p:cNvSpPr txBox="1"/>
          <p:nvPr/>
        </p:nvSpPr>
        <p:spPr>
          <a:xfrm>
            <a:off x="13059493" y="13770869"/>
            <a:ext cx="102660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/>
              <a:t>데이터 수집 및 </a:t>
            </a:r>
            <a:r>
              <a:rPr lang="ko-KR" altLang="en-US" sz="3600" dirty="0" err="1"/>
              <a:t>전처리</a:t>
            </a:r>
            <a:endParaRPr lang="en-US" altLang="ko-KR" sz="3600" dirty="0"/>
          </a:p>
          <a:p>
            <a:r>
              <a:rPr lang="en-US" altLang="ko-KR" sz="2400" dirty="0"/>
              <a:t>	- </a:t>
            </a:r>
            <a:r>
              <a:rPr lang="ko-KR" altLang="en-US" sz="2400" dirty="0"/>
              <a:t>실시간 금융 데이터를 수집하여 </a:t>
            </a:r>
            <a:r>
              <a:rPr lang="ko-KR" altLang="en-US" sz="2400" dirty="0" err="1"/>
              <a:t>누락값을</a:t>
            </a:r>
            <a:r>
              <a:rPr lang="ko-KR" altLang="en-US" sz="2400" dirty="0"/>
              <a:t> 제거하고 정규화를 </a:t>
            </a:r>
            <a:r>
              <a:rPr lang="en-US" altLang="ko-KR" sz="2400" dirty="0"/>
              <a:t>	 	  </a:t>
            </a:r>
            <a:r>
              <a:rPr lang="ko-KR" altLang="en-US" sz="2400" dirty="0"/>
              <a:t>수행합니다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D21934-1E14-566B-D66F-F29238E3B675}"/>
              </a:ext>
            </a:extLst>
          </p:cNvPr>
          <p:cNvSpPr txBox="1"/>
          <p:nvPr/>
        </p:nvSpPr>
        <p:spPr>
          <a:xfrm>
            <a:off x="22719577" y="13673669"/>
            <a:ext cx="106056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2. 	</a:t>
            </a:r>
            <a:r>
              <a:rPr lang="ko-KR" altLang="en-US" sz="3600" dirty="0"/>
              <a:t>알고리즘 설계 및 </a:t>
            </a:r>
            <a:r>
              <a:rPr lang="ko-KR" altLang="en-US" sz="3600" dirty="0" err="1"/>
              <a:t>백테스팅</a:t>
            </a:r>
            <a:endParaRPr lang="en-US" altLang="ko-KR" sz="3600" dirty="0"/>
          </a:p>
          <a:p>
            <a:r>
              <a:rPr lang="en-US" altLang="ko-KR" sz="2400" dirty="0"/>
              <a:t>	- </a:t>
            </a:r>
            <a:r>
              <a:rPr lang="ko-KR" altLang="en-US" sz="2400" dirty="0"/>
              <a:t>종목과 </a:t>
            </a:r>
            <a:r>
              <a:rPr lang="en-US" altLang="ko-KR" sz="2400" dirty="0" err="1"/>
              <a:t>rsi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변동성등의</a:t>
            </a:r>
            <a:r>
              <a:rPr lang="ko-KR" altLang="en-US" sz="2400" dirty="0"/>
              <a:t> 전략을 선택하여 </a:t>
            </a:r>
            <a:r>
              <a:rPr lang="ko-KR" altLang="en-US" sz="2400" dirty="0" err="1"/>
              <a:t>백테스팅</a:t>
            </a:r>
            <a:r>
              <a:rPr lang="ko-KR" altLang="en-US" sz="2400" dirty="0"/>
              <a:t> 기능을 통해 </a:t>
            </a:r>
            <a:r>
              <a:rPr lang="en-US" altLang="ko-KR" sz="2400" dirty="0"/>
              <a:t>		  </a:t>
            </a:r>
            <a:r>
              <a:rPr lang="ko-KR" altLang="en-US" sz="2400" dirty="0"/>
              <a:t>매수</a:t>
            </a:r>
            <a:r>
              <a:rPr lang="en-US" altLang="ko-KR" sz="2400" dirty="0"/>
              <a:t>/</a:t>
            </a:r>
            <a:r>
              <a:rPr lang="ko-KR" altLang="en-US" sz="2400" dirty="0"/>
              <a:t>매도 신호와 수익률을 시각적으로 보여주며 성능을 검증합니다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CD98D2-7401-AEFE-9C61-378E0BDDFE82}"/>
              </a:ext>
            </a:extLst>
          </p:cNvPr>
          <p:cNvSpPr txBox="1"/>
          <p:nvPr/>
        </p:nvSpPr>
        <p:spPr>
          <a:xfrm>
            <a:off x="13059493" y="19284325"/>
            <a:ext cx="10266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3.	</a:t>
            </a:r>
            <a:r>
              <a:rPr lang="ko-KR" altLang="en-US" sz="3600" dirty="0"/>
              <a:t>리스크 관리 및 최적화</a:t>
            </a:r>
            <a:endParaRPr lang="en-US" altLang="ko-KR" sz="3600" dirty="0"/>
          </a:p>
          <a:p>
            <a:r>
              <a:rPr lang="en-US" altLang="ko-KR" sz="2400" dirty="0"/>
              <a:t>	- </a:t>
            </a:r>
            <a:r>
              <a:rPr lang="en-US" altLang="ko-KR" sz="2400" dirty="0" err="1"/>
              <a:t>VaR</a:t>
            </a:r>
            <a:r>
              <a:rPr lang="ko-KR" altLang="en-US" sz="2400" dirty="0"/>
              <a:t>과 최대 손실 제한 기법을 이용하여 리스크를 제어합니다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2CA9F3-F7D9-76FB-C37E-37BF96A4DE79}"/>
              </a:ext>
            </a:extLst>
          </p:cNvPr>
          <p:cNvSpPr txBox="1"/>
          <p:nvPr/>
        </p:nvSpPr>
        <p:spPr>
          <a:xfrm>
            <a:off x="22719577" y="19344533"/>
            <a:ext cx="102660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4.	</a:t>
            </a:r>
            <a:r>
              <a:rPr lang="ko-KR" altLang="en-US" sz="3600" dirty="0"/>
              <a:t>시각화 및 배포</a:t>
            </a:r>
            <a:endParaRPr lang="en-US" altLang="ko-KR" sz="3600" dirty="0"/>
          </a:p>
          <a:p>
            <a:r>
              <a:rPr lang="en-US" altLang="ko-KR" sz="2400" dirty="0"/>
              <a:t>	- </a:t>
            </a:r>
            <a:r>
              <a:rPr lang="ko-KR" altLang="en-US" sz="2400" dirty="0"/>
              <a:t>포트폴리오 구성과 성과를 시각적으로 제공하며 </a:t>
            </a:r>
            <a:r>
              <a:rPr lang="en-US" altLang="ko-KR" sz="2400" dirty="0"/>
              <a:t>Flask</a:t>
            </a:r>
            <a:r>
              <a:rPr lang="ko-KR" altLang="en-US" sz="2400" dirty="0"/>
              <a:t>와 </a:t>
            </a:r>
            <a:r>
              <a:rPr lang="en-US" altLang="ko-KR" sz="2400" dirty="0"/>
              <a:t>AWS</a:t>
            </a:r>
            <a:r>
              <a:rPr lang="ko-KR" altLang="en-US" sz="2400" dirty="0"/>
              <a:t>를 </a:t>
            </a:r>
            <a:r>
              <a:rPr lang="en-US" altLang="ko-KR" sz="2400" dirty="0"/>
              <a:t>	   	  </a:t>
            </a:r>
            <a:r>
              <a:rPr lang="ko-KR" altLang="en-US" sz="2400" dirty="0"/>
              <a:t>통해 서비스를 클라우드에 배포합니다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677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506</Words>
  <Application>Microsoft Office PowerPoint</Application>
  <PresentationFormat>사용자 지정</PresentationFormat>
  <Paragraphs>60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Calibri</vt:lpstr>
      <vt:lpstr>Arial</vt:lpstr>
      <vt:lpstr>Malgun Gothic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정훈 손</cp:lastModifiedBy>
  <cp:revision>12</cp:revision>
  <dcterms:created xsi:type="dcterms:W3CDTF">2018-09-28T01:59:17Z</dcterms:created>
  <dcterms:modified xsi:type="dcterms:W3CDTF">2025-01-21T23:02:43Z</dcterms:modified>
</cp:coreProperties>
</file>