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2399288" cy="43200638"/>
  <p:notesSz cx="6797675" cy="9874250"/>
  <p:embeddedFontLst>
    <p:embeddedFont>
      <p:font typeface="Malgun Gothic" panose="020B0503020000020004" pitchFamily="50" charset="-127"/>
      <p:regular r:id="rId5"/>
      <p:bold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458">
          <p15:clr>
            <a:srgbClr val="A4A3A4"/>
          </p15:clr>
        </p15:guide>
        <p15:guide id="2" pos="102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iORoMPifDgjcMg/wUB0LQmpRlx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0959" autoAdjust="0"/>
  </p:normalViewPr>
  <p:slideViewPr>
    <p:cSldViewPr snapToGrid="0">
      <p:cViewPr>
        <p:scale>
          <a:sx n="33" d="100"/>
          <a:sy n="33" d="100"/>
        </p:scale>
        <p:origin x="-345" y="-3891"/>
      </p:cViewPr>
      <p:guideLst>
        <p:guide orient="horz" pos="19458"/>
        <p:guide pos="10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49475" y="1235075"/>
            <a:ext cx="2498725" cy="3332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009775" y="739775"/>
            <a:ext cx="2778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F7F53B12-FE3E-9EEC-C1F2-DEEA9F30F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94EC7950-E4D4-4498-AE96-9D3B595F12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009775" y="739775"/>
            <a:ext cx="2778125" cy="37036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4C796123-232C-E074-FF6F-32D0381BC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36FF8FCC-9122-3DCB-A959-D6F6F081635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611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F3864"/>
            </a:gs>
            <a:gs pos="100000">
              <a:srgbClr val="1E4E79"/>
            </a:gs>
          </a:gsLst>
          <a:lin ang="27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E79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823428" y="6431280"/>
            <a:ext cx="31428268" cy="36705624"/>
          </a:xfrm>
          <a:prstGeom prst="roundRect">
            <a:avLst>
              <a:gd name="adj" fmla="val 71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405075" y="15749186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64793" y="5332142"/>
            <a:ext cx="11700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과제</a:t>
            </a:r>
            <a:r>
              <a:rPr 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요약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3065573" y="5356045"/>
            <a:ext cx="18396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연구 구현 방법</a:t>
            </a:r>
            <a:endParaRPr sz="48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6548057" y="3099985"/>
            <a:ext cx="1930317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홍진욱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손정훈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 이서준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김영채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백윤주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(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교수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부산대학교</a:t>
            </a:r>
            <a:endParaRPr sz="44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484379" y="283050"/>
            <a:ext cx="31430530" cy="317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청년층을 위한 포트폴리오 관리 서비스</a:t>
            </a:r>
            <a:endParaRPr sz="96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208493" y="15599030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grpSp>
        <p:nvGrpSpPr>
          <p:cNvPr id="97" name="Google Shape;97;p1"/>
          <p:cNvGrpSpPr/>
          <p:nvPr/>
        </p:nvGrpSpPr>
        <p:grpSpPr>
          <a:xfrm>
            <a:off x="864793" y="12602435"/>
            <a:ext cx="11700000" cy="9633682"/>
            <a:chOff x="864793" y="13745237"/>
            <a:chExt cx="11700000" cy="9633682"/>
          </a:xfrm>
        </p:grpSpPr>
        <p:sp>
          <p:nvSpPr>
            <p:cNvPr id="98" name="Google Shape;98;p1"/>
            <p:cNvSpPr/>
            <p:nvPr/>
          </p:nvSpPr>
          <p:spPr>
            <a:xfrm>
              <a:off x="864793" y="13745237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연구 배경 및 목적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900793" y="14787223"/>
              <a:ext cx="11664000" cy="8591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"/>
          <p:cNvGrpSpPr/>
          <p:nvPr/>
        </p:nvGrpSpPr>
        <p:grpSpPr>
          <a:xfrm>
            <a:off x="13065571" y="35605541"/>
            <a:ext cx="18396002" cy="4627737"/>
            <a:chOff x="13065571" y="38501141"/>
            <a:chExt cx="18396002" cy="4627737"/>
          </a:xfrm>
        </p:grpSpPr>
        <p:sp>
          <p:nvSpPr>
            <p:cNvPr id="101" name="Google Shape;101;p1"/>
            <p:cNvSpPr/>
            <p:nvPr/>
          </p:nvSpPr>
          <p:spPr>
            <a:xfrm>
              <a:off x="13065573" y="38501141"/>
              <a:ext cx="18396000" cy="8748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연구 </a:t>
              </a:r>
              <a:r>
                <a:rPr lang="ko-KR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결론</a:t>
              </a:r>
              <a:endParaRPr sz="48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13065571" y="39603578"/>
              <a:ext cx="18396000" cy="3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5715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 panose="020B0604020202020204" pitchFamily="34" charset="0"/>
                <a:buChar char="•"/>
              </a:pPr>
              <a:r>
                <a:rPr lang="ko-KR" altLang="en-US" sz="3600" dirty="0">
                  <a:latin typeface="+mn-ea"/>
                  <a:ea typeface="+mn-ea"/>
                </a:rPr>
                <a:t>연구결과에 따른 결론을 서술하세요</a:t>
              </a:r>
              <a:r>
                <a:rPr lang="en-US" altLang="ko-KR" sz="3600" dirty="0">
                  <a:latin typeface="+mn-ea"/>
                  <a:ea typeface="+mn-ea"/>
                </a:rPr>
                <a:t>.</a:t>
              </a:r>
              <a:endParaRPr sz="3600" dirty="0">
                <a:latin typeface="+mn-ea"/>
                <a:ea typeface="+mn-ea"/>
              </a:endParaRPr>
            </a:p>
          </p:txBody>
        </p:sp>
      </p:grpSp>
      <p:sp>
        <p:nvSpPr>
          <p:cNvPr id="109" name="Google Shape;109;p1"/>
          <p:cNvSpPr/>
          <p:nvPr/>
        </p:nvSpPr>
        <p:spPr>
          <a:xfrm>
            <a:off x="12945207" y="6451814"/>
            <a:ext cx="18172800" cy="56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전체적인 흐름도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: 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데이터 수집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데이터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전처리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머신러닝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모델 설계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백테스팅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시각화 및 배포</a:t>
            </a: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grpSp>
        <p:nvGrpSpPr>
          <p:cNvPr id="118" name="Google Shape;118;p1"/>
          <p:cNvGrpSpPr/>
          <p:nvPr/>
        </p:nvGrpSpPr>
        <p:grpSpPr>
          <a:xfrm>
            <a:off x="824179" y="29806661"/>
            <a:ext cx="11740614" cy="9239457"/>
            <a:chOff x="824179" y="31216361"/>
            <a:chExt cx="11740614" cy="9239457"/>
          </a:xfrm>
        </p:grpSpPr>
        <p:sp>
          <p:nvSpPr>
            <p:cNvPr id="119" name="Google Shape;119;p1"/>
            <p:cNvSpPr/>
            <p:nvPr/>
          </p:nvSpPr>
          <p:spPr>
            <a:xfrm>
              <a:off x="824179" y="32507422"/>
              <a:ext cx="11664000" cy="79483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R="0" lvl="0" algn="just" rtl="0">
                <a:spcBef>
                  <a:spcPts val="0"/>
                </a:spcBef>
                <a:spcAft>
                  <a:spcPts val="0"/>
                </a:spcAft>
              </a:pPr>
              <a:endParaRPr dirty="0">
                <a:latin typeface="+mn-ea"/>
                <a:ea typeface="+mn-ea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864793" y="31216361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연구 프레임워크</a:t>
              </a:r>
              <a:endParaRPr dirty="0">
                <a:latin typeface="+mn-ea"/>
                <a:ea typeface="+mn-ea"/>
              </a:endParaRPr>
            </a:p>
          </p:txBody>
        </p:sp>
      </p:grpSp>
      <p:grpSp>
        <p:nvGrpSpPr>
          <p:cNvPr id="123" name="Google Shape;123;p1"/>
          <p:cNvGrpSpPr/>
          <p:nvPr/>
        </p:nvGrpSpPr>
        <p:grpSpPr>
          <a:xfrm>
            <a:off x="864793" y="22019719"/>
            <a:ext cx="11700000" cy="4407892"/>
            <a:chOff x="864793" y="13745237"/>
            <a:chExt cx="11700000" cy="4407892"/>
          </a:xfrm>
        </p:grpSpPr>
        <p:sp>
          <p:nvSpPr>
            <p:cNvPr id="124" name="Google Shape;124;p1"/>
            <p:cNvSpPr/>
            <p:nvPr/>
          </p:nvSpPr>
          <p:spPr>
            <a:xfrm>
              <a:off x="864793" y="13745237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1" dirty="0">
                  <a:solidFill>
                    <a:schemeClr val="lt1"/>
                  </a:solidFill>
                  <a:latin typeface="+mn-ea"/>
                  <a:ea typeface="+mn-ea"/>
                  <a:sym typeface="Malgun Gothic"/>
                </a:rPr>
                <a:t>관련연구 동향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900793" y="14787223"/>
              <a:ext cx="11664000" cy="3365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571500" algn="just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ko-KR" altLang="en-US" sz="3600" dirty="0">
                  <a:solidFill>
                    <a:schemeClr val="dk1"/>
                  </a:solidFill>
                  <a:latin typeface="+mn-ea"/>
                  <a:ea typeface="+mn-ea"/>
                  <a:cs typeface="Calibri"/>
                  <a:sym typeface="Calibri"/>
                </a:rPr>
                <a:t>연구관련 관련연구 동향을 서술하세요</a:t>
              </a:r>
              <a:endParaRPr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"/>
          <p:cNvSpPr txBox="1"/>
          <p:nvPr/>
        </p:nvSpPr>
        <p:spPr>
          <a:xfrm>
            <a:off x="14662350" y="8621650"/>
            <a:ext cx="52428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21">
              <a:solidFill>
                <a:schemeClr val="dk1"/>
              </a:solidFill>
              <a:highlight>
                <a:srgbClr val="FF0000"/>
              </a:highlight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9" name="Google Shape;96;p1">
            <a:extLst>
              <a:ext uri="{FF2B5EF4-FFF2-40B4-BE49-F238E27FC236}">
                <a16:creationId xmlns:a16="http://schemas.microsoft.com/office/drawing/2014/main" id="{C189C006-116F-454F-B609-8E509B5DD9BA}"/>
              </a:ext>
            </a:extLst>
          </p:cNvPr>
          <p:cNvSpPr/>
          <p:nvPr/>
        </p:nvSpPr>
        <p:spPr>
          <a:xfrm>
            <a:off x="1024759" y="6451814"/>
            <a:ext cx="11664000" cy="69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본 프로젝트는 청년층의 자산관리 어려움을 해결하기 위해 인공지능과 실시간 금융 데이터를 활용한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맞춤형 포트폴리오 관리 서비스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를 개발하는 것을 목표로 합니다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투자 성향 분석</a:t>
            </a:r>
            <a:r>
              <a:rPr lang="en-US" altLang="ko-KR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실시간 전략 업데이트</a:t>
            </a:r>
            <a:r>
              <a:rPr lang="en-US" altLang="ko-KR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리스크 관리 기능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을 제공하며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직관적인 사용자 인터페이스로 초보 투자자도 쉽게 활용할 수 있는 환경을 구축합니다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이를 통해 청년층의 재정적 독립을 지원하고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금융 데이터와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AI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융합의 성공적인 사례를 제시하며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지역 경제 활성화에도 기여하고자 합니다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  <a:endParaRPr lang="ko-KR" altLang="en-US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40" name="Google Shape;92;p1">
            <a:extLst>
              <a:ext uri="{FF2B5EF4-FFF2-40B4-BE49-F238E27FC236}">
                <a16:creationId xmlns:a16="http://schemas.microsoft.com/office/drawing/2014/main" id="{943BE9A5-BE31-47F6-9856-CE2AAA9B09A2}"/>
              </a:ext>
            </a:extLst>
          </p:cNvPr>
          <p:cNvSpPr/>
          <p:nvPr/>
        </p:nvSpPr>
        <p:spPr>
          <a:xfrm>
            <a:off x="13179860" y="22004737"/>
            <a:ext cx="18396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연구 결과</a:t>
            </a:r>
            <a:endParaRPr sz="48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1" name="Google Shape;109;p1">
            <a:extLst>
              <a:ext uri="{FF2B5EF4-FFF2-40B4-BE49-F238E27FC236}">
                <a16:creationId xmlns:a16="http://schemas.microsoft.com/office/drawing/2014/main" id="{73FFF4C0-32E6-4C61-A569-78EC22AA3D23}"/>
              </a:ext>
            </a:extLst>
          </p:cNvPr>
          <p:cNvSpPr/>
          <p:nvPr/>
        </p:nvSpPr>
        <p:spPr>
          <a:xfrm>
            <a:off x="13059494" y="23124092"/>
            <a:ext cx="18172800" cy="56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실험에 대한 결과에 대하여 서술하세요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  <a:endParaRPr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6D903D-3ED0-4792-B561-BF1D2EABE288}"/>
              </a:ext>
            </a:extLst>
          </p:cNvPr>
          <p:cNvSpPr txBox="1"/>
          <p:nvPr/>
        </p:nvSpPr>
        <p:spPr>
          <a:xfrm>
            <a:off x="21306971" y="42090997"/>
            <a:ext cx="106056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n-ea"/>
                <a:ea typeface="+mn-ea"/>
              </a:rPr>
              <a:t> 지자체</a:t>
            </a:r>
            <a:r>
              <a:rPr lang="en-US" altLang="ko-KR" sz="4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  <a:ea typeface="+mn-ea"/>
              </a:rPr>
              <a:t>대학 협력기반 지역혁신사업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BE147C-1C8B-881B-B7DE-757C25ECF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16027" y="12897639"/>
            <a:ext cx="7370545" cy="541356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C097F80-3A2C-DD24-0308-3D7CBE45D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27903" y="15723480"/>
            <a:ext cx="7113811" cy="59215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F30685-60C3-244C-80E9-69FF5D79D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16027" y="18349393"/>
            <a:ext cx="7370545" cy="1933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85F529-2656-F53D-0E94-B3A42895D172}"/>
              </a:ext>
            </a:extLst>
          </p:cNvPr>
          <p:cNvSpPr txBox="1"/>
          <p:nvPr/>
        </p:nvSpPr>
        <p:spPr>
          <a:xfrm>
            <a:off x="12917808" y="12214290"/>
            <a:ext cx="85181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이용데이터 </a:t>
            </a:r>
            <a:r>
              <a:rPr lang="en-US" altLang="ko-KR" dirty="0"/>
              <a:t>: </a:t>
            </a:r>
            <a:r>
              <a:rPr lang="ko-KR" altLang="en-US" dirty="0"/>
              <a:t>한국 투자증권 </a:t>
            </a:r>
            <a:r>
              <a:rPr lang="en-US" altLang="ko-KR" dirty="0" err="1"/>
              <a:t>api</a:t>
            </a:r>
            <a:r>
              <a:rPr lang="en-US" altLang="ko-KR" dirty="0"/>
              <a:t>, Kaggle, Yahoo Finance ( </a:t>
            </a:r>
            <a:r>
              <a:rPr lang="ko-KR" altLang="en-US" dirty="0"/>
              <a:t>실시간 국내외 금융 데이터 제공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en-US" altLang="ko-KR" dirty="0"/>
              <a:t>: pandas, </a:t>
            </a:r>
            <a:r>
              <a:rPr lang="en-US" altLang="ko-KR" dirty="0" err="1"/>
              <a:t>numpy</a:t>
            </a:r>
            <a:r>
              <a:rPr lang="en-US" altLang="ko-KR" dirty="0"/>
              <a:t> </a:t>
            </a:r>
            <a:r>
              <a:rPr lang="ko-KR" altLang="en-US" dirty="0"/>
              <a:t>이용해 </a:t>
            </a:r>
            <a:r>
              <a:rPr lang="ko-KR" altLang="en-US" dirty="0" err="1"/>
              <a:t>결측값</a:t>
            </a:r>
            <a:r>
              <a:rPr lang="ko-KR" altLang="en-US" dirty="0"/>
              <a:t> 제거</a:t>
            </a:r>
            <a:r>
              <a:rPr lang="en-US" altLang="ko-KR" dirty="0"/>
              <a:t>, </a:t>
            </a:r>
            <a:r>
              <a:rPr lang="ko-KR" altLang="en-US" dirty="0"/>
              <a:t>이상치 처리</a:t>
            </a:r>
            <a:r>
              <a:rPr lang="en-US" altLang="ko-KR" dirty="0"/>
              <a:t>, </a:t>
            </a:r>
            <a:r>
              <a:rPr lang="ko-KR" altLang="en-US" dirty="0"/>
              <a:t>로그 변환</a:t>
            </a:r>
            <a:r>
              <a:rPr lang="en-US" altLang="ko-KR" dirty="0"/>
              <a:t>, </a:t>
            </a:r>
            <a:r>
              <a:rPr lang="ko-KR" altLang="en-US" dirty="0"/>
              <a:t>실시간 수집 데이터 정규화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8616A-51A3-8DA0-12B4-8DA4DA764D67}"/>
              </a:ext>
            </a:extLst>
          </p:cNvPr>
          <p:cNvSpPr txBox="1"/>
          <p:nvPr/>
        </p:nvSpPr>
        <p:spPr>
          <a:xfrm>
            <a:off x="12965584" y="20321106"/>
            <a:ext cx="756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투자 성향 분석에 따라 강화학습 기반의 변동성 돌파 전략과 </a:t>
            </a:r>
            <a:r>
              <a:rPr lang="en-US" altLang="ko-KR" dirty="0"/>
              <a:t>RSI </a:t>
            </a:r>
            <a:r>
              <a:rPr lang="ko-KR" altLang="en-US" dirty="0"/>
              <a:t>지표 등을 사용하여 최적의 포트폴리오를 생성합니다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F331B0-90A2-43C9-0B83-9F8C1738B12B}"/>
              </a:ext>
            </a:extLst>
          </p:cNvPr>
          <p:cNvSpPr txBox="1"/>
          <p:nvPr/>
        </p:nvSpPr>
        <p:spPr>
          <a:xfrm>
            <a:off x="21383612" y="10756669"/>
            <a:ext cx="80268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리스크 관리를 위해 </a:t>
            </a:r>
            <a:r>
              <a:rPr lang="en-US" altLang="ko-KR" dirty="0" err="1"/>
              <a:t>VaR</a:t>
            </a:r>
            <a:r>
              <a:rPr lang="en-US" altLang="ko-KR" dirty="0"/>
              <a:t>(Value at Risk)</a:t>
            </a:r>
            <a:r>
              <a:rPr lang="ko-KR" altLang="en-US" dirty="0"/>
              <a:t>와 최대 손실 제한 기법을 도입합니다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5776A7-1464-B872-AB0D-7E2FFE272FAA}"/>
              </a:ext>
            </a:extLst>
          </p:cNvPr>
          <p:cNvSpPr txBox="1"/>
          <p:nvPr/>
        </p:nvSpPr>
        <p:spPr>
          <a:xfrm>
            <a:off x="21383611" y="15079429"/>
            <a:ext cx="2234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err="1"/>
              <a:t>백테스팅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투자전략별백테스팅을</a:t>
            </a:r>
            <a:r>
              <a:rPr lang="ko-KR" altLang="en-US" dirty="0"/>
              <a:t> 한 결과를 비교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66C0233-DA86-88F8-C1F4-52CA066DE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80026" y="8294134"/>
            <a:ext cx="7406546" cy="383233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9088A4A-7CE6-B7C5-430B-CDD648F59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83613" y="8297444"/>
            <a:ext cx="9990842" cy="245922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0B68F2E4-5B57-5B8D-A547-FA6AC80AD1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83611" y="11125424"/>
            <a:ext cx="9990841" cy="3874240"/>
          </a:xfrm>
          <a:prstGeom prst="rect">
            <a:avLst/>
          </a:prstGeo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85009570-58E8-B3A2-2B53-B2968B1D9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43" y="37995261"/>
            <a:ext cx="82677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1CAE134-7EBC-794D-FAE1-626B7D4430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0443" y="30881897"/>
            <a:ext cx="7927957" cy="5831070"/>
          </a:xfrm>
          <a:prstGeom prst="rect">
            <a:avLst/>
          </a:prstGeom>
        </p:spPr>
      </p:pic>
      <p:sp>
        <p:nvSpPr>
          <p:cNvPr id="3" name="Google Shape;102;p1">
            <a:extLst>
              <a:ext uri="{FF2B5EF4-FFF2-40B4-BE49-F238E27FC236}">
                <a16:creationId xmlns:a16="http://schemas.microsoft.com/office/drawing/2014/main" id="{E666D33B-1649-7BCA-A122-1A279D69C7D3}"/>
              </a:ext>
            </a:extLst>
          </p:cNvPr>
          <p:cNvSpPr/>
          <p:nvPr/>
        </p:nvSpPr>
        <p:spPr>
          <a:xfrm>
            <a:off x="2136436" y="37088533"/>
            <a:ext cx="7921964" cy="77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+mn-ea"/>
                <a:ea typeface="+mn-ea"/>
              </a:rPr>
              <a:t>모델 개발 파이프라인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4" name="Google Shape;90;p1">
            <a:extLst>
              <a:ext uri="{FF2B5EF4-FFF2-40B4-BE49-F238E27FC236}">
                <a16:creationId xmlns:a16="http://schemas.microsoft.com/office/drawing/2014/main" id="{878E5B3C-9FDA-99A3-F7DD-388272591D6D}"/>
              </a:ext>
            </a:extLst>
          </p:cNvPr>
          <p:cNvSpPr txBox="1"/>
          <p:nvPr/>
        </p:nvSpPr>
        <p:spPr>
          <a:xfrm>
            <a:off x="1339352" y="15844503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6" name="Google Shape;95;p1">
            <a:extLst>
              <a:ext uri="{FF2B5EF4-FFF2-40B4-BE49-F238E27FC236}">
                <a16:creationId xmlns:a16="http://schemas.microsoft.com/office/drawing/2014/main" id="{75BE3DDA-3540-ED90-44AD-A99C8AFAF01A}"/>
              </a:ext>
            </a:extLst>
          </p:cNvPr>
          <p:cNvSpPr txBox="1"/>
          <p:nvPr/>
        </p:nvSpPr>
        <p:spPr>
          <a:xfrm>
            <a:off x="1142770" y="15694347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8" name="사각형: 둥근 위쪽 모서리 3">
            <a:extLst>
              <a:ext uri="{FF2B5EF4-FFF2-40B4-BE49-F238E27FC236}">
                <a16:creationId xmlns:a16="http://schemas.microsoft.com/office/drawing/2014/main" id="{5A026C5E-6353-D9E6-C284-76EE157D3743}"/>
              </a:ext>
            </a:extLst>
          </p:cNvPr>
          <p:cNvSpPr/>
          <p:nvPr/>
        </p:nvSpPr>
        <p:spPr>
          <a:xfrm>
            <a:off x="835070" y="14196346"/>
            <a:ext cx="11729723" cy="515969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96;p1">
            <a:extLst>
              <a:ext uri="{FF2B5EF4-FFF2-40B4-BE49-F238E27FC236}">
                <a16:creationId xmlns:a16="http://schemas.microsoft.com/office/drawing/2014/main" id="{C0AA2904-F898-794A-2B7D-5838180C682E}"/>
              </a:ext>
            </a:extLst>
          </p:cNvPr>
          <p:cNvSpPr/>
          <p:nvPr/>
        </p:nvSpPr>
        <p:spPr>
          <a:xfrm>
            <a:off x="945266" y="14102511"/>
            <a:ext cx="11509330" cy="575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청년층은 제한된 자산과 금융 지식 부족으로 인해 장기적이고 안정적인 투자 전략 수립에 어려움을 겪고 있음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시장 변동성에 대응하기 위한 경험 부족과 자산관리 도구의 부재는 재정적 독립을 방해하는 주요 요인으로 작용하고 있음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디지털 금융 환경의 발전에도 불구하고 청년층이 이를 효과적으로 활용하지 못하는 현실이 문제로 대두되고 있음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</a:p>
        </p:txBody>
      </p:sp>
      <p:sp>
        <p:nvSpPr>
          <p:cNvPr id="14" name="그래픽 1">
            <a:extLst>
              <a:ext uri="{FF2B5EF4-FFF2-40B4-BE49-F238E27FC236}">
                <a16:creationId xmlns:a16="http://schemas.microsoft.com/office/drawing/2014/main" id="{96DA1074-2BAB-1D36-8793-4B0B3B27FC83}"/>
              </a:ext>
            </a:extLst>
          </p:cNvPr>
          <p:cNvSpPr/>
          <p:nvPr/>
        </p:nvSpPr>
        <p:spPr>
          <a:xfrm rot="10800000">
            <a:off x="3995827" y="19583334"/>
            <a:ext cx="5342486" cy="747154"/>
          </a:xfrm>
          <a:custGeom>
            <a:avLst/>
            <a:gdLst>
              <a:gd name="connsiteX0" fmla="*/ 3429000 w 3429000"/>
              <a:gd name="connsiteY0" fmla="*/ 771525 h 771525"/>
              <a:gd name="connsiteX1" fmla="*/ 2057400 w 3429000"/>
              <a:gd name="connsiteY1" fmla="*/ 257175 h 771525"/>
              <a:gd name="connsiteX2" fmla="*/ 2400300 w 3429000"/>
              <a:gd name="connsiteY2" fmla="*/ 257175 h 771525"/>
              <a:gd name="connsiteX3" fmla="*/ 1714500 w 3429000"/>
              <a:gd name="connsiteY3" fmla="*/ 0 h 771525"/>
              <a:gd name="connsiteX4" fmla="*/ 1028700 w 3429000"/>
              <a:gd name="connsiteY4" fmla="*/ 257175 h 771525"/>
              <a:gd name="connsiteX5" fmla="*/ 1371600 w 3429000"/>
              <a:gd name="connsiteY5" fmla="*/ 257175 h 771525"/>
              <a:gd name="connsiteX6" fmla="*/ 0 w 3429000"/>
              <a:gd name="connsiteY6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771525">
                <a:moveTo>
                  <a:pt x="3429000" y="771525"/>
                </a:moveTo>
                <a:cubicBezTo>
                  <a:pt x="2314575" y="600075"/>
                  <a:pt x="2057400" y="257175"/>
                  <a:pt x="2057400" y="257175"/>
                </a:cubicBezTo>
                <a:lnTo>
                  <a:pt x="2400300" y="257175"/>
                </a:lnTo>
                <a:lnTo>
                  <a:pt x="1714500" y="0"/>
                </a:lnTo>
                <a:lnTo>
                  <a:pt x="1028700" y="257175"/>
                </a:lnTo>
                <a:lnTo>
                  <a:pt x="1371600" y="257175"/>
                </a:lnTo>
                <a:cubicBezTo>
                  <a:pt x="1371600" y="257175"/>
                  <a:pt x="1114425" y="600075"/>
                  <a:pt x="0" y="771525"/>
                </a:cubicBezTo>
              </a:path>
            </a:pathLst>
          </a:custGeom>
          <a:gradFill>
            <a:gsLst>
              <a:gs pos="89381">
                <a:schemeClr val="accent3"/>
              </a:gs>
              <a:gs pos="26550">
                <a:schemeClr val="accent3">
                  <a:alpha val="34000"/>
                </a:schemeClr>
              </a:gs>
              <a:gs pos="76106">
                <a:schemeClr val="accent3">
                  <a:alpha val="80000"/>
                </a:schemeClr>
              </a:gs>
              <a:gs pos="0">
                <a:schemeClr val="bg1">
                  <a:alpha val="0"/>
                </a:schemeClr>
              </a:gs>
              <a:gs pos="50000">
                <a:schemeClr val="accent3">
                  <a:alpha val="50000"/>
                </a:schemeClr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5" name="사각형: 둥근 모서리 9">
            <a:extLst>
              <a:ext uri="{FF2B5EF4-FFF2-40B4-BE49-F238E27FC236}">
                <a16:creationId xmlns:a16="http://schemas.microsoft.com/office/drawing/2014/main" id="{9EA1CCF3-D320-EDA9-36EB-3F37C70A1DE8}"/>
              </a:ext>
            </a:extLst>
          </p:cNvPr>
          <p:cNvSpPr/>
          <p:nvPr/>
        </p:nvSpPr>
        <p:spPr>
          <a:xfrm>
            <a:off x="959036" y="13393977"/>
            <a:ext cx="11540034" cy="708534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96;p1">
            <a:extLst>
              <a:ext uri="{FF2B5EF4-FFF2-40B4-BE49-F238E27FC236}">
                <a16:creationId xmlns:a16="http://schemas.microsoft.com/office/drawing/2014/main" id="{D77BDF47-A58D-7656-4767-46102A14FA55}"/>
              </a:ext>
            </a:extLst>
          </p:cNvPr>
          <p:cNvSpPr/>
          <p:nvPr/>
        </p:nvSpPr>
        <p:spPr>
          <a:xfrm>
            <a:off x="1142770" y="13288079"/>
            <a:ext cx="2395498" cy="86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연구배경</a:t>
            </a:r>
            <a:endParaRPr lang="en-US" altLang="ko-KR" sz="3600" b="1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18" name="직사각형 11">
            <a:extLst>
              <a:ext uri="{FF2B5EF4-FFF2-40B4-BE49-F238E27FC236}">
                <a16:creationId xmlns:a16="http://schemas.microsoft.com/office/drawing/2014/main" id="{03E2AB73-7E65-B9D6-C262-9CCADBAC4122}"/>
              </a:ext>
            </a:extLst>
          </p:cNvPr>
          <p:cNvSpPr/>
          <p:nvPr/>
        </p:nvSpPr>
        <p:spPr>
          <a:xfrm>
            <a:off x="945266" y="20586815"/>
            <a:ext cx="11465775" cy="20776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2">
            <a:extLst>
              <a:ext uri="{FF2B5EF4-FFF2-40B4-BE49-F238E27FC236}">
                <a16:creationId xmlns:a16="http://schemas.microsoft.com/office/drawing/2014/main" id="{B04511EC-80AB-AAAC-FF6E-D6644B7E730D}"/>
              </a:ext>
            </a:extLst>
          </p:cNvPr>
          <p:cNvSpPr/>
          <p:nvPr/>
        </p:nvSpPr>
        <p:spPr>
          <a:xfrm>
            <a:off x="1314824" y="20804321"/>
            <a:ext cx="10726657" cy="1655236"/>
          </a:xfrm>
          <a:prstGeom prst="roundRect">
            <a:avLst>
              <a:gd name="adj" fmla="val 180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Google Shape;96;p1">
            <a:extLst>
              <a:ext uri="{FF2B5EF4-FFF2-40B4-BE49-F238E27FC236}">
                <a16:creationId xmlns:a16="http://schemas.microsoft.com/office/drawing/2014/main" id="{DBA09642-9DA1-41DE-8938-458B7BBEF201}"/>
              </a:ext>
            </a:extLst>
          </p:cNvPr>
          <p:cNvSpPr/>
          <p:nvPr/>
        </p:nvSpPr>
        <p:spPr>
          <a:xfrm>
            <a:off x="1262825" y="20880436"/>
            <a:ext cx="10655261" cy="135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인공지능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과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실시간 금융 데이터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를 활용하여 청년층의 자산관리 문제를 해결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48D037E2-6C90-07F6-469B-3D97DC0C6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>
            <a:extLst>
              <a:ext uri="{FF2B5EF4-FFF2-40B4-BE49-F238E27FC236}">
                <a16:creationId xmlns:a16="http://schemas.microsoft.com/office/drawing/2014/main" id="{C2D55F59-C109-59A0-8010-6F29020247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84379" y="4771280"/>
            <a:ext cx="31428268" cy="36705624"/>
          </a:xfrm>
          <a:prstGeom prst="roundRect">
            <a:avLst>
              <a:gd name="adj" fmla="val 71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 dirty="0">
              <a:solidFill>
                <a:schemeClr val="lt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90" name="Google Shape;90;p1">
            <a:extLst>
              <a:ext uri="{FF2B5EF4-FFF2-40B4-BE49-F238E27FC236}">
                <a16:creationId xmlns:a16="http://schemas.microsoft.com/office/drawing/2014/main" id="{405F665E-4407-E179-937A-712BF548B01D}"/>
              </a:ext>
            </a:extLst>
          </p:cNvPr>
          <p:cNvSpPr txBox="1"/>
          <p:nvPr/>
        </p:nvSpPr>
        <p:spPr>
          <a:xfrm>
            <a:off x="1405075" y="14769474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1" name="Google Shape;91;p1">
            <a:extLst>
              <a:ext uri="{FF2B5EF4-FFF2-40B4-BE49-F238E27FC236}">
                <a16:creationId xmlns:a16="http://schemas.microsoft.com/office/drawing/2014/main" id="{FA131F0C-3C2A-3181-D5F2-F5B484EB35D6}"/>
              </a:ext>
            </a:extLst>
          </p:cNvPr>
          <p:cNvSpPr/>
          <p:nvPr/>
        </p:nvSpPr>
        <p:spPr>
          <a:xfrm>
            <a:off x="864793" y="5005572"/>
            <a:ext cx="11700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과제</a:t>
            </a:r>
            <a:r>
              <a:rPr 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요약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92" name="Google Shape;92;p1">
            <a:extLst>
              <a:ext uri="{FF2B5EF4-FFF2-40B4-BE49-F238E27FC236}">
                <a16:creationId xmlns:a16="http://schemas.microsoft.com/office/drawing/2014/main" id="{72B14488-1BD0-A45F-DE0F-D720E003AE1B}"/>
              </a:ext>
            </a:extLst>
          </p:cNvPr>
          <p:cNvSpPr/>
          <p:nvPr/>
        </p:nvSpPr>
        <p:spPr>
          <a:xfrm>
            <a:off x="13065573" y="5029475"/>
            <a:ext cx="18396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연구 구현 방법</a:t>
            </a:r>
            <a:endParaRPr sz="48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3" name="Google Shape;93;p1">
            <a:extLst>
              <a:ext uri="{FF2B5EF4-FFF2-40B4-BE49-F238E27FC236}">
                <a16:creationId xmlns:a16="http://schemas.microsoft.com/office/drawing/2014/main" id="{EAB86F47-0A50-74BE-6950-6EB273D30E8B}"/>
              </a:ext>
            </a:extLst>
          </p:cNvPr>
          <p:cNvSpPr txBox="1"/>
          <p:nvPr/>
        </p:nvSpPr>
        <p:spPr>
          <a:xfrm>
            <a:off x="6548057" y="3099985"/>
            <a:ext cx="19303174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홍진욱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손정훈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 이서준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 </a:t>
            </a: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김영채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, </a:t>
            </a:r>
            <a:r>
              <a:rPr lang="ko-KR" altLang="en-US" sz="4400" b="1" dirty="0" err="1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백윤주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(</a:t>
            </a: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교수</a:t>
            </a:r>
            <a:r>
              <a:rPr lang="en-US" altLang="ko-KR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부산대학교</a:t>
            </a:r>
            <a:endParaRPr sz="44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4" name="Google Shape;94;p1">
            <a:extLst>
              <a:ext uri="{FF2B5EF4-FFF2-40B4-BE49-F238E27FC236}">
                <a16:creationId xmlns:a16="http://schemas.microsoft.com/office/drawing/2014/main" id="{EA6AEE1F-6229-BD73-9D1D-8E1F20E1014C}"/>
              </a:ext>
            </a:extLst>
          </p:cNvPr>
          <p:cNvSpPr/>
          <p:nvPr/>
        </p:nvSpPr>
        <p:spPr>
          <a:xfrm>
            <a:off x="484379" y="283050"/>
            <a:ext cx="31430530" cy="3174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6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청년층을 위한 포트폴리오 관리 서비스</a:t>
            </a:r>
            <a:endParaRPr sz="96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95" name="Google Shape;95;p1">
            <a:extLst>
              <a:ext uri="{FF2B5EF4-FFF2-40B4-BE49-F238E27FC236}">
                <a16:creationId xmlns:a16="http://schemas.microsoft.com/office/drawing/2014/main" id="{A23D16A0-EACB-1B34-0CDD-4D938C717645}"/>
              </a:ext>
            </a:extLst>
          </p:cNvPr>
          <p:cNvSpPr txBox="1"/>
          <p:nvPr/>
        </p:nvSpPr>
        <p:spPr>
          <a:xfrm>
            <a:off x="1208493" y="14619318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grpSp>
        <p:nvGrpSpPr>
          <p:cNvPr id="97" name="Google Shape;97;p1">
            <a:extLst>
              <a:ext uri="{FF2B5EF4-FFF2-40B4-BE49-F238E27FC236}">
                <a16:creationId xmlns:a16="http://schemas.microsoft.com/office/drawing/2014/main" id="{D518913B-DCB4-58A3-35FE-5BA9E1E22A8A}"/>
              </a:ext>
            </a:extLst>
          </p:cNvPr>
          <p:cNvGrpSpPr/>
          <p:nvPr/>
        </p:nvGrpSpPr>
        <p:grpSpPr>
          <a:xfrm>
            <a:off x="864793" y="11851322"/>
            <a:ext cx="11700000" cy="9633682"/>
            <a:chOff x="864793" y="13745237"/>
            <a:chExt cx="11700000" cy="9633682"/>
          </a:xfrm>
        </p:grpSpPr>
        <p:sp>
          <p:nvSpPr>
            <p:cNvPr id="98" name="Google Shape;98;p1">
              <a:extLst>
                <a:ext uri="{FF2B5EF4-FFF2-40B4-BE49-F238E27FC236}">
                  <a16:creationId xmlns:a16="http://schemas.microsoft.com/office/drawing/2014/main" id="{CB1E40B0-0C1A-D16C-EA0F-912271832D93}"/>
                </a:ext>
              </a:extLst>
            </p:cNvPr>
            <p:cNvSpPr/>
            <p:nvPr/>
          </p:nvSpPr>
          <p:spPr>
            <a:xfrm>
              <a:off x="864793" y="13745237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연구 배경 및 목적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99" name="Google Shape;99;p1">
              <a:extLst>
                <a:ext uri="{FF2B5EF4-FFF2-40B4-BE49-F238E27FC236}">
                  <a16:creationId xmlns:a16="http://schemas.microsoft.com/office/drawing/2014/main" id="{49654488-9BE0-5B58-8E6E-1A5265EE99F4}"/>
                </a:ext>
              </a:extLst>
            </p:cNvPr>
            <p:cNvSpPr/>
            <p:nvPr/>
          </p:nvSpPr>
          <p:spPr>
            <a:xfrm>
              <a:off x="900793" y="14787223"/>
              <a:ext cx="11664000" cy="85916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3429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endParaRPr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1">
            <a:extLst>
              <a:ext uri="{FF2B5EF4-FFF2-40B4-BE49-F238E27FC236}">
                <a16:creationId xmlns:a16="http://schemas.microsoft.com/office/drawing/2014/main" id="{83F5FAE0-E621-0CA6-462D-138BB0DE1F87}"/>
              </a:ext>
            </a:extLst>
          </p:cNvPr>
          <p:cNvGrpSpPr/>
          <p:nvPr/>
        </p:nvGrpSpPr>
        <p:grpSpPr>
          <a:xfrm>
            <a:off x="13065571" y="35605541"/>
            <a:ext cx="18396002" cy="4627737"/>
            <a:chOff x="13065571" y="38501141"/>
            <a:chExt cx="18396002" cy="4627737"/>
          </a:xfrm>
        </p:grpSpPr>
        <p:sp>
          <p:nvSpPr>
            <p:cNvPr id="101" name="Google Shape;101;p1">
              <a:extLst>
                <a:ext uri="{FF2B5EF4-FFF2-40B4-BE49-F238E27FC236}">
                  <a16:creationId xmlns:a16="http://schemas.microsoft.com/office/drawing/2014/main" id="{1745C021-AC55-6BAA-54C1-FE0311974998}"/>
                </a:ext>
              </a:extLst>
            </p:cNvPr>
            <p:cNvSpPr/>
            <p:nvPr/>
          </p:nvSpPr>
          <p:spPr>
            <a:xfrm>
              <a:off x="13065573" y="38501141"/>
              <a:ext cx="18396000" cy="8748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연구 </a:t>
              </a:r>
              <a:r>
                <a:rPr lang="ko-KR" sz="4400" b="1" dirty="0">
                  <a:solidFill>
                    <a:schemeClr val="lt1"/>
                  </a:solidFill>
                  <a:latin typeface="+mn-ea"/>
                  <a:ea typeface="+mn-ea"/>
                  <a:cs typeface="Malgun Gothic"/>
                  <a:sym typeface="Malgun Gothic"/>
                </a:rPr>
                <a:t>결론</a:t>
              </a:r>
              <a:endParaRPr sz="48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endParaRPr>
            </a:p>
          </p:txBody>
        </p:sp>
        <p:sp>
          <p:nvSpPr>
            <p:cNvPr id="102" name="Google Shape;102;p1">
              <a:extLst>
                <a:ext uri="{FF2B5EF4-FFF2-40B4-BE49-F238E27FC236}">
                  <a16:creationId xmlns:a16="http://schemas.microsoft.com/office/drawing/2014/main" id="{74FE05CF-119E-C0CF-9748-49AF61337CB7}"/>
                </a:ext>
              </a:extLst>
            </p:cNvPr>
            <p:cNvSpPr/>
            <p:nvPr/>
          </p:nvSpPr>
          <p:spPr>
            <a:xfrm>
              <a:off x="13065571" y="39603578"/>
              <a:ext cx="18396000" cy="352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pPr marL="571500" marR="0" lvl="0" indent="-57150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 panose="020B0604020202020204" pitchFamily="34" charset="0"/>
                <a:buChar char="•"/>
              </a:pPr>
              <a:r>
                <a:rPr lang="ko-KR" altLang="en-US" sz="3600" dirty="0">
                  <a:latin typeface="+mn-ea"/>
                  <a:ea typeface="+mn-ea"/>
                </a:rPr>
                <a:t>연구결과에 따른 결론을 서술하세요</a:t>
              </a:r>
              <a:r>
                <a:rPr lang="en-US" altLang="ko-KR" sz="3600" dirty="0">
                  <a:latin typeface="+mn-ea"/>
                  <a:ea typeface="+mn-ea"/>
                </a:rPr>
                <a:t>.</a:t>
              </a:r>
            </a:p>
            <a:p>
              <a:pPr algn="just">
                <a:buClr>
                  <a:schemeClr val="dk1"/>
                </a:buClr>
                <a:buSzPts val="3600"/>
              </a:pPr>
              <a:endParaRPr lang="en-US" altLang="ko-KR" sz="3600" b="0" i="0" dirty="0">
                <a:effectLst/>
                <a:latin typeface="__fkGroteskNeue_598ab8"/>
              </a:endParaRPr>
            </a:p>
            <a:p>
              <a:pPr algn="just">
                <a:buClr>
                  <a:schemeClr val="dk1"/>
                </a:buClr>
                <a:buSzPts val="3600"/>
              </a:pPr>
              <a:r>
                <a:rPr lang="ko-KR" altLang="en-US" sz="3600" b="0" i="0" dirty="0">
                  <a:effectLst/>
                  <a:latin typeface="__fkGroteskNeue_598ab8"/>
                </a:rPr>
                <a:t>본 프로젝트는 </a:t>
              </a:r>
              <a:r>
                <a:rPr lang="en-US" altLang="ko-KR" sz="3600" b="0" i="0" dirty="0">
                  <a:effectLst/>
                  <a:latin typeface="__fkGroteskNeue_598ab8"/>
                </a:rPr>
                <a:t>AI </a:t>
              </a:r>
              <a:r>
                <a:rPr lang="ko-KR" altLang="en-US" sz="3600" b="0" i="0" dirty="0">
                  <a:effectLst/>
                  <a:latin typeface="__fkGroteskNeue_598ab8"/>
                </a:rPr>
                <a:t>기반 맞춤형 포트폴리오 관리 서비스를 통해 청년층의 재정적 독립을 지원했습니다</a:t>
              </a:r>
              <a:r>
                <a:rPr lang="en-US" altLang="ko-KR" sz="3600" b="0" i="0" dirty="0">
                  <a:effectLst/>
                  <a:latin typeface="__fkGroteskNeue_598ab8"/>
                </a:rPr>
                <a:t>. </a:t>
              </a:r>
              <a:r>
                <a:rPr lang="ko-KR" altLang="en-US" sz="3600" b="0" i="0" dirty="0">
                  <a:effectLst/>
                  <a:latin typeface="__fkGroteskNeue_598ab8"/>
                </a:rPr>
                <a:t>개인화된 투자 전략</a:t>
              </a:r>
              <a:r>
                <a:rPr lang="en-US" altLang="ko-KR" sz="3600" b="0" i="0" dirty="0">
                  <a:effectLst/>
                  <a:latin typeface="__fkGroteskNeue_598ab8"/>
                </a:rPr>
                <a:t>, </a:t>
              </a:r>
              <a:r>
                <a:rPr lang="ko-KR" altLang="en-US" sz="3600" b="0" i="0" dirty="0">
                  <a:effectLst/>
                  <a:latin typeface="__fkGroteskNeue_598ab8"/>
                </a:rPr>
                <a:t>실시간 시장 대응</a:t>
              </a:r>
              <a:r>
                <a:rPr lang="en-US" altLang="ko-KR" sz="3600" b="0" i="0" dirty="0">
                  <a:effectLst/>
                  <a:latin typeface="__fkGroteskNeue_598ab8"/>
                </a:rPr>
                <a:t>, </a:t>
              </a:r>
              <a:r>
                <a:rPr lang="ko-KR" altLang="en-US" sz="3600" b="0" i="0" dirty="0">
                  <a:effectLst/>
                  <a:latin typeface="__fkGroteskNeue_598ab8"/>
                </a:rPr>
                <a:t>효과적인 리스크 관리</a:t>
              </a:r>
              <a:r>
                <a:rPr lang="en-US" altLang="ko-KR" sz="3600" b="0" i="0" dirty="0">
                  <a:effectLst/>
                  <a:latin typeface="__fkGroteskNeue_598ab8"/>
                </a:rPr>
                <a:t>, </a:t>
              </a:r>
              <a:r>
                <a:rPr lang="ko-KR" altLang="en-US" sz="3600" b="0" i="0" dirty="0">
                  <a:effectLst/>
                  <a:latin typeface="__fkGroteskNeue_598ab8"/>
                </a:rPr>
                <a:t>사용자 친화적 인터페이스를 구현하여 청년 투자자들의 자산 관리 능력을 향상시켰습니다</a:t>
              </a:r>
              <a:r>
                <a:rPr lang="en-US" altLang="ko-KR" sz="3600" b="0" i="0" dirty="0">
                  <a:effectLst/>
                  <a:latin typeface="__fkGroteskNeue_598ab8"/>
                </a:rPr>
                <a:t>. </a:t>
              </a:r>
              <a:r>
                <a:rPr lang="ko-KR" altLang="en-US" sz="3600" b="0" i="0" dirty="0">
                  <a:effectLst/>
                  <a:latin typeface="__fkGroteskNeue_598ab8"/>
                </a:rPr>
                <a:t>이를 통해 금융 지식이 부족한 청년들도 쉽게 투자에 접근할 수 있게 되었으며</a:t>
              </a:r>
              <a:r>
                <a:rPr lang="en-US" altLang="ko-KR" sz="3600" b="0" i="0" dirty="0">
                  <a:effectLst/>
                  <a:latin typeface="__fkGroteskNeue_598ab8"/>
                </a:rPr>
                <a:t>, </a:t>
              </a:r>
              <a:r>
                <a:rPr lang="ko-KR" altLang="en-US" sz="3600" b="0" i="0" dirty="0">
                  <a:effectLst/>
                  <a:latin typeface="__fkGroteskNeue_598ab8"/>
                </a:rPr>
                <a:t>지역 경제 활성화에도 기여할 수 있는 잠재력을 보여주었습니다</a:t>
              </a:r>
              <a:r>
                <a:rPr lang="en-US" altLang="ko-KR" sz="3600" b="0" i="0" dirty="0">
                  <a:effectLst/>
                  <a:latin typeface="__fkGroteskNeue_598ab8"/>
                </a:rPr>
                <a:t>.</a:t>
              </a:r>
              <a:endParaRPr lang="ko-KR" altLang="en-US" sz="2800" dirty="0">
                <a:latin typeface="+mn-ea"/>
                <a:ea typeface="+mn-ea"/>
              </a:endParaRPr>
            </a:p>
            <a:p>
              <a:pPr marR="0" lvl="0" algn="just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</a:pPr>
              <a:endParaRPr sz="3600" dirty="0">
                <a:latin typeface="+mn-ea"/>
                <a:ea typeface="+mn-ea"/>
              </a:endParaRPr>
            </a:p>
          </p:txBody>
        </p:sp>
      </p:grpSp>
      <p:sp>
        <p:nvSpPr>
          <p:cNvPr id="109" name="Google Shape;109;p1">
            <a:extLst>
              <a:ext uri="{FF2B5EF4-FFF2-40B4-BE49-F238E27FC236}">
                <a16:creationId xmlns:a16="http://schemas.microsoft.com/office/drawing/2014/main" id="{0974F88C-EC83-BE14-FB8C-7BC1FB5D6E26}"/>
              </a:ext>
            </a:extLst>
          </p:cNvPr>
          <p:cNvSpPr/>
          <p:nvPr/>
        </p:nvSpPr>
        <p:spPr>
          <a:xfrm>
            <a:off x="12945207" y="6148494"/>
            <a:ext cx="18172800" cy="56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전체적인 흐름도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: 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데이터 수집 및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전처리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알고리즘 설계 및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백테스팅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리스크 관리 및 최적화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-&gt;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시각화 및 배포</a:t>
            </a: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ko-KR" altLang="en-US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120" name="Google Shape;120;p1">
            <a:extLst>
              <a:ext uri="{FF2B5EF4-FFF2-40B4-BE49-F238E27FC236}">
                <a16:creationId xmlns:a16="http://schemas.microsoft.com/office/drawing/2014/main" id="{1A8A528C-0EE8-6771-4899-6FD2E202FF3C}"/>
              </a:ext>
            </a:extLst>
          </p:cNvPr>
          <p:cNvSpPr/>
          <p:nvPr/>
        </p:nvSpPr>
        <p:spPr>
          <a:xfrm>
            <a:off x="864793" y="29806661"/>
            <a:ext cx="11700000" cy="87408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연구 프레임워크</a:t>
            </a:r>
            <a:endParaRPr dirty="0">
              <a:latin typeface="+mn-ea"/>
              <a:ea typeface="+mn-ea"/>
            </a:endParaRPr>
          </a:p>
        </p:txBody>
      </p:sp>
      <p:grpSp>
        <p:nvGrpSpPr>
          <p:cNvPr id="123" name="Google Shape;123;p1">
            <a:extLst>
              <a:ext uri="{FF2B5EF4-FFF2-40B4-BE49-F238E27FC236}">
                <a16:creationId xmlns:a16="http://schemas.microsoft.com/office/drawing/2014/main" id="{F07318B0-3840-6187-67F6-C5AB5C0EF183}"/>
              </a:ext>
            </a:extLst>
          </p:cNvPr>
          <p:cNvGrpSpPr/>
          <p:nvPr/>
        </p:nvGrpSpPr>
        <p:grpSpPr>
          <a:xfrm>
            <a:off x="864793" y="22313632"/>
            <a:ext cx="12291827" cy="4388268"/>
            <a:chOff x="864793" y="13745237"/>
            <a:chExt cx="12291827" cy="4388268"/>
          </a:xfrm>
        </p:grpSpPr>
        <p:sp>
          <p:nvSpPr>
            <p:cNvPr id="124" name="Google Shape;124;p1">
              <a:extLst>
                <a:ext uri="{FF2B5EF4-FFF2-40B4-BE49-F238E27FC236}">
                  <a16:creationId xmlns:a16="http://schemas.microsoft.com/office/drawing/2014/main" id="{F5F0730D-733F-618A-4FA7-F8F890A50D47}"/>
                </a:ext>
              </a:extLst>
            </p:cNvPr>
            <p:cNvSpPr/>
            <p:nvPr/>
          </p:nvSpPr>
          <p:spPr>
            <a:xfrm>
              <a:off x="864793" y="13745237"/>
              <a:ext cx="11700000" cy="87408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1E4E7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4400" b="1" dirty="0">
                  <a:solidFill>
                    <a:schemeClr val="lt1"/>
                  </a:solidFill>
                  <a:latin typeface="+mn-ea"/>
                  <a:ea typeface="+mn-ea"/>
                  <a:sym typeface="Malgun Gothic"/>
                </a:rPr>
                <a:t>관련연구 동향</a:t>
              </a:r>
              <a:endParaRPr dirty="0">
                <a:latin typeface="+mn-ea"/>
                <a:ea typeface="+mn-ea"/>
              </a:endParaRPr>
            </a:p>
          </p:txBody>
        </p:sp>
        <p:sp>
          <p:nvSpPr>
            <p:cNvPr id="125" name="Google Shape;125;p1">
              <a:extLst>
                <a:ext uri="{FF2B5EF4-FFF2-40B4-BE49-F238E27FC236}">
                  <a16:creationId xmlns:a16="http://schemas.microsoft.com/office/drawing/2014/main" id="{2541CC24-BEC7-EEEA-6302-1DDDD19213BB}"/>
                </a:ext>
              </a:extLst>
            </p:cNvPr>
            <p:cNvSpPr/>
            <p:nvPr/>
          </p:nvSpPr>
          <p:spPr>
            <a:xfrm>
              <a:off x="1492620" y="14767599"/>
              <a:ext cx="11664000" cy="336590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80000" tIns="180000" rIns="180000" bIns="180000" anchor="t" anchorCtr="0">
              <a:noAutofit/>
            </a:bodyPr>
            <a:lstStyle/>
            <a:p>
              <a:r>
                <a:rPr lang="ko-KR" altLang="en-US" sz="2800" dirty="0"/>
                <a:t>최근 </a:t>
              </a:r>
              <a:r>
                <a:rPr lang="en-US" altLang="ko-KR" sz="2800" dirty="0"/>
                <a:t>AI </a:t>
              </a:r>
              <a:r>
                <a:rPr lang="ko-KR" altLang="en-US" sz="2800" dirty="0"/>
                <a:t>기술을 활용한 포트폴리오 관리 서비스는 </a:t>
              </a:r>
              <a:r>
                <a:rPr lang="en-US" altLang="ko-KR" sz="2800" dirty="0" err="1"/>
                <a:t>Wealthfront</a:t>
              </a:r>
              <a:r>
                <a:rPr lang="ko-KR" altLang="en-US" sz="2800" dirty="0"/>
                <a:t>와 </a:t>
              </a:r>
              <a:r>
                <a:rPr lang="en-US" altLang="ko-KR" sz="2800" dirty="0"/>
                <a:t>Betterment </a:t>
              </a:r>
              <a:r>
                <a:rPr lang="ko-KR" altLang="en-US" sz="2800" dirty="0"/>
                <a:t>같은 </a:t>
              </a:r>
              <a:r>
                <a:rPr lang="ko-KR" altLang="en-US" sz="2800" dirty="0" err="1"/>
                <a:t>로보어드바이저를</a:t>
              </a:r>
              <a:r>
                <a:rPr lang="ko-KR" altLang="en-US" sz="2800" dirty="0"/>
                <a:t> 통해 금융 시장에서 활발히 활용되고 있습니다</a:t>
              </a:r>
              <a:r>
                <a:rPr lang="en-US" altLang="ko-KR" sz="2800" dirty="0"/>
                <a:t>. </a:t>
              </a:r>
              <a:r>
                <a:rPr lang="ko-KR" altLang="en-US" sz="2800" dirty="0" err="1"/>
                <a:t>로빈후드와</a:t>
              </a:r>
              <a:r>
                <a:rPr lang="ko-KR" altLang="en-US" sz="2800" dirty="0"/>
                <a:t> 같은 플랫폼은 청년층 투자자들에게 간편한 투자 환경을 제공하지만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맞춤형 투자 전략과 고도화된 리스크 관리 도구는 부족한 실정입니다</a:t>
              </a:r>
              <a:r>
                <a:rPr lang="en-US" altLang="ko-KR" sz="2800" dirty="0"/>
                <a:t>. </a:t>
              </a:r>
              <a:r>
                <a:rPr lang="ko-KR" altLang="en-US" sz="2800" dirty="0"/>
                <a:t>또한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기존 연구들은 주로 고소득층과 대규모 자산을 가진 투자자를 대상으로 설계된 경우가 많아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청년층의 투자 경험 부족과 소규모 자산 관리 문제를 해결하는 데는 한계가 있습니다</a:t>
              </a:r>
              <a:r>
                <a:rPr lang="en-US" altLang="ko-KR" sz="2800" dirty="0"/>
                <a:t>.</a:t>
              </a:r>
            </a:p>
            <a:p>
              <a:r>
                <a:rPr lang="ko-KR" altLang="en-US" sz="2800" dirty="0"/>
                <a:t>본 프로젝트는 </a:t>
              </a:r>
              <a:r>
                <a:rPr lang="ko-KR" altLang="en-US" sz="2800" dirty="0" err="1"/>
                <a:t>머신러닝과</a:t>
              </a:r>
              <a:r>
                <a:rPr lang="ko-KR" altLang="en-US" sz="2800" dirty="0"/>
                <a:t> 강화학습 기반의 시장 적응형 투자 전략을 통해 청년층의 투자 접근성을 개선하고</a:t>
              </a:r>
              <a:r>
                <a:rPr lang="en-US" altLang="ko-KR" sz="2800" dirty="0"/>
                <a:t>, </a:t>
              </a:r>
              <a:r>
                <a:rPr lang="ko-KR" altLang="en-US" sz="2800" dirty="0"/>
                <a:t>사용자 맞춤형 포트폴리오와 고도화된 리스크 관리 기능을 제공하는 데 초점을 맞춥니다</a:t>
              </a:r>
              <a:r>
                <a:rPr lang="en-US" altLang="ko-KR" sz="2800" dirty="0"/>
                <a:t>. </a:t>
              </a:r>
              <a:r>
                <a:rPr lang="ko-KR" altLang="en-US" sz="2800" dirty="0"/>
                <a:t>이를 통해 제한된 자산을 가진 청년층도 안정적이고 장기적인 투자 전략을 수립할 수 있도록 지원하고자 합니다</a:t>
              </a:r>
              <a:r>
                <a:rPr lang="en-US" altLang="ko-KR" sz="2800" dirty="0"/>
                <a:t>.</a:t>
              </a:r>
            </a:p>
          </p:txBody>
        </p:sp>
      </p:grpSp>
      <p:sp>
        <p:nvSpPr>
          <p:cNvPr id="126" name="Google Shape;126;p1">
            <a:extLst>
              <a:ext uri="{FF2B5EF4-FFF2-40B4-BE49-F238E27FC236}">
                <a16:creationId xmlns:a16="http://schemas.microsoft.com/office/drawing/2014/main" id="{62DB7042-AECC-E66E-FD30-03DCDFE73485}"/>
              </a:ext>
            </a:extLst>
          </p:cNvPr>
          <p:cNvSpPr txBox="1"/>
          <p:nvPr/>
        </p:nvSpPr>
        <p:spPr>
          <a:xfrm>
            <a:off x="14662350" y="8001167"/>
            <a:ext cx="52428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921">
              <a:solidFill>
                <a:schemeClr val="dk1"/>
              </a:solidFill>
              <a:highlight>
                <a:srgbClr val="FF0000"/>
              </a:highlight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39" name="Google Shape;96;p1">
            <a:extLst>
              <a:ext uri="{FF2B5EF4-FFF2-40B4-BE49-F238E27FC236}">
                <a16:creationId xmlns:a16="http://schemas.microsoft.com/office/drawing/2014/main" id="{BBA0FE3F-C2B0-5A38-315D-1B0CA0914CCC}"/>
              </a:ext>
            </a:extLst>
          </p:cNvPr>
          <p:cNvSpPr/>
          <p:nvPr/>
        </p:nvSpPr>
        <p:spPr>
          <a:xfrm>
            <a:off x="1024759" y="5733360"/>
            <a:ext cx="11664000" cy="698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본 프로젝트는 청년층의 자산관리 어려움을 해결하기 위해 인공지능과 실시간 금융 데이터를 활용한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맞춤형 포트폴리오 관리 서비스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를 개발하는 것을 목표로 합니다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투자 성향 분석</a:t>
            </a:r>
            <a:r>
              <a:rPr lang="en-US" altLang="ko-KR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실시간 전략 업데이트</a:t>
            </a:r>
            <a:r>
              <a:rPr lang="en-US" altLang="ko-KR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리스크 관리 기능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을 제공하며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직관적인 사용자 인터페이스로 초보 투자자도 쉽게 활용할 수 있는 환경을 구축합니다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14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이를 통해 청년층의 재정적 독립을 지원하고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금융 데이터와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AI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융합의 성공적인 사례를 제시하며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,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지역 경제 활성화에도 기여하고자 합니다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  <a:endParaRPr lang="ko-KR" altLang="en-US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40" name="Google Shape;92;p1">
            <a:extLst>
              <a:ext uri="{FF2B5EF4-FFF2-40B4-BE49-F238E27FC236}">
                <a16:creationId xmlns:a16="http://schemas.microsoft.com/office/drawing/2014/main" id="{C0354BC2-E6BA-D93B-A8E2-927D3E341416}"/>
              </a:ext>
            </a:extLst>
          </p:cNvPr>
          <p:cNvSpPr/>
          <p:nvPr/>
        </p:nvSpPr>
        <p:spPr>
          <a:xfrm>
            <a:off x="13179860" y="22004737"/>
            <a:ext cx="18396000" cy="874080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1E4E7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400" b="1" dirty="0">
                <a:solidFill>
                  <a:schemeClr val="lt1"/>
                </a:solidFill>
                <a:latin typeface="+mn-ea"/>
                <a:ea typeface="+mn-ea"/>
                <a:cs typeface="Malgun Gothic"/>
                <a:sym typeface="Malgun Gothic"/>
              </a:rPr>
              <a:t>연구 결과</a:t>
            </a:r>
            <a:endParaRPr sz="4800" b="1" dirty="0">
              <a:solidFill>
                <a:schemeClr val="lt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41" name="Google Shape;109;p1">
            <a:extLst>
              <a:ext uri="{FF2B5EF4-FFF2-40B4-BE49-F238E27FC236}">
                <a16:creationId xmlns:a16="http://schemas.microsoft.com/office/drawing/2014/main" id="{95B637CF-CF2E-7212-2B44-EEA2988CA82D}"/>
              </a:ext>
            </a:extLst>
          </p:cNvPr>
          <p:cNvSpPr/>
          <p:nvPr/>
        </p:nvSpPr>
        <p:spPr>
          <a:xfrm>
            <a:off x="13059494" y="23124092"/>
            <a:ext cx="18172800" cy="56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실험에 대한 결과에 대하여 서술하세요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  <a:endParaRPr lang="ko-KR" altLang="en-US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 </a:t>
            </a:r>
            <a:r>
              <a:rPr lang="en-US" altLang="ko-KR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AI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기반 포트폴리오 성과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ko-KR" altLang="en-US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클러스터링 분석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 S&amp;P 500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종목을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4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개 그룹으로 분류</a:t>
            </a: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고수익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고위험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(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빨간색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),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중수익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중위험</a:t>
            </a: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(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하늘색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),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안정형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(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보라색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), </a:t>
            </a:r>
            <a:r>
              <a:rPr lang="ko-KR" altLang="en-US" sz="3600" dirty="0" err="1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저위험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방어형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(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연두색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)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위험 관리 효과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시장 대비 변동성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15%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감소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고변동성 구간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(2024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년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8-9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월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)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에서도 안정</a:t>
            </a: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성 유지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ko-KR" altLang="en-US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수익률 분석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누적수익률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15%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달성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-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시장 하락기에도 안정적 수익 곡선 유지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ko-KR" altLang="en-US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이러한 결과는 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AI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기술과 실시간 금융 데이터의</a:t>
            </a: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융합이 청년층의 자산관리에 실질적 도움이 됨을</a:t>
            </a:r>
            <a:endParaRPr lang="en-US" altLang="ko-KR" sz="360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 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입증합니다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36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878B43-B8CA-1ADD-112D-6207C443C0F1}"/>
              </a:ext>
            </a:extLst>
          </p:cNvPr>
          <p:cNvSpPr txBox="1"/>
          <p:nvPr/>
        </p:nvSpPr>
        <p:spPr>
          <a:xfrm>
            <a:off x="21306971" y="42090997"/>
            <a:ext cx="106056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+mn-ea"/>
                <a:ea typeface="+mn-ea"/>
              </a:rPr>
              <a:t> 지자체</a:t>
            </a:r>
            <a:r>
              <a:rPr lang="en-US" altLang="ko-KR" sz="4400" b="1" dirty="0">
                <a:solidFill>
                  <a:schemeClr val="bg1"/>
                </a:solidFill>
                <a:latin typeface="+mn-ea"/>
                <a:ea typeface="+mn-ea"/>
              </a:rPr>
              <a:t>-</a:t>
            </a:r>
            <a:r>
              <a:rPr lang="ko-KR" altLang="en-US" sz="4400" b="1" dirty="0">
                <a:solidFill>
                  <a:schemeClr val="bg1"/>
                </a:solidFill>
                <a:latin typeface="+mn-ea"/>
                <a:ea typeface="+mn-ea"/>
              </a:rPr>
              <a:t>대학 협력기반 지역혁신사업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2FC278-2A94-E2BD-C590-230B9D33A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69074" y="8161654"/>
            <a:ext cx="9567750" cy="4854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300BC1E-31AF-F7CD-3434-C1C6ABDE3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19579" y="8161654"/>
            <a:ext cx="8270268" cy="48549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8AFA1E3-BE05-DFAD-5B20-811C742161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9074" y="15302016"/>
            <a:ext cx="9577331" cy="398310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B3D89247-A3B0-09A0-274B-493D682F23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19578" y="15282822"/>
            <a:ext cx="8270268" cy="398310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241C6D4-C8B8-AF86-589F-91ABFC8859C9}"/>
              </a:ext>
            </a:extLst>
          </p:cNvPr>
          <p:cNvSpPr txBox="1"/>
          <p:nvPr/>
        </p:nvSpPr>
        <p:spPr>
          <a:xfrm>
            <a:off x="13059493" y="13150386"/>
            <a:ext cx="10266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ko-KR" altLang="en-US" sz="3600" dirty="0"/>
              <a:t>데이터 수집 및 </a:t>
            </a:r>
            <a:r>
              <a:rPr lang="ko-KR" altLang="en-US" sz="3600" dirty="0" err="1"/>
              <a:t>전처리</a:t>
            </a:r>
            <a:endParaRPr lang="en-US" altLang="ko-KR" sz="3600" dirty="0"/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실시간 금융 데이터를 수집하여 </a:t>
            </a:r>
            <a:r>
              <a:rPr lang="ko-KR" altLang="en-US" sz="2400" dirty="0" err="1"/>
              <a:t>누락값을</a:t>
            </a:r>
            <a:r>
              <a:rPr lang="ko-KR" altLang="en-US" sz="2400" dirty="0"/>
              <a:t> 제거하고 정규화를 </a:t>
            </a:r>
            <a:r>
              <a:rPr lang="en-US" altLang="ko-KR" sz="2400" dirty="0"/>
              <a:t>	 	  </a:t>
            </a:r>
            <a:r>
              <a:rPr lang="ko-KR" altLang="en-US" sz="2400" dirty="0"/>
              <a:t>수행합니다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D21934-1E14-566B-D66F-F29238E3B675}"/>
              </a:ext>
            </a:extLst>
          </p:cNvPr>
          <p:cNvSpPr txBox="1"/>
          <p:nvPr/>
        </p:nvSpPr>
        <p:spPr>
          <a:xfrm>
            <a:off x="22719578" y="13053186"/>
            <a:ext cx="91930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2. 	</a:t>
            </a:r>
            <a:r>
              <a:rPr lang="ko-KR" altLang="en-US" sz="3600" dirty="0"/>
              <a:t>알고리즘 설계 및 </a:t>
            </a:r>
            <a:r>
              <a:rPr lang="ko-KR" altLang="en-US" sz="3600" dirty="0" err="1"/>
              <a:t>백테스팅</a:t>
            </a:r>
            <a:endParaRPr lang="en-US" altLang="ko-KR" sz="3600" dirty="0"/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종목과 </a:t>
            </a:r>
            <a:r>
              <a:rPr lang="en-US" altLang="ko-KR" sz="2400" dirty="0" err="1"/>
              <a:t>rsi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변동성등의</a:t>
            </a:r>
            <a:r>
              <a:rPr lang="ko-KR" altLang="en-US" sz="2400" dirty="0"/>
              <a:t> 전략을 선택하여 </a:t>
            </a:r>
            <a:r>
              <a:rPr lang="ko-KR" altLang="en-US" sz="2400" dirty="0" err="1"/>
              <a:t>백테스팅</a:t>
            </a:r>
            <a:r>
              <a:rPr lang="ko-KR" altLang="en-US" sz="2400" dirty="0"/>
              <a:t> 기능을 통해 매수</a:t>
            </a:r>
            <a:r>
              <a:rPr lang="en-US" altLang="ko-KR" sz="2400" dirty="0"/>
              <a:t>/</a:t>
            </a:r>
            <a:r>
              <a:rPr lang="ko-KR" altLang="en-US" sz="2400" dirty="0"/>
              <a:t>매도 신호와 수익률을 시각적으로 보여주며 성능을 검증합니다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D98D2-7401-AEFE-9C61-378E0BDDFE82}"/>
              </a:ext>
            </a:extLst>
          </p:cNvPr>
          <p:cNvSpPr txBox="1"/>
          <p:nvPr/>
        </p:nvSpPr>
        <p:spPr>
          <a:xfrm>
            <a:off x="13059493" y="19447610"/>
            <a:ext cx="102660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3.	</a:t>
            </a:r>
            <a:r>
              <a:rPr lang="ko-KR" altLang="en-US" sz="3600" dirty="0"/>
              <a:t>리스크 관리 및 최적화</a:t>
            </a:r>
            <a:endParaRPr lang="en-US" altLang="ko-KR" sz="3600" dirty="0"/>
          </a:p>
          <a:p>
            <a:r>
              <a:rPr lang="en-US" altLang="ko-KR" sz="2400" dirty="0"/>
              <a:t>	- </a:t>
            </a:r>
            <a:r>
              <a:rPr lang="en-US" altLang="ko-KR" sz="2400" dirty="0" err="1"/>
              <a:t>VaR</a:t>
            </a:r>
            <a:r>
              <a:rPr lang="ko-KR" altLang="en-US" sz="2400" dirty="0"/>
              <a:t>과 최대 손실 제한 기법을 이용하여 리스크를 제어합니다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2CA9F3-F7D9-76FB-C37E-37BF96A4DE79}"/>
              </a:ext>
            </a:extLst>
          </p:cNvPr>
          <p:cNvSpPr txBox="1"/>
          <p:nvPr/>
        </p:nvSpPr>
        <p:spPr>
          <a:xfrm>
            <a:off x="22719577" y="19507818"/>
            <a:ext cx="91930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4.	</a:t>
            </a:r>
            <a:r>
              <a:rPr lang="ko-KR" altLang="en-US" sz="3600" dirty="0"/>
              <a:t>시각화 및 배포</a:t>
            </a:r>
            <a:endParaRPr lang="en-US" altLang="ko-KR" sz="3600" dirty="0"/>
          </a:p>
          <a:p>
            <a:r>
              <a:rPr lang="en-US" altLang="ko-KR" sz="2400" dirty="0"/>
              <a:t>	- </a:t>
            </a:r>
            <a:r>
              <a:rPr lang="ko-KR" altLang="en-US" sz="2400" dirty="0"/>
              <a:t>포트폴리오 구성과 성과를 시각적으로 제공하며 </a:t>
            </a:r>
            <a:r>
              <a:rPr lang="en-US" altLang="ko-KR" sz="2400" dirty="0"/>
              <a:t>Flask</a:t>
            </a:r>
            <a:r>
              <a:rPr lang="ko-KR" altLang="en-US" sz="2400" dirty="0"/>
              <a:t>와 </a:t>
            </a:r>
            <a:r>
              <a:rPr lang="en-US" altLang="ko-KR" sz="2400" dirty="0"/>
              <a:t>AWS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통해 서비스를 클라우드에 배포합니다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13" name="Google Shape;90;p1">
            <a:extLst>
              <a:ext uri="{FF2B5EF4-FFF2-40B4-BE49-F238E27FC236}">
                <a16:creationId xmlns:a16="http://schemas.microsoft.com/office/drawing/2014/main" id="{F026F762-FA08-0AA1-AE95-98C05A4242FF}"/>
              </a:ext>
            </a:extLst>
          </p:cNvPr>
          <p:cNvSpPr txBox="1"/>
          <p:nvPr/>
        </p:nvSpPr>
        <p:spPr>
          <a:xfrm>
            <a:off x="1273659" y="15149464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4" name="Google Shape;95;p1">
            <a:extLst>
              <a:ext uri="{FF2B5EF4-FFF2-40B4-BE49-F238E27FC236}">
                <a16:creationId xmlns:a16="http://schemas.microsoft.com/office/drawing/2014/main" id="{12E74545-A93B-0AC7-8CBC-EDAF773A9653}"/>
              </a:ext>
            </a:extLst>
          </p:cNvPr>
          <p:cNvSpPr txBox="1"/>
          <p:nvPr/>
        </p:nvSpPr>
        <p:spPr>
          <a:xfrm>
            <a:off x="1077077" y="14999308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6" name="Google Shape;90;p1">
            <a:extLst>
              <a:ext uri="{FF2B5EF4-FFF2-40B4-BE49-F238E27FC236}">
                <a16:creationId xmlns:a16="http://schemas.microsoft.com/office/drawing/2014/main" id="{C560C85E-EF04-7E57-C37E-0BEA53A09BDA}"/>
              </a:ext>
            </a:extLst>
          </p:cNvPr>
          <p:cNvSpPr txBox="1"/>
          <p:nvPr/>
        </p:nvSpPr>
        <p:spPr>
          <a:xfrm>
            <a:off x="1207936" y="15244781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7" name="Google Shape;95;p1">
            <a:extLst>
              <a:ext uri="{FF2B5EF4-FFF2-40B4-BE49-F238E27FC236}">
                <a16:creationId xmlns:a16="http://schemas.microsoft.com/office/drawing/2014/main" id="{AEA9BAA5-AF4F-F5E9-15D3-421D22FF0A43}"/>
              </a:ext>
            </a:extLst>
          </p:cNvPr>
          <p:cNvSpPr txBox="1"/>
          <p:nvPr/>
        </p:nvSpPr>
        <p:spPr>
          <a:xfrm>
            <a:off x="1011354" y="15094625"/>
            <a:ext cx="184671" cy="369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+mn-ea"/>
              <a:ea typeface="+mn-ea"/>
              <a:cs typeface="Malgun Gothic"/>
              <a:sym typeface="Malgun Gothic"/>
            </a:endParaRPr>
          </a:p>
        </p:txBody>
      </p:sp>
      <p:sp>
        <p:nvSpPr>
          <p:cNvPr id="19" name="사각형: 둥근 위쪽 모서리 3">
            <a:extLst>
              <a:ext uri="{FF2B5EF4-FFF2-40B4-BE49-F238E27FC236}">
                <a16:creationId xmlns:a16="http://schemas.microsoft.com/office/drawing/2014/main" id="{B55224B6-EFFA-5A12-3C6A-1AC0361F8194}"/>
              </a:ext>
            </a:extLst>
          </p:cNvPr>
          <p:cNvSpPr/>
          <p:nvPr/>
        </p:nvSpPr>
        <p:spPr>
          <a:xfrm>
            <a:off x="703654" y="13596624"/>
            <a:ext cx="11729723" cy="5159695"/>
          </a:xfrm>
          <a:prstGeom prst="round2Same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96;p1">
            <a:extLst>
              <a:ext uri="{FF2B5EF4-FFF2-40B4-BE49-F238E27FC236}">
                <a16:creationId xmlns:a16="http://schemas.microsoft.com/office/drawing/2014/main" id="{F2E2C1A9-8FA1-1258-3979-0510DD260698}"/>
              </a:ext>
            </a:extLst>
          </p:cNvPr>
          <p:cNvSpPr/>
          <p:nvPr/>
        </p:nvSpPr>
        <p:spPr>
          <a:xfrm>
            <a:off x="813850" y="13502789"/>
            <a:ext cx="11509330" cy="5752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청년층은 제한된 자산과 금융 지식 부족으로 인해 장기적이고 안정적인 투자 전략 수립에 어려움을 겪고 있음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 </a:t>
            </a: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시장 변동성에 대응하기 위한 경험 부족과 자산관리 도구의 부재는 재정적 독립을 방해하는 주요 요인으로 작용하고 있음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altLang="ko-KR" sz="1200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  <a:p>
            <a:pPr marL="571500" marR="0" lvl="0" indent="-571500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디지털 금융 환경의 발전에도 불구하고 청년층이 이를 효과적으로 활용하지 못하는 현실이 문제로 대두되고 있음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</a:p>
        </p:txBody>
      </p:sp>
      <p:sp>
        <p:nvSpPr>
          <p:cNvPr id="21" name="그래픽 1">
            <a:extLst>
              <a:ext uri="{FF2B5EF4-FFF2-40B4-BE49-F238E27FC236}">
                <a16:creationId xmlns:a16="http://schemas.microsoft.com/office/drawing/2014/main" id="{3177A6A2-934E-E2E3-7149-7A787F17BB2A}"/>
              </a:ext>
            </a:extLst>
          </p:cNvPr>
          <p:cNvSpPr/>
          <p:nvPr/>
        </p:nvSpPr>
        <p:spPr>
          <a:xfrm rot="10800000">
            <a:off x="3864411" y="18983612"/>
            <a:ext cx="5342486" cy="747154"/>
          </a:xfrm>
          <a:custGeom>
            <a:avLst/>
            <a:gdLst>
              <a:gd name="connsiteX0" fmla="*/ 3429000 w 3429000"/>
              <a:gd name="connsiteY0" fmla="*/ 771525 h 771525"/>
              <a:gd name="connsiteX1" fmla="*/ 2057400 w 3429000"/>
              <a:gd name="connsiteY1" fmla="*/ 257175 h 771525"/>
              <a:gd name="connsiteX2" fmla="*/ 2400300 w 3429000"/>
              <a:gd name="connsiteY2" fmla="*/ 257175 h 771525"/>
              <a:gd name="connsiteX3" fmla="*/ 1714500 w 3429000"/>
              <a:gd name="connsiteY3" fmla="*/ 0 h 771525"/>
              <a:gd name="connsiteX4" fmla="*/ 1028700 w 3429000"/>
              <a:gd name="connsiteY4" fmla="*/ 257175 h 771525"/>
              <a:gd name="connsiteX5" fmla="*/ 1371600 w 3429000"/>
              <a:gd name="connsiteY5" fmla="*/ 257175 h 771525"/>
              <a:gd name="connsiteX6" fmla="*/ 0 w 3429000"/>
              <a:gd name="connsiteY6" fmla="*/ 771525 h 771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771525">
                <a:moveTo>
                  <a:pt x="3429000" y="771525"/>
                </a:moveTo>
                <a:cubicBezTo>
                  <a:pt x="2314575" y="600075"/>
                  <a:pt x="2057400" y="257175"/>
                  <a:pt x="2057400" y="257175"/>
                </a:cubicBezTo>
                <a:lnTo>
                  <a:pt x="2400300" y="257175"/>
                </a:lnTo>
                <a:lnTo>
                  <a:pt x="1714500" y="0"/>
                </a:lnTo>
                <a:lnTo>
                  <a:pt x="1028700" y="257175"/>
                </a:lnTo>
                <a:lnTo>
                  <a:pt x="1371600" y="257175"/>
                </a:lnTo>
                <a:cubicBezTo>
                  <a:pt x="1371600" y="257175"/>
                  <a:pt x="1114425" y="600075"/>
                  <a:pt x="0" y="771525"/>
                </a:cubicBezTo>
              </a:path>
            </a:pathLst>
          </a:custGeom>
          <a:gradFill>
            <a:gsLst>
              <a:gs pos="89381">
                <a:schemeClr val="accent3"/>
              </a:gs>
              <a:gs pos="26550">
                <a:schemeClr val="accent3">
                  <a:alpha val="34000"/>
                </a:schemeClr>
              </a:gs>
              <a:gs pos="76106">
                <a:schemeClr val="accent3">
                  <a:alpha val="80000"/>
                </a:schemeClr>
              </a:gs>
              <a:gs pos="0">
                <a:schemeClr val="bg1">
                  <a:alpha val="0"/>
                </a:schemeClr>
              </a:gs>
              <a:gs pos="50000">
                <a:schemeClr val="accent3">
                  <a:alpha val="50000"/>
                </a:schemeClr>
              </a:gs>
            </a:gsLst>
            <a:lin ang="162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141DD0CE-CF6F-7E1B-5AE0-F2CEE2058F59}"/>
              </a:ext>
            </a:extLst>
          </p:cNvPr>
          <p:cNvSpPr/>
          <p:nvPr/>
        </p:nvSpPr>
        <p:spPr>
          <a:xfrm>
            <a:off x="827620" y="12794255"/>
            <a:ext cx="11540034" cy="708534"/>
          </a:xfrm>
          <a:prstGeom prst="roundRect">
            <a:avLst>
              <a:gd name="adj" fmla="val 50000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Google Shape;96;p1">
            <a:extLst>
              <a:ext uri="{FF2B5EF4-FFF2-40B4-BE49-F238E27FC236}">
                <a16:creationId xmlns:a16="http://schemas.microsoft.com/office/drawing/2014/main" id="{BA349BE6-8E0C-8A75-21B4-37C55894755F}"/>
              </a:ext>
            </a:extLst>
          </p:cNvPr>
          <p:cNvSpPr/>
          <p:nvPr/>
        </p:nvSpPr>
        <p:spPr>
          <a:xfrm>
            <a:off x="1011354" y="12688357"/>
            <a:ext cx="2395498" cy="86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R="0" lvl="0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연구배경</a:t>
            </a:r>
            <a:endParaRPr lang="en-US" altLang="ko-KR" sz="3600" b="1" dirty="0">
              <a:solidFill>
                <a:schemeClr val="dk1"/>
              </a:solidFill>
              <a:latin typeface="+mn-ea"/>
              <a:ea typeface="+mn-ea"/>
              <a:cs typeface="Calibri"/>
              <a:sym typeface="Calibri"/>
            </a:endParaRPr>
          </a:p>
        </p:txBody>
      </p:sp>
      <p:sp>
        <p:nvSpPr>
          <p:cNvPr id="29" name="직사각형 11">
            <a:extLst>
              <a:ext uri="{FF2B5EF4-FFF2-40B4-BE49-F238E27FC236}">
                <a16:creationId xmlns:a16="http://schemas.microsoft.com/office/drawing/2014/main" id="{A347A696-9D76-E3C9-C1C3-78FCC518B4B9}"/>
              </a:ext>
            </a:extLst>
          </p:cNvPr>
          <p:cNvSpPr/>
          <p:nvPr/>
        </p:nvSpPr>
        <p:spPr>
          <a:xfrm>
            <a:off x="813850" y="19987093"/>
            <a:ext cx="11465775" cy="20776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12">
            <a:extLst>
              <a:ext uri="{FF2B5EF4-FFF2-40B4-BE49-F238E27FC236}">
                <a16:creationId xmlns:a16="http://schemas.microsoft.com/office/drawing/2014/main" id="{3C7CB3CA-2990-7FA9-111F-F79B02DB78B8}"/>
              </a:ext>
            </a:extLst>
          </p:cNvPr>
          <p:cNvSpPr/>
          <p:nvPr/>
        </p:nvSpPr>
        <p:spPr>
          <a:xfrm>
            <a:off x="1183408" y="20204599"/>
            <a:ext cx="10726657" cy="1655236"/>
          </a:xfrm>
          <a:prstGeom prst="roundRect">
            <a:avLst>
              <a:gd name="adj" fmla="val 180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Google Shape;96;p1">
            <a:extLst>
              <a:ext uri="{FF2B5EF4-FFF2-40B4-BE49-F238E27FC236}">
                <a16:creationId xmlns:a16="http://schemas.microsoft.com/office/drawing/2014/main" id="{5DDAEE03-B080-D6E5-7092-1F50AF20E4D0}"/>
              </a:ext>
            </a:extLst>
          </p:cNvPr>
          <p:cNvSpPr/>
          <p:nvPr/>
        </p:nvSpPr>
        <p:spPr>
          <a:xfrm>
            <a:off x="1131409" y="20280714"/>
            <a:ext cx="10655261" cy="1352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인공지능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과 </a:t>
            </a:r>
            <a:r>
              <a:rPr lang="ko-KR" altLang="en-US" sz="3600" b="1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실시간 금융 데이터</a:t>
            </a:r>
            <a:r>
              <a:rPr lang="ko-KR" altLang="en-US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를 활용하여 청년층의 자산관리 문제를 해결</a:t>
            </a:r>
            <a:r>
              <a:rPr lang="en-US" altLang="ko-KR" sz="3600" dirty="0">
                <a:solidFill>
                  <a:schemeClr val="dk1"/>
                </a:solidFill>
                <a:latin typeface="+mn-ea"/>
                <a:ea typeface="+mn-ea"/>
                <a:cs typeface="Calibri"/>
                <a:sym typeface="Calibri"/>
              </a:rPr>
              <a:t>.</a:t>
            </a:r>
          </a:p>
        </p:txBody>
      </p:sp>
      <p:pic>
        <p:nvPicPr>
          <p:cNvPr id="32" name="Picture 2" descr="image">
            <a:extLst>
              <a:ext uri="{FF2B5EF4-FFF2-40B4-BE49-F238E27FC236}">
                <a16:creationId xmlns:a16="http://schemas.microsoft.com/office/drawing/2014/main" id="{92C634D2-F95F-22B8-5215-4C6A9CFEE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243" y="32861213"/>
            <a:ext cx="5698550" cy="3846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서비스 프레임워크">
            <a:extLst>
              <a:ext uri="{FF2B5EF4-FFF2-40B4-BE49-F238E27FC236}">
                <a16:creationId xmlns:a16="http://schemas.microsoft.com/office/drawing/2014/main" id="{A483D312-1785-B41E-97DE-9D04771A7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354" y="31125008"/>
            <a:ext cx="5588193" cy="98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102;p1">
            <a:extLst>
              <a:ext uri="{FF2B5EF4-FFF2-40B4-BE49-F238E27FC236}">
                <a16:creationId xmlns:a16="http://schemas.microsoft.com/office/drawing/2014/main" id="{1E8CC7C9-141F-18DA-7DA7-A04833A58F5D}"/>
              </a:ext>
            </a:extLst>
          </p:cNvPr>
          <p:cNvSpPr/>
          <p:nvPr/>
        </p:nvSpPr>
        <p:spPr>
          <a:xfrm>
            <a:off x="6535654" y="31843166"/>
            <a:ext cx="7921964" cy="77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0" tIns="180000" rIns="180000" bIns="180000" anchor="t" anchorCtr="0">
            <a:noAutofit/>
          </a:bodyPr>
          <a:lstStyle/>
          <a:p>
            <a:pPr marL="571500" marR="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r>
              <a:rPr lang="ko-KR" altLang="en-US" sz="3600" dirty="0">
                <a:latin typeface="+mn-ea"/>
                <a:ea typeface="+mn-ea"/>
              </a:rPr>
              <a:t>모델 개발 파이프라인</a:t>
            </a:r>
            <a:endParaRPr sz="36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14A07-6859-6289-E74F-F318A221AA81}"/>
              </a:ext>
            </a:extLst>
          </p:cNvPr>
          <p:cNvSpPr txBox="1"/>
          <p:nvPr/>
        </p:nvSpPr>
        <p:spPr>
          <a:xfrm>
            <a:off x="21913323" y="26916731"/>
            <a:ext cx="10266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                 k-</a:t>
            </a:r>
            <a:r>
              <a:rPr lang="ko-KR" altLang="en-US" sz="3600" dirty="0"/>
              <a:t>평균 군집화 알고리즘</a:t>
            </a:r>
            <a:endParaRPr lang="en-US" altLang="ko-KR" sz="3600" dirty="0"/>
          </a:p>
          <a:p>
            <a:pPr algn="ctr"/>
            <a:r>
              <a:rPr lang="en-US" altLang="ko-KR" sz="2400" dirty="0"/>
              <a:t>              - 5</a:t>
            </a:r>
            <a:r>
              <a:rPr lang="ko-KR" altLang="en-US" sz="2400" dirty="0"/>
              <a:t>개년 데이터의 </a:t>
            </a:r>
            <a:r>
              <a:rPr lang="en-US" altLang="ko-KR" sz="2400" dirty="0"/>
              <a:t>70%</a:t>
            </a:r>
            <a:r>
              <a:rPr lang="ko-KR" altLang="en-US" sz="2400" dirty="0"/>
              <a:t>사용하여</a:t>
            </a:r>
            <a:r>
              <a:rPr lang="en-US" altLang="ko-KR" sz="2400" dirty="0"/>
              <a:t>, </a:t>
            </a:r>
            <a:r>
              <a:rPr lang="ko-KR" altLang="en-US" sz="2400" dirty="0"/>
              <a:t>주식들의 수익률과 변동성으로                                     </a:t>
            </a:r>
            <a:r>
              <a:rPr lang="ko-KR" altLang="en-US" sz="2400" dirty="0" err="1"/>
              <a:t>군집화한</a:t>
            </a:r>
            <a:r>
              <a:rPr lang="ko-KR" altLang="en-US" sz="2400" dirty="0"/>
              <a:t> 결과입니다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7EE19D2-3123-5C61-5B8C-905D329E30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719735" y="23072210"/>
            <a:ext cx="4960175" cy="39229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E68E82-A181-2B91-B43D-3994EDE45F1F}"/>
              </a:ext>
            </a:extLst>
          </p:cNvPr>
          <p:cNvSpPr txBox="1"/>
          <p:nvPr/>
        </p:nvSpPr>
        <p:spPr>
          <a:xfrm>
            <a:off x="21913323" y="34584057"/>
            <a:ext cx="102660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              sp500</a:t>
            </a:r>
            <a:r>
              <a:rPr lang="ko-KR" altLang="en-US" sz="3600" dirty="0"/>
              <a:t>과 포트폴리오의 수익률</a:t>
            </a:r>
            <a:r>
              <a:rPr lang="en-US" altLang="ko-KR" sz="3600" dirty="0"/>
              <a:t>&amp;</a:t>
            </a:r>
            <a:r>
              <a:rPr lang="ko-KR" altLang="en-US" sz="3600" dirty="0"/>
              <a:t>변동성 </a:t>
            </a:r>
            <a:endParaRPr lang="en-US" altLang="ko-KR" sz="3600" dirty="0"/>
          </a:p>
          <a:p>
            <a:endParaRPr lang="en-US" altLang="ko-KR" sz="2400" dirty="0"/>
          </a:p>
          <a:p>
            <a:r>
              <a:rPr lang="en-US" altLang="ko-KR" sz="2400" dirty="0"/>
              <a:t>- </a:t>
            </a:r>
            <a:endParaRPr lang="ko-KR" altLang="en-US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CEA480-F9FF-DFB0-5D92-41ADA4AAE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3571" y="28370962"/>
            <a:ext cx="9672717" cy="26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CFEC37B-7C18-8168-C45E-64455C817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0334" y="31073766"/>
            <a:ext cx="7038975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774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1097</TotalTime>
  <Words>870</Words>
  <Application>Microsoft Office PowerPoint</Application>
  <PresentationFormat>사용자 지정</PresentationFormat>
  <Paragraphs>102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Wingdings</vt:lpstr>
      <vt:lpstr>Arial</vt:lpstr>
      <vt:lpstr>__fkGroteskNeue_598ab8</vt:lpstr>
      <vt:lpstr>Malgun Gothic</vt:lpstr>
      <vt:lpstr>Calibri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서준 이</cp:lastModifiedBy>
  <cp:revision>16</cp:revision>
  <dcterms:created xsi:type="dcterms:W3CDTF">2018-09-28T01:59:17Z</dcterms:created>
  <dcterms:modified xsi:type="dcterms:W3CDTF">2025-01-23T03:52:02Z</dcterms:modified>
</cp:coreProperties>
</file>