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2"/>
  </p:notesMasterIdLst>
  <p:sldIdLst>
    <p:sldId id="256" r:id="rId2"/>
    <p:sldId id="258" r:id="rId3"/>
    <p:sldId id="288" r:id="rId4"/>
    <p:sldId id="259" r:id="rId5"/>
    <p:sldId id="260" r:id="rId6"/>
    <p:sldId id="296" r:id="rId7"/>
    <p:sldId id="262" r:id="rId8"/>
    <p:sldId id="300" r:id="rId9"/>
    <p:sldId id="261" r:id="rId10"/>
    <p:sldId id="298" r:id="rId11"/>
    <p:sldId id="301" r:id="rId12"/>
    <p:sldId id="302" r:id="rId13"/>
    <p:sldId id="304" r:id="rId14"/>
    <p:sldId id="264" r:id="rId15"/>
    <p:sldId id="265" r:id="rId16"/>
    <p:sldId id="308" r:id="rId17"/>
    <p:sldId id="306" r:id="rId18"/>
    <p:sldId id="268" r:id="rId19"/>
    <p:sldId id="266" r:id="rId20"/>
    <p:sldId id="278" r:id="rId21"/>
  </p:sldIdLst>
  <p:sldSz cx="9144000" cy="5143500" type="screen16x9"/>
  <p:notesSz cx="6858000" cy="9144000"/>
  <p:embeddedFontLst>
    <p:embeddedFont>
      <p:font typeface="Lato Light" panose="020B0604020202020204" charset="0"/>
      <p:regular r:id="rId23"/>
      <p:bold r:id="rId24"/>
      <p:italic r:id="rId25"/>
      <p:boldItalic r:id="rId26"/>
    </p:embeddedFont>
    <p:embeddedFont>
      <p:font typeface="Roboto Slab Light" panose="020B0604020202020204" charset="0"/>
      <p:regular r:id="rId27"/>
      <p:bold r:id="rId28"/>
    </p:embeddedFont>
    <p:embeddedFont>
      <p:font typeface="Leelawadee UI" panose="020B0502040204020203" pitchFamily="34" charset="-34"/>
      <p:regular r:id="rId29"/>
      <p:bold r:id="rId30"/>
    </p:embeddedFont>
    <p:embeddedFont>
      <p:font typeface="La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9151FD-E78A-4982-8205-BB6F9B98A0A9}">
  <a:tblStyle styleId="{579151FD-E78A-4982-8205-BB6F9B98A0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745AEF-EE5C-4033-9698-C4DC8610C2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11" autoAdjust="0"/>
  </p:normalViewPr>
  <p:slideViewPr>
    <p:cSldViewPr snapToGrid="0">
      <p:cViewPr varScale="1">
        <p:scale>
          <a:sx n="71" d="100"/>
          <a:sy n="71" d="100"/>
        </p:scale>
        <p:origin x="13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23262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13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4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57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smtClean="0">
                <a:solidFill>
                  <a:srgbClr val="343541"/>
                </a:solidFill>
                <a:latin typeface="Söhne"/>
              </a:rPr>
              <a:t>Chúng ta tạo nhiều lớp Shape, Cir</a:t>
            </a:r>
            <a:r>
              <a:rPr lang="en-US" sz="1100" smtClean="0">
                <a:solidFill>
                  <a:srgbClr val="343541"/>
                </a:solidFill>
                <a:latin typeface="Söhne"/>
              </a:rPr>
              <a:t>c</a:t>
            </a:r>
            <a:r>
              <a:rPr lang="vi-VN" sz="1100" smtClean="0">
                <a:solidFill>
                  <a:srgbClr val="343541"/>
                </a:solidFill>
                <a:latin typeface="Söhne"/>
              </a:rPr>
              <a:t>le, Rectangle và Square. </a:t>
            </a:r>
            <a:endParaRPr lang="en-US" sz="1100" smtClean="0">
              <a:solidFill>
                <a:srgbClr val="343541"/>
              </a:solidFill>
              <a:latin typeface="Söhne"/>
            </a:endParaRPr>
          </a:p>
          <a:p>
            <a:r>
              <a:rPr lang="vi-VN" sz="1100" smtClean="0">
                <a:solidFill>
                  <a:srgbClr val="343541"/>
                </a:solidFill>
                <a:latin typeface="Söhne"/>
              </a:rPr>
              <a:t>Lớp Square kế thừa lớp Rectangle và ghi đè phương thức draw() của nó. </a:t>
            </a:r>
            <a:endParaRPr lang="en-US" sz="1100" smtClean="0">
              <a:solidFill>
                <a:srgbClr val="343541"/>
              </a:solidFill>
              <a:latin typeface="Söhne"/>
            </a:endParaRPr>
          </a:p>
          <a:p>
            <a:r>
              <a:rPr lang="vi-VN" sz="1100" smtClean="0">
                <a:solidFill>
                  <a:srgbClr val="343541"/>
                </a:solidFill>
                <a:latin typeface="Söhne"/>
              </a:rPr>
              <a:t>Tương tự lớp Cricle và lớp Retangle kế thừa lớp Shape và ghi đè phương thức draw(). </a:t>
            </a:r>
            <a:endParaRPr lang="en-US" sz="1100" smtClean="0">
              <a:solidFill>
                <a:srgbClr val="343541"/>
              </a:solidFill>
              <a:latin typeface="Söhne"/>
            </a:endParaRPr>
          </a:p>
          <a:p>
            <a:r>
              <a:rPr lang="vi-VN" sz="1100" smtClean="0">
                <a:solidFill>
                  <a:srgbClr val="343541"/>
                </a:solidFill>
                <a:latin typeface="Söhne"/>
              </a:rPr>
              <a:t>Chúng ta gọi phương thức draw bởi biến tham chiếu của lớp cha. </a:t>
            </a:r>
            <a:endParaRPr lang="en-US" sz="1100" smtClean="0">
              <a:solidFill>
                <a:srgbClr val="343541"/>
              </a:solidFill>
              <a:latin typeface="Söhne"/>
            </a:endParaRPr>
          </a:p>
          <a:p>
            <a:r>
              <a:rPr lang="en-US" sz="1100" smtClean="0"/>
              <a:t>K</a:t>
            </a:r>
            <a:r>
              <a:rPr lang="vi-VN" sz="1100" smtClean="0"/>
              <a:t>hi chúng ta gọi phương thức draw() thông qua biến tham chiếu của lớp cha Shape, phương thức sẽ được triệu hồi tại runtime và được ghi đè bởi phương thức draw() của lớp con Circle, Rectangle hoặc Square tùy thuộc vào đối tượng mà biến tham chiếu đang tham chiếu đến. </a:t>
            </a:r>
            <a:endParaRPr lang="en-US" sz="1100" smtClean="0">
              <a:solidFill>
                <a:srgbClr val="343541"/>
              </a:solidFill>
              <a:latin typeface="Söhne"/>
            </a:endParaRPr>
          </a:p>
          <a:p>
            <a:r>
              <a:rPr lang="vi-VN" sz="1100" smtClean="0"/>
              <a:t>Việc quyết định phương thức nào sẽ được gọi được thực hiện tại runtime bởi JVM (Java Virtual Machine) </a:t>
            </a:r>
            <a:r>
              <a:rPr lang="en-US" sz="1100" err="1" smtClean="0"/>
              <a:t>chứ</a:t>
            </a:r>
            <a:r>
              <a:rPr lang="en-US" sz="1100" smtClean="0"/>
              <a:t> </a:t>
            </a:r>
            <a:r>
              <a:rPr lang="en-US" sz="1100" err="1" smtClean="0"/>
              <a:t>không</a:t>
            </a:r>
            <a:r>
              <a:rPr lang="en-US" sz="1100" smtClean="0"/>
              <a:t> </a:t>
            </a:r>
            <a:r>
              <a:rPr lang="en-US" sz="1100" err="1" smtClean="0"/>
              <a:t>phải</a:t>
            </a:r>
            <a:r>
              <a:rPr lang="en-US" sz="1100" smtClean="0"/>
              <a:t> </a:t>
            </a:r>
            <a:r>
              <a:rPr lang="en-US" sz="1100" err="1" smtClean="0"/>
              <a:t>tại</a:t>
            </a:r>
            <a:r>
              <a:rPr lang="en-US" sz="1100" smtClean="0"/>
              <a:t> </a:t>
            </a:r>
            <a:r>
              <a:rPr lang="en-US" sz="1100" err="1" smtClean="0"/>
              <a:t>thời</a:t>
            </a:r>
            <a:r>
              <a:rPr lang="en-US" sz="1100" smtClean="0"/>
              <a:t> </a:t>
            </a:r>
            <a:r>
              <a:rPr lang="en-US" sz="1100" err="1" smtClean="0"/>
              <a:t>điểm</a:t>
            </a:r>
            <a:r>
              <a:rPr lang="en-US" sz="1100" smtClean="0"/>
              <a:t> </a:t>
            </a:r>
            <a:r>
              <a:rPr lang="en-US" sz="1100" err="1" smtClean="0"/>
              <a:t>biên</a:t>
            </a:r>
            <a:r>
              <a:rPr lang="en-US" sz="1100" smtClean="0"/>
              <a:t> </a:t>
            </a:r>
            <a:r>
              <a:rPr lang="en-US" sz="1100" err="1" smtClean="0"/>
              <a:t>dịch</a:t>
            </a:r>
            <a:r>
              <a:rPr lang="en-US" sz="1100" smtClean="0"/>
              <a:t> (compile time)</a:t>
            </a:r>
            <a:r>
              <a:rPr lang="vi-VN" sz="1100" smtClean="0"/>
              <a:t>, do đó đó là tính đa hình tại runtime.</a:t>
            </a:r>
            <a:endParaRPr lang="en-US" sz="1100" smtClean="0"/>
          </a:p>
        </p:txBody>
      </p:sp>
    </p:spTree>
    <p:extLst>
      <p:ext uri="{BB962C8B-B14F-4D97-AF65-F5344CB8AC3E}">
        <p14:creationId xmlns:p14="http://schemas.microsoft.com/office/powerpoint/2010/main" val="2611508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bị ghi đè chỉ áp dụng cho phương thức (method) và không áp dụng cho thành viên dữ liệu (data member)</a:t>
            </a:r>
            <a:r>
              <a:rPr lang="en-US" sz="1100" b="0" i="0" u="none" strike="noStrike" cap="none" smtClean="0">
                <a:solidFill>
                  <a:srgbClr val="000000"/>
                </a:solidFill>
                <a:effectLst/>
                <a:latin typeface="Arial"/>
                <a:ea typeface="Arial"/>
                <a:cs typeface="Arial"/>
                <a:sym typeface="Arial"/>
              </a:rPr>
              <a:t>.</a:t>
            </a: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ví dụ sau đây, cả hai lớp có một thành viên dữ liệu là speedlimit,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chúng ta truy cập thành viên dữ liệu bởi biến tham chiếu của lớp cha mà tham chiếu tới đối tượng lớp con.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Khi chúng ta truy cập thành viên dữ liệu mà không bị ghi đè, thì nó sẽ luôn luôn truy cập thành viên dữ liệu của lớp cha.</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Ví dụ t</a:t>
            </a:r>
            <a:r>
              <a:rPr lang="en-US" sz="1100" b="0" i="0" u="none" strike="noStrike" cap="none" err="1" smtClean="0">
                <a:solidFill>
                  <a:srgbClr val="000000"/>
                </a:solidFill>
                <a:effectLst/>
                <a:latin typeface="Arial"/>
                <a:ea typeface="Arial"/>
                <a:cs typeface="Arial"/>
                <a:sym typeface="Arial"/>
              </a:rPr>
              <a:t>rên</a:t>
            </a:r>
            <a:r>
              <a:rPr lang="en-US" sz="1100" b="0" i="0" u="none" strike="noStrike" cap="none" baseline="0" smtClean="0">
                <a:solidFill>
                  <a:srgbClr val="000000"/>
                </a:solidFill>
                <a:effectLst/>
                <a:latin typeface="Arial"/>
                <a:ea typeface="Arial"/>
                <a:cs typeface="Arial"/>
                <a:sym typeface="Arial"/>
              </a:rPr>
              <a:t> </a:t>
            </a:r>
            <a:r>
              <a:rPr lang="vi-VN" sz="1100" b="0" i="0" u="none" strike="noStrike" cap="none" smtClean="0">
                <a:solidFill>
                  <a:srgbClr val="000000"/>
                </a:solidFill>
                <a:effectLst/>
                <a:latin typeface="Arial"/>
                <a:ea typeface="Arial"/>
                <a:cs typeface="Arial"/>
                <a:sym typeface="Arial"/>
              </a:rPr>
              <a:t>ta truy cập đến thành viên dữ liệu "speedLimit" thông qua đối tượng "VF4" được khởi tạo với kiểu dữ liệu của lớp cha "Car",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thì nó sẽ truy cập đến thành viên dữ liệu của lớp cha và in ra giá trị "300".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Khi ta truy cập đến thành viên dữ liệu "speedLimit" thông qua đối tượng "vinfast" được khởi tạo với kiểu dữ liệu của lớp con "Vinfast",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thì nó sẽ truy cập đến thành viên dữ liệu của lớp con và in ra giá trị "250".</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093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453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mtClean="0">
                <a:solidFill>
                  <a:srgbClr val="555555"/>
                </a:solidFill>
                <a:latin typeface="Lora"/>
              </a:rPr>
              <a:t> Giả sử Bank là một đối tượng cung cấp lãi suất. Nhưng lãi suất lại khác nhau giữa từng ngân hàng. Ví dụ, các ngân hàng </a:t>
            </a:r>
            <a:r>
              <a:rPr lang="en-US" smtClean="0">
                <a:solidFill>
                  <a:srgbClr val="555555"/>
                </a:solidFill>
                <a:latin typeface="Lora"/>
              </a:rPr>
              <a:t>BIDV</a:t>
            </a:r>
            <a:r>
              <a:rPr lang="vi-VN" smtClean="0">
                <a:solidFill>
                  <a:srgbClr val="555555"/>
                </a:solidFill>
                <a:latin typeface="Lora"/>
              </a:rPr>
              <a:t>, </a:t>
            </a:r>
            <a:r>
              <a:rPr lang="en-US" smtClean="0">
                <a:solidFill>
                  <a:srgbClr val="555555"/>
                </a:solidFill>
                <a:latin typeface="Lora"/>
              </a:rPr>
              <a:t>Tech </a:t>
            </a:r>
            <a:r>
              <a:rPr lang="vi-VN" smtClean="0">
                <a:solidFill>
                  <a:srgbClr val="555555"/>
                </a:solidFill>
                <a:latin typeface="Lora"/>
              </a:rPr>
              <a:t>và </a:t>
            </a:r>
            <a:r>
              <a:rPr lang="en-US" smtClean="0">
                <a:solidFill>
                  <a:srgbClr val="555555"/>
                </a:solidFill>
                <a:latin typeface="Lora"/>
              </a:rPr>
              <a:t>Agribank</a:t>
            </a:r>
            <a:r>
              <a:rPr lang="vi-VN" smtClean="0">
                <a:solidFill>
                  <a:srgbClr val="555555"/>
                </a:solidFill>
                <a:latin typeface="Lora"/>
              </a:rPr>
              <a:t> có thể cung cấp các lãi suất lần lượt là </a:t>
            </a:r>
            <a:r>
              <a:rPr lang="en-US" smtClean="0">
                <a:solidFill>
                  <a:srgbClr val="555555"/>
                </a:solidFill>
                <a:latin typeface="Lora"/>
              </a:rPr>
              <a:t>1</a:t>
            </a:r>
            <a:r>
              <a:rPr lang="vi-VN" smtClean="0">
                <a:solidFill>
                  <a:srgbClr val="555555"/>
                </a:solidFill>
                <a:latin typeface="Lora"/>
              </a:rPr>
              <a:t>%, </a:t>
            </a:r>
            <a:r>
              <a:rPr lang="en-US" smtClean="0">
                <a:solidFill>
                  <a:srgbClr val="555555"/>
                </a:solidFill>
                <a:latin typeface="Lora"/>
              </a:rPr>
              <a:t>2</a:t>
            </a:r>
            <a:r>
              <a:rPr lang="vi-VN" smtClean="0">
                <a:solidFill>
                  <a:srgbClr val="555555"/>
                </a:solidFill>
                <a:latin typeface="Lora"/>
              </a:rPr>
              <a:t>% và </a:t>
            </a:r>
            <a:r>
              <a:rPr lang="en-US" smtClean="0">
                <a:solidFill>
                  <a:srgbClr val="555555"/>
                </a:solidFill>
                <a:latin typeface="Lora"/>
              </a:rPr>
              <a:t>3</a:t>
            </a:r>
            <a:r>
              <a:rPr lang="vi-VN" smtClean="0">
                <a:solidFill>
                  <a:srgbClr val="555555"/>
                </a:solidFill>
                <a:latin typeface="Lora"/>
              </a:rPr>
              <a:t>%.</a:t>
            </a:r>
            <a:r>
              <a:rPr lang="en-US" sz="1100" b="0" i="0" u="none" strike="noStrike" cap="none" smtClean="0">
                <a:solidFill>
                  <a:srgbClr val="000000"/>
                </a:solidFill>
                <a:effectLst/>
                <a:latin typeface="Arial"/>
                <a:ea typeface="Arial"/>
                <a:cs typeface="Arial"/>
                <a:sym typeface="Arial"/>
              </a:rPr>
              <a:t/>
            </a:r>
            <a:br>
              <a:rPr lang="en-US" sz="1100" b="0" i="0" u="none" strike="noStrike" cap="none" smtClean="0">
                <a:solidFill>
                  <a:srgbClr val="000000"/>
                </a:solidFill>
                <a:effectLst/>
                <a:latin typeface="Arial"/>
                <a:ea typeface="Arial"/>
                <a:cs typeface="Arial"/>
                <a:sym typeface="Arial"/>
              </a:rPr>
            </a:br>
            <a:r>
              <a:rPr lang="en-US" sz="1100" b="0" i="0" u="none" strike="noStrike" cap="none" smtClean="0">
                <a:solidFill>
                  <a:srgbClr val="000000"/>
                </a:solidFill>
                <a:effectLst/>
                <a:latin typeface="Arial"/>
                <a:ea typeface="Arial"/>
                <a:cs typeface="Arial"/>
                <a:sym typeface="Arial"/>
              </a:rPr>
              <a:t/>
            </a:r>
            <a:br>
              <a:rPr lang="en-US" sz="1100" b="0" i="0" u="none" strike="noStrike" cap="none" smtClean="0">
                <a:solidFill>
                  <a:srgbClr val="000000"/>
                </a:solidFill>
                <a:effectLst/>
                <a:latin typeface="Arial"/>
                <a:ea typeface="Arial"/>
                <a:cs typeface="Arial"/>
                <a:sym typeface="Arial"/>
              </a:rPr>
            </a:br>
            <a:r>
              <a:rPr lang="vi-VN" sz="1100" b="0" i="0" u="none" strike="noStrike" cap="none" smtClean="0">
                <a:solidFill>
                  <a:srgbClr val="000000"/>
                </a:solidFill>
                <a:effectLst/>
                <a:latin typeface="Arial"/>
                <a:ea typeface="Arial"/>
                <a:cs typeface="Arial"/>
                <a:sym typeface="Arial"/>
              </a:rPr>
              <a:t>Đoạn mã Java định nghĩa một lớp có tên </a:t>
            </a:r>
            <a:r>
              <a:rPr lang="vi-VN" smtClean="0"/>
              <a:t>TestOverriding</a:t>
            </a:r>
            <a:r>
              <a:rPr lang="vi-VN" sz="1100" b="0" i="0" u="none" strike="noStrike" cap="none" smtClean="0">
                <a:solidFill>
                  <a:srgbClr val="000000"/>
                </a:solidFill>
                <a:effectLst/>
                <a:latin typeface="Arial"/>
                <a:ea typeface="Arial"/>
                <a:cs typeface="Arial"/>
                <a:sym typeface="Arial"/>
              </a:rPr>
              <a:t>, bao gồm bốn lớp lồng nhau: </a:t>
            </a:r>
            <a:r>
              <a:rPr lang="vi-VN" smtClean="0"/>
              <a:t>Bank</a:t>
            </a:r>
            <a:r>
              <a:rPr lang="vi-VN" sz="1100" b="0" i="0" u="none" strike="noStrike" cap="none" smtClean="0">
                <a:solidFill>
                  <a:srgbClr val="000000"/>
                </a:solidFill>
                <a:effectLst/>
                <a:latin typeface="Arial"/>
                <a:ea typeface="Arial"/>
                <a:cs typeface="Arial"/>
                <a:sym typeface="Arial"/>
              </a:rPr>
              <a:t>,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Lớp </a:t>
            </a:r>
            <a:r>
              <a:rPr lang="vi-VN" smtClean="0"/>
              <a:t>Bank</a:t>
            </a:r>
            <a:r>
              <a:rPr lang="vi-VN" sz="1100" b="0" i="0" u="none" strike="noStrike" cap="none" smtClean="0">
                <a:solidFill>
                  <a:srgbClr val="000000"/>
                </a:solidFill>
                <a:effectLst/>
                <a:latin typeface="Arial"/>
                <a:ea typeface="Arial"/>
                <a:cs typeface="Arial"/>
                <a:sym typeface="Arial"/>
              </a:rPr>
              <a:t> có một phương thức duy nhất là </a:t>
            </a:r>
            <a:r>
              <a:rPr lang="vi-VN" smtClean="0"/>
              <a:t>getRateOfInterest()</a:t>
            </a:r>
            <a:r>
              <a:rPr lang="vi-VN" sz="1100" b="0" i="0" u="none" strike="noStrike" cap="none" smtClean="0">
                <a:solidFill>
                  <a:srgbClr val="000000"/>
                </a:solidFill>
                <a:effectLst/>
                <a:latin typeface="Arial"/>
                <a:ea typeface="Arial"/>
                <a:cs typeface="Arial"/>
                <a:sym typeface="Arial"/>
              </a:rPr>
              <a:t> trả về một giá trị số nguyên.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Các lớp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 kế thừa lớp </a:t>
            </a:r>
            <a:r>
              <a:rPr lang="vi-VN" smtClean="0"/>
              <a:t>Bank</a:t>
            </a:r>
            <a:r>
              <a:rPr lang="vi-VN" sz="1100" b="0" i="0" u="none" strike="noStrike" cap="none" smtClean="0">
                <a:solidFill>
                  <a:srgbClr val="000000"/>
                </a:solidFill>
                <a:effectLst/>
                <a:latin typeface="Arial"/>
                <a:ea typeface="Arial"/>
                <a:cs typeface="Arial"/>
                <a:sym typeface="Arial"/>
              </a:rPr>
              <a:t> và ghi đè phương thức </a:t>
            </a:r>
            <a:r>
              <a:rPr lang="vi-VN" smtClean="0"/>
              <a:t>getRateOfInterest()</a:t>
            </a:r>
            <a:r>
              <a:rPr lang="vi-VN" sz="1100" b="0" i="0" u="none" strike="noStrike" cap="none" smtClean="0">
                <a:solidFill>
                  <a:srgbClr val="000000"/>
                </a:solidFill>
                <a:effectLst/>
                <a:latin typeface="Arial"/>
                <a:ea typeface="Arial"/>
                <a:cs typeface="Arial"/>
                <a:sym typeface="Arial"/>
              </a:rPr>
              <a:t> để trả về các giá trị số nguyên khác nhau.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phương thức </a:t>
            </a:r>
            <a:r>
              <a:rPr lang="vi-VN" smtClean="0"/>
              <a:t>main()</a:t>
            </a:r>
            <a:r>
              <a:rPr lang="vi-VN" sz="1100" b="0" i="0" u="none" strike="noStrike" cap="none" smtClean="0">
                <a:solidFill>
                  <a:srgbClr val="000000"/>
                </a:solidFill>
                <a:effectLst/>
                <a:latin typeface="Arial"/>
                <a:ea typeface="Arial"/>
                <a:cs typeface="Arial"/>
                <a:sym typeface="Arial"/>
              </a:rPr>
              <a:t>, ba đối tượng </a:t>
            </a:r>
            <a:r>
              <a:rPr lang="vi-VN" smtClean="0"/>
              <a:t>Bidv</a:t>
            </a:r>
            <a:r>
              <a:rPr lang="vi-VN" sz="1100" b="0" i="0" u="none" strike="noStrike" cap="none" smtClean="0">
                <a:solidFill>
                  <a:srgbClr val="000000"/>
                </a:solidFill>
                <a:effectLst/>
                <a:latin typeface="Arial"/>
                <a:ea typeface="Arial"/>
                <a:cs typeface="Arial"/>
                <a:sym typeface="Arial"/>
              </a:rPr>
              <a:t>, </a:t>
            </a:r>
            <a:r>
              <a:rPr lang="vi-VN" smtClean="0"/>
              <a:t>Tech</a:t>
            </a:r>
            <a:r>
              <a:rPr lang="vi-VN" sz="1100" b="0" i="0" u="none" strike="noStrike" cap="none" smtClean="0">
                <a:solidFill>
                  <a:srgbClr val="000000"/>
                </a:solidFill>
                <a:effectLst/>
                <a:latin typeface="Arial"/>
                <a:ea typeface="Arial"/>
                <a:cs typeface="Arial"/>
                <a:sym typeface="Arial"/>
              </a:rPr>
              <a:t> và </a:t>
            </a:r>
            <a:r>
              <a:rPr lang="vi-VN" smtClean="0"/>
              <a:t>Agribank</a:t>
            </a:r>
            <a:r>
              <a:rPr lang="vi-VN" sz="1100" b="0" i="0" u="none" strike="noStrike" cap="none" smtClean="0">
                <a:solidFill>
                  <a:srgbClr val="000000"/>
                </a:solidFill>
                <a:effectLst/>
                <a:latin typeface="Arial"/>
                <a:ea typeface="Arial"/>
                <a:cs typeface="Arial"/>
                <a:sym typeface="Arial"/>
              </a:rPr>
              <a:t> được khởi tạo và gọi phương thức </a:t>
            </a:r>
            <a:r>
              <a:rPr lang="vi-VN" smtClean="0"/>
              <a:t>getRateOfInterest()</a:t>
            </a:r>
            <a:r>
              <a:rPr lang="vi-VN" sz="1100" b="0" i="0" u="none" strike="noStrike" cap="none" smtClean="0">
                <a:solidFill>
                  <a:srgbClr val="000000"/>
                </a:solidFill>
                <a:effectLst/>
                <a:latin typeface="Arial"/>
                <a:ea typeface="Arial"/>
                <a:cs typeface="Arial"/>
                <a:sym typeface="Arial"/>
              </a:rPr>
              <a: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đồng thời in ra các giá trị tương ứng của lãi suất.</a:t>
            </a:r>
            <a:endParaRPr/>
          </a:p>
        </p:txBody>
      </p:sp>
    </p:spTree>
    <p:extLst>
      <p:ext uri="{BB962C8B-B14F-4D97-AF65-F5344CB8AC3E}">
        <p14:creationId xmlns:p14="http://schemas.microsoft.com/office/powerpoint/2010/main" val="218938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614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Trong ví dụ này, chúng ta</a:t>
            </a:r>
            <a:r>
              <a:rPr lang="en-US" sz="1100" b="0" i="0" u="none" strike="noStrike" cap="none" smtClean="0">
                <a:solidFill>
                  <a:srgbClr val="000000"/>
                </a:solidFill>
                <a:effectLst/>
                <a:latin typeface="Arial"/>
                <a:ea typeface="Arial"/>
                <a:cs typeface="Arial"/>
                <a:sym typeface="Arial"/>
              </a:rPr>
              <a:t> có</a:t>
            </a:r>
            <a:r>
              <a:rPr lang="en-US" sz="1100" b="0" i="0" u="none" strike="noStrike" cap="none" baseline="0" smtClean="0">
                <a:solidFill>
                  <a:srgbClr val="000000"/>
                </a:solidFill>
                <a:effectLst/>
                <a:latin typeface="Arial"/>
                <a:ea typeface="Arial"/>
                <a:cs typeface="Arial"/>
                <a:sym typeface="Arial"/>
              </a:rPr>
              <a:t> một lớp </a:t>
            </a:r>
            <a:r>
              <a:rPr kumimoji="0" lang="en-US" altLang="en-US" sz="1100" b="0" i="0" u="none" strike="noStrike" cap="none" normalizeH="0" baseline="0" smtClean="0">
                <a:ln>
                  <a:noFill/>
                </a:ln>
                <a:solidFill>
                  <a:srgbClr val="A9B7C6"/>
                </a:solidFill>
                <a:effectLst/>
                <a:latin typeface="Arial Unicode MS"/>
                <a:ea typeface="JetBrains Mono"/>
              </a:rPr>
              <a:t>Summary </a:t>
            </a:r>
            <a:r>
              <a:rPr lang="vi-VN" sz="1100" b="0" i="0" u="none" strike="noStrike" cap="none" smtClean="0">
                <a:solidFill>
                  <a:srgbClr val="000000"/>
                </a:solidFill>
                <a:effectLst/>
                <a:latin typeface="Arial"/>
                <a:ea typeface="Arial"/>
                <a:cs typeface="Arial"/>
                <a:sym typeface="Arial"/>
              </a:rPr>
              <a:t>tạo </a:t>
            </a:r>
            <a:r>
              <a:rPr lang="en-US" sz="1100" b="0" i="0" u="none" strike="noStrike" cap="none" smtClean="0">
                <a:solidFill>
                  <a:srgbClr val="000000"/>
                </a:solidFill>
                <a:effectLst/>
                <a:latin typeface="Arial"/>
                <a:ea typeface="Arial"/>
                <a:cs typeface="Arial"/>
                <a:sym typeface="Arial"/>
              </a:rPr>
              <a:t>3</a:t>
            </a:r>
            <a:r>
              <a:rPr lang="vi-VN" sz="1100" b="0" i="0" u="none" strike="noStrike" cap="none" smtClean="0">
                <a:solidFill>
                  <a:srgbClr val="000000"/>
                </a:solidFill>
                <a:effectLst/>
                <a:latin typeface="Arial"/>
                <a:ea typeface="Arial"/>
                <a:cs typeface="Arial"/>
                <a:sym typeface="Arial"/>
              </a:rPr>
              <a:t> phương thức</a:t>
            </a:r>
            <a:r>
              <a:rPr lang="en-US" sz="1100" b="0" i="0" u="none" strike="noStrike" cap="none" smtClean="0">
                <a:solidFill>
                  <a:srgbClr val="000000"/>
                </a:solidFill>
                <a:effectLst/>
                <a:latin typeface="Arial"/>
                <a:ea typeface="Arial"/>
                <a:cs typeface="Arial"/>
                <a:sym typeface="Arial"/>
              </a:rPr>
              <a:t> sum()</a:t>
            </a:r>
            <a:r>
              <a:rPr lang="vi-VN" sz="1100" b="0" i="0" u="none" strike="noStrike" cap="none" smtClean="0">
                <a:solidFill>
                  <a:srgbClr val="000000"/>
                </a:solidFill>
                <a:effectLst/>
                <a:latin typeface="Arial"/>
                <a:ea typeface="Arial"/>
                <a:cs typeface="Arial"/>
                <a:sym typeface="Arial"/>
              </a:rPr>
              <a:t>,</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a:t>
            </a:r>
            <a:r>
              <a:rPr lang="en-US" sz="1100" b="0" i="0" u="none" strike="noStrike" cap="none" smtClean="0">
                <a:solidFill>
                  <a:srgbClr val="000000"/>
                </a:solidFill>
                <a:effectLst/>
                <a:latin typeface="Arial"/>
                <a:ea typeface="Arial"/>
                <a:cs typeface="Arial"/>
                <a:sym typeface="Arial"/>
              </a:rPr>
              <a:t>sum</a:t>
            </a:r>
            <a:r>
              <a:rPr lang="vi-VN" sz="1100" b="0" i="0" u="none" strike="noStrike" cap="none" smtClean="0">
                <a:solidFill>
                  <a:srgbClr val="000000"/>
                </a:solidFill>
                <a:effectLst/>
                <a:latin typeface="Arial"/>
                <a:ea typeface="Arial"/>
                <a:cs typeface="Arial"/>
                <a:sym typeface="Arial"/>
              </a:rPr>
              <a:t>() đầu tiên thực hiện việc tính tổng của 2 số,</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a:t>
            </a:r>
            <a:r>
              <a:rPr lang="vi-VN" sz="1100" b="0" i="0" u="none" strike="noStrike" cap="none" smtClean="0">
                <a:solidFill>
                  <a:srgbClr val="000000"/>
                </a:solidFill>
                <a:effectLst/>
                <a:latin typeface="Arial"/>
                <a:ea typeface="Arial"/>
                <a:cs typeface="Arial"/>
                <a:sym typeface="Arial"/>
              </a:rPr>
              <a:t>hương thức thứ hai thực hiện việc tính tổng của 3 số</a:t>
            </a:r>
            <a:r>
              <a:rPr lang="en-US" sz="1100" b="0" i="0" u="none" strike="noStrike" cap="none"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Phương</a:t>
            </a:r>
            <a:r>
              <a:rPr lang="en-US" sz="1100" b="0" i="0" u="none" strike="noStrike" cap="none" baseline="0" smtClean="0">
                <a:solidFill>
                  <a:srgbClr val="000000"/>
                </a:solidFill>
                <a:effectLst/>
                <a:latin typeface="Arial"/>
                <a:ea typeface="Arial"/>
                <a:cs typeface="Arial"/>
                <a:sym typeface="Arial"/>
              </a:rPr>
              <a:t> thức thứ 3 thực hiện việc thay đổi dữ liệu của tham số</a:t>
            </a: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Phương thức </a:t>
            </a:r>
            <a:r>
              <a:rPr lang="en-US" sz="1100" b="0" i="0" u="none" strike="noStrike" cap="none" smtClean="0">
                <a:solidFill>
                  <a:srgbClr val="000000"/>
                </a:solidFill>
                <a:effectLst/>
                <a:latin typeface="Arial"/>
                <a:ea typeface="Arial"/>
                <a:cs typeface="Arial"/>
                <a:sym typeface="Arial"/>
              </a:rPr>
              <a:t>sum</a:t>
            </a:r>
            <a:r>
              <a:rPr lang="vi-VN" sz="1100" b="0" i="0" u="none" strike="noStrike" cap="none" smtClean="0">
                <a:solidFill>
                  <a:srgbClr val="000000"/>
                </a:solidFill>
                <a:effectLst/>
                <a:latin typeface="Arial"/>
                <a:ea typeface="Arial"/>
                <a:cs typeface="Arial"/>
                <a:sym typeface="Arial"/>
              </a:rPr>
              <a:t>() đầu tiên</a:t>
            </a:r>
            <a:r>
              <a:rPr lang="en-US" sz="1100" b="0" i="0" u="none" strike="noStrike" cap="none" smtClean="0">
                <a:solidFill>
                  <a:srgbClr val="000000"/>
                </a:solidFill>
                <a:effectLst/>
                <a:latin typeface="Arial"/>
                <a:ea typeface="Arial"/>
                <a:cs typeface="Arial"/>
                <a:sym typeface="Arial"/>
              </a:rPr>
              <a:t> và</a:t>
            </a:r>
            <a:r>
              <a:rPr lang="en-US" sz="1100" b="0" i="0" u="none" strike="noStrike" cap="none" baseline="0" smtClean="0">
                <a:solidFill>
                  <a:srgbClr val="000000"/>
                </a:solidFill>
                <a:effectLst/>
                <a:latin typeface="Arial"/>
                <a:ea typeface="Arial"/>
                <a:cs typeface="Arial"/>
                <a:sym typeface="Arial"/>
              </a:rPr>
              <a:t> phương thức thứ 2</a:t>
            </a:r>
            <a:r>
              <a:rPr lang="vi-VN" sz="1100" b="0" i="0" u="none" strike="noStrike" cap="none" smtClean="0">
                <a:solidFill>
                  <a:srgbClr val="000000"/>
                </a:solidFill>
                <a:effectLst/>
                <a:latin typeface="Arial"/>
                <a:ea typeface="Arial"/>
                <a:cs typeface="Arial"/>
                <a:sym typeface="Arial"/>
              </a:rPr>
              <a:t> nhận </a:t>
            </a:r>
            <a:r>
              <a:rPr lang="en-US" sz="1100" b="0" i="0" u="none" strike="noStrike" cap="none" smtClean="0">
                <a:solidFill>
                  <a:srgbClr val="000000"/>
                </a:solidFill>
                <a:effectLst/>
                <a:latin typeface="Arial"/>
                <a:ea typeface="Arial"/>
                <a:cs typeface="Arial"/>
                <a:sym typeface="Arial"/>
              </a:rPr>
              <a:t>đối</a:t>
            </a:r>
            <a:r>
              <a:rPr lang="vi-VN" sz="1100" b="0" i="0" u="none" strike="noStrike" cap="none" smtClean="0">
                <a:solidFill>
                  <a:srgbClr val="000000"/>
                </a:solidFill>
                <a:effectLst/>
                <a:latin typeface="Arial"/>
                <a:ea typeface="Arial"/>
                <a:cs typeface="Arial"/>
                <a:sym typeface="Arial"/>
              </a:rPr>
              <a:t> số có kiểu giá trị là </a:t>
            </a:r>
            <a:r>
              <a:rPr lang="en-US" sz="1100" b="0" i="0" u="none" strike="noStrike" cap="none" smtClean="0">
                <a:solidFill>
                  <a:srgbClr val="000000"/>
                </a:solidFill>
                <a:effectLst/>
                <a:latin typeface="Arial"/>
                <a:ea typeface="Arial"/>
                <a:cs typeface="Arial"/>
                <a:sym typeface="Arial"/>
              </a:rPr>
              <a:t>int</a:t>
            </a:r>
            <a:r>
              <a:rPr lang="vi-VN" sz="1100" b="0" i="0" u="none" strike="noStrike" cap="none" smtClean="0">
                <a:solidFill>
                  <a:srgbClr val="000000"/>
                </a:solidFill>
                <a:effectLst/>
                <a:latin typeface="Arial"/>
                <a:ea typeface="Arial"/>
                <a:cs typeface="Arial"/>
                <a:sym typeface="Arial"/>
              </a:rPr>
              <a:t>,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phương thức thứ</a:t>
            </a:r>
            <a:r>
              <a:rPr lang="en-US" sz="1100" b="0" i="0" u="none" strike="noStrike" cap="none" smtClean="0">
                <a:solidFill>
                  <a:srgbClr val="000000"/>
                </a:solidFill>
                <a:effectLst/>
                <a:latin typeface="Arial"/>
                <a:ea typeface="Arial"/>
                <a:cs typeface="Arial"/>
                <a:sym typeface="Arial"/>
              </a:rPr>
              <a:t> 3</a:t>
            </a:r>
            <a:r>
              <a:rPr lang="vi-VN" sz="1100" b="0" i="0" u="none" strike="noStrike" cap="none" smtClean="0">
                <a:solidFill>
                  <a:srgbClr val="000000"/>
                </a:solidFill>
                <a:effectLst/>
                <a:latin typeface="Arial"/>
                <a:ea typeface="Arial"/>
                <a:cs typeface="Arial"/>
                <a:sym typeface="Arial"/>
              </a:rPr>
              <a:t> nhận đổi số có kiểu giá trị là double</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0630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7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4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349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44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a6fcf8b10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ca6fcf8b1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80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1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32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45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8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66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834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TÍNH</a:t>
            </a:r>
            <a:br>
              <a:rPr lang="en-US" smtClean="0"/>
            </a:br>
            <a:r>
              <a:rPr lang="en-US" smtClean="0"/>
              <a:t>ĐA HÌNH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11250" y="742355"/>
            <a:ext cx="2142000" cy="2630400"/>
          </a:xfrm>
          <a:prstGeom prst="rect">
            <a:avLst/>
          </a:prstGeom>
        </p:spPr>
        <p:txBody>
          <a:bodyPr spcFirstLastPara="1" wrap="square" lIns="91425" tIns="91425" rIns="91425" bIns="91425" anchor="ctr" anchorCtr="0">
            <a:noAutofit/>
          </a:bodyPr>
          <a:lstStyle/>
          <a:p>
            <a:pPr algn="ctr"/>
            <a:r>
              <a:rPr lang="en" sz="1800" smtClean="0"/>
              <a:t>1.</a:t>
            </a:r>
            <a:r>
              <a:rPr lang="en-US" sz="1800" b="1"/>
              <a:t> </a:t>
            </a:r>
            <a:r>
              <a:rPr lang="en-US" sz="1800" b="1" err="1"/>
              <a:t>Đa</a:t>
            </a:r>
            <a:r>
              <a:rPr lang="en-US" sz="1800" b="1"/>
              <a:t> </a:t>
            </a:r>
            <a:r>
              <a:rPr lang="en-US" sz="1800" b="1" err="1"/>
              <a:t>hình</a:t>
            </a:r>
            <a:r>
              <a:rPr lang="en-US" sz="1800" b="1"/>
              <a:t> </a:t>
            </a:r>
            <a:r>
              <a:rPr lang="en-US" sz="1800" b="1" err="1"/>
              <a:t>lúc</a:t>
            </a:r>
            <a:r>
              <a:rPr lang="en-US" sz="1800" b="1"/>
              <a:t> runtime </a:t>
            </a:r>
            <a:r>
              <a:rPr lang="en-US" sz="1800" b="1" err="1"/>
              <a:t>trong</a:t>
            </a:r>
            <a:r>
              <a:rPr lang="en-US" sz="1800" b="1"/>
              <a:t> java</a:t>
            </a:r>
            <a:r>
              <a:rPr lang="en-US" b="1"/>
              <a:t/>
            </a:r>
            <a:br>
              <a:rPr lang="en-US" b="1"/>
            </a:br>
            <a:endParaRPr/>
          </a:p>
        </p:txBody>
      </p:sp>
      <p:sp>
        <p:nvSpPr>
          <p:cNvPr id="459" name="Google Shape;459;p23"/>
          <p:cNvSpPr txBox="1">
            <a:spLocks noGrp="1"/>
          </p:cNvSpPr>
          <p:nvPr>
            <p:ph type="body" idx="1"/>
          </p:nvPr>
        </p:nvSpPr>
        <p:spPr>
          <a:xfrm>
            <a:off x="2683000" y="1428750"/>
            <a:ext cx="5659142" cy="1155016"/>
          </a:xfrm>
          <a:prstGeom prst="rect">
            <a:avLst/>
          </a:prstGeom>
        </p:spPr>
        <p:txBody>
          <a:bodyPr spcFirstLastPara="1" wrap="square" lIns="91425" tIns="91425" rIns="91425" bIns="91425" anchor="t" anchorCtr="0">
            <a:noAutofit/>
          </a:bodyPr>
          <a:lstStyle/>
          <a:p>
            <a:pPr marL="0" lvl="0" indent="0" algn="just">
              <a:buNone/>
            </a:pPr>
            <a:r>
              <a:rPr lang="en-US" sz="1600" b="1" err="1"/>
              <a:t>Đa</a:t>
            </a:r>
            <a:r>
              <a:rPr lang="en-US" sz="1600" b="1"/>
              <a:t> </a:t>
            </a:r>
            <a:r>
              <a:rPr lang="en-US" sz="1600" b="1" err="1"/>
              <a:t>hình</a:t>
            </a:r>
            <a:r>
              <a:rPr lang="en-US" sz="1600" b="1"/>
              <a:t> </a:t>
            </a:r>
            <a:r>
              <a:rPr lang="en-US" sz="1600" b="1" err="1"/>
              <a:t>lúc</a:t>
            </a:r>
            <a:r>
              <a:rPr lang="en-US" sz="1600" b="1"/>
              <a:t> runtime </a:t>
            </a:r>
            <a:endParaRPr lang="en-US" sz="1600" b="1" smtClean="0"/>
          </a:p>
          <a:p>
            <a:pPr marL="0" lvl="0" indent="0" algn="just">
              <a:buNone/>
            </a:pPr>
            <a:r>
              <a:rPr lang="en-US" sz="1600"/>
              <a:t>L</a:t>
            </a:r>
            <a:r>
              <a:rPr lang="vi-VN" sz="1600" smtClean="0"/>
              <a:t>à quá trình gọi phương thức đã được ghi đè trong thời gian thực thi chương trình. Trong quá trình này, một phương thức được ghi đè được gọi thông qua biến tham chiếu của một lớp cha.</a:t>
            </a:r>
            <a:endParaRPr sz="1600"/>
          </a:p>
        </p:txBody>
      </p:sp>
      <p:sp>
        <p:nvSpPr>
          <p:cNvPr id="460" name="Google Shape;460;p23"/>
          <p:cNvSpPr txBox="1">
            <a:spLocks noGrp="1"/>
          </p:cNvSpPr>
          <p:nvPr>
            <p:ph type="body" idx="2"/>
          </p:nvPr>
        </p:nvSpPr>
        <p:spPr>
          <a:xfrm>
            <a:off x="2683000" y="2924794"/>
            <a:ext cx="5190978" cy="895922"/>
          </a:xfrm>
          <a:prstGeom prst="rect">
            <a:avLst/>
          </a:prstGeom>
        </p:spPr>
        <p:txBody>
          <a:bodyPr spcFirstLastPara="1" wrap="square" lIns="91425" tIns="91425" rIns="91425" bIns="91425" anchor="t" anchorCtr="0">
            <a:noAutofit/>
          </a:bodyPr>
          <a:lstStyle/>
          <a:p>
            <a:pPr marL="0" lvl="0" indent="0">
              <a:spcBef>
                <a:spcPts val="1000"/>
              </a:spcBef>
              <a:spcAft>
                <a:spcPts val="1000"/>
              </a:spcAft>
              <a:buNone/>
            </a:pPr>
            <a:r>
              <a:rPr lang="vi-VN" sz="1200" i="1" smtClean="0"/>
              <a:t>Trước </a:t>
            </a:r>
            <a:r>
              <a:rPr lang="vi-VN" sz="1200" i="1"/>
              <a:t>khi tìm hiểu về đa hình tại runtime, chúng ta cùng tìm hiểu về Upcasting</a:t>
            </a:r>
            <a:endParaRPr sz="1200" i="1"/>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056547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56894" y="431341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1233943" y="1152568"/>
            <a:ext cx="2351926" cy="369332"/>
          </a:xfrm>
          <a:prstGeom prst="rect">
            <a:avLst/>
          </a:prstGeom>
        </p:spPr>
        <p:txBody>
          <a:bodyPr wrap="none">
            <a:spAutoFit/>
          </a:bodyPr>
          <a:lstStyle/>
          <a:p>
            <a:r>
              <a:rPr lang="en-US" sz="1800" b="1" smtClean="0">
                <a:solidFill>
                  <a:schemeClr val="accent1">
                    <a:lumMod val="75000"/>
                  </a:schemeClr>
                </a:solidFill>
                <a:latin typeface="Open Sans"/>
              </a:rPr>
              <a:t>1.1 </a:t>
            </a:r>
            <a:r>
              <a:rPr lang="en-US" sz="1800" b="1" err="1" smtClean="0">
                <a:solidFill>
                  <a:schemeClr val="accent1">
                    <a:lumMod val="75000"/>
                  </a:schemeClr>
                </a:solidFill>
                <a:latin typeface="Open Sans"/>
              </a:rPr>
              <a:t>Upcasting</a:t>
            </a:r>
            <a:r>
              <a:rPr lang="en-US" sz="1800" b="1" smtClean="0">
                <a:solidFill>
                  <a:schemeClr val="accent1">
                    <a:lumMod val="75000"/>
                  </a:schemeClr>
                </a:solidFill>
                <a:latin typeface="Open Sans"/>
              </a:rPr>
              <a:t> </a:t>
            </a:r>
            <a:r>
              <a:rPr lang="en-US" sz="1800" b="1" err="1">
                <a:solidFill>
                  <a:schemeClr val="accent1">
                    <a:lumMod val="75000"/>
                  </a:schemeClr>
                </a:solidFill>
                <a:latin typeface="Open Sans"/>
              </a:rPr>
              <a:t>là</a:t>
            </a:r>
            <a:r>
              <a:rPr lang="en-US" sz="1800" b="1">
                <a:solidFill>
                  <a:schemeClr val="accent1">
                    <a:lumMod val="75000"/>
                  </a:schemeClr>
                </a:solidFill>
                <a:latin typeface="Open Sans"/>
              </a:rPr>
              <a:t> </a:t>
            </a:r>
            <a:r>
              <a:rPr lang="en-US" sz="1800" b="1" err="1">
                <a:solidFill>
                  <a:schemeClr val="accent1">
                    <a:lumMod val="75000"/>
                  </a:schemeClr>
                </a:solidFill>
                <a:latin typeface="Open Sans"/>
              </a:rPr>
              <a:t>gì</a:t>
            </a:r>
            <a:r>
              <a:rPr lang="en-US" sz="1800" b="1">
                <a:solidFill>
                  <a:schemeClr val="accent1">
                    <a:lumMod val="75000"/>
                  </a:schemeClr>
                </a:solidFill>
                <a:latin typeface="Open Sans"/>
              </a:rPr>
              <a:t>?</a:t>
            </a:r>
          </a:p>
        </p:txBody>
      </p:sp>
      <p:sp>
        <p:nvSpPr>
          <p:cNvPr id="3" name="Rectangle 2"/>
          <p:cNvSpPr/>
          <p:nvPr/>
        </p:nvSpPr>
        <p:spPr>
          <a:xfrm>
            <a:off x="1233942" y="1626311"/>
            <a:ext cx="6583005" cy="523220"/>
          </a:xfrm>
          <a:prstGeom prst="rect">
            <a:avLst/>
          </a:prstGeom>
        </p:spPr>
        <p:txBody>
          <a:bodyPr wrap="square">
            <a:spAutoFit/>
          </a:bodyPr>
          <a:lstStyle/>
          <a:p>
            <a:r>
              <a:rPr lang="vi-VN">
                <a:solidFill>
                  <a:srgbClr val="555555"/>
                </a:solidFill>
                <a:latin typeface="Lora"/>
              </a:rPr>
              <a:t>Khi biến tham chiếu của lớp cha tham chiếu tới đối tượng của lớp con, thì đó là Upcasting</a:t>
            </a:r>
            <a:endParaRPr lang="en-US"/>
          </a:p>
        </p:txBody>
      </p:sp>
      <p:sp>
        <p:nvSpPr>
          <p:cNvPr id="11" name="Rectangle 10"/>
          <p:cNvSpPr/>
          <p:nvPr/>
        </p:nvSpPr>
        <p:spPr>
          <a:xfrm>
            <a:off x="1039763" y="2630155"/>
            <a:ext cx="857250" cy="307777"/>
          </a:xfrm>
          <a:prstGeom prst="rect">
            <a:avLst/>
          </a:prstGeom>
        </p:spPr>
        <p:txBody>
          <a:bodyPr wrap="square">
            <a:spAutoFit/>
          </a:bodyPr>
          <a:lstStyle/>
          <a:p>
            <a:r>
              <a:rPr lang="en-US" err="1" smtClean="0">
                <a:solidFill>
                  <a:srgbClr val="555555"/>
                </a:solidFill>
                <a:latin typeface="Lora"/>
              </a:rPr>
              <a:t>Lớp</a:t>
            </a:r>
            <a:r>
              <a:rPr lang="en-US" smtClean="0">
                <a:solidFill>
                  <a:srgbClr val="555555"/>
                </a:solidFill>
                <a:latin typeface="Lora"/>
              </a:rPr>
              <a:t> cha</a:t>
            </a:r>
            <a:endParaRPr lang="en-US"/>
          </a:p>
        </p:txBody>
      </p:sp>
      <p:sp>
        <p:nvSpPr>
          <p:cNvPr id="13" name="Rectangle 12"/>
          <p:cNvSpPr/>
          <p:nvPr/>
        </p:nvSpPr>
        <p:spPr>
          <a:xfrm>
            <a:off x="1039763" y="3418556"/>
            <a:ext cx="857250" cy="307777"/>
          </a:xfrm>
          <a:prstGeom prst="rect">
            <a:avLst/>
          </a:prstGeom>
        </p:spPr>
        <p:txBody>
          <a:bodyPr wrap="square">
            <a:spAutoFit/>
          </a:bodyPr>
          <a:lstStyle/>
          <a:p>
            <a:r>
              <a:rPr lang="en-US" err="1" smtClean="0">
                <a:solidFill>
                  <a:srgbClr val="555555"/>
                </a:solidFill>
                <a:latin typeface="Lora"/>
              </a:rPr>
              <a:t>Lớp</a:t>
            </a:r>
            <a:r>
              <a:rPr lang="en-US" smtClean="0">
                <a:solidFill>
                  <a:srgbClr val="555555"/>
                </a:solidFill>
                <a:latin typeface="Lora"/>
              </a:rPr>
              <a:t> con</a:t>
            </a:r>
            <a:endParaRPr lang="en-US"/>
          </a:p>
        </p:txBody>
      </p:sp>
      <p:sp>
        <p:nvSpPr>
          <p:cNvPr id="16" name="Rectangle 7"/>
          <p:cNvSpPr>
            <a:spLocks noChangeArrowheads="1"/>
          </p:cNvSpPr>
          <p:nvPr/>
        </p:nvSpPr>
        <p:spPr bwMode="auto">
          <a:xfrm>
            <a:off x="4830859" y="2705521"/>
            <a:ext cx="253365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000" b="0" i="0" u="none" strike="noStrike" cap="none" normalizeH="0" baseline="0" smtClean="0">
                <a:ln>
                  <a:noFill/>
                </a:ln>
                <a:solidFill>
                  <a:srgbClr val="A9B7C6"/>
                </a:solidFill>
                <a:effectLst/>
                <a:latin typeface="Arial Unicode MS"/>
                <a:ea typeface="JetBrains Mono"/>
              </a:rPr>
              <a:t>        </a:t>
            </a:r>
          </a:p>
          <a:p>
            <a:pPr lvl="0" eaLnBrk="0" fontAlgn="base" hangingPunct="0">
              <a:spcBef>
                <a:spcPct val="0"/>
              </a:spcBef>
              <a:spcAft>
                <a:spcPct val="0"/>
              </a:spcAft>
              <a:buClrTx/>
            </a:pPr>
            <a:endParaRPr kumimoji="0" lang="en-US" altLang="en-US" sz="1000" b="0" i="0" u="none" strike="noStrike" cap="none" normalizeH="0" baseline="0" smtClean="0">
              <a:ln>
                <a:noFill/>
              </a:ln>
              <a:solidFill>
                <a:srgbClr val="A9B7C6"/>
              </a:solidFill>
              <a:effectLst/>
              <a:latin typeface="Arial Unicode MS"/>
              <a:ea typeface="JetBrains Mono"/>
            </a:endParaRPr>
          </a:p>
          <a:p>
            <a:pPr lvl="0" eaLnBrk="0" fontAlgn="base" hangingPunct="0">
              <a:spcBef>
                <a:spcPct val="0"/>
              </a:spcBef>
              <a:spcAft>
                <a:spcPct val="0"/>
              </a:spcAft>
              <a:buClrTx/>
            </a:pPr>
            <a:r>
              <a:rPr kumimoji="0" lang="en-US" altLang="en-US" sz="1000" b="0" i="0" u="none" strike="noStrike" cap="none" normalizeH="0" baseline="0" smtClean="0">
                <a:ln>
                  <a:noFill/>
                </a:ln>
                <a:solidFill>
                  <a:srgbClr val="A9B7C6"/>
                </a:solidFill>
                <a:effectLst/>
                <a:latin typeface="Arial Unicode MS"/>
                <a:ea typeface="JetBrains Mono"/>
              </a:rPr>
              <a:t>A = a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B()</a:t>
            </a: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808080"/>
                </a:solidFill>
                <a:effectLst/>
                <a:latin typeface="Arial Unicode MS"/>
                <a:ea typeface="JetBrains Mono"/>
              </a:rPr>
              <a:t>//upcasting</a:t>
            </a:r>
          </a:p>
          <a:p>
            <a:pPr lvl="0" eaLnBrk="0" fontAlgn="base" hangingPunct="0">
              <a:spcBef>
                <a:spcPct val="0"/>
              </a:spcBef>
              <a:spcAft>
                <a:spcPct val="0"/>
              </a:spcAft>
              <a:buClrTx/>
            </a:pPr>
            <a:endParaRPr lang="en-US" altLang="en-US" sz="1800" smtClean="0">
              <a:solidFill>
                <a:schemeClr val="tx2">
                  <a:lumMod val="90000"/>
                </a:schemeClr>
              </a:solidFill>
              <a:latin typeface="Arial" panose="020B0604020202020204" pitchFamily="34" charset="0"/>
            </a:endParaRPr>
          </a:p>
        </p:txBody>
      </p:sp>
      <p:sp>
        <p:nvSpPr>
          <p:cNvPr id="17" name="Rectangle 8"/>
          <p:cNvSpPr>
            <a:spLocks noChangeArrowheads="1"/>
          </p:cNvSpPr>
          <p:nvPr/>
        </p:nvSpPr>
        <p:spPr bwMode="auto">
          <a:xfrm>
            <a:off x="2076449" y="3333743"/>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B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A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0"/>
          <p:cNvSpPr>
            <a:spLocks noChangeArrowheads="1"/>
          </p:cNvSpPr>
          <p:nvPr/>
        </p:nvSpPr>
        <p:spPr bwMode="auto">
          <a:xfrm>
            <a:off x="2076449" y="2548988"/>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A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17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1233943" y="607819"/>
            <a:ext cx="4814138" cy="369332"/>
          </a:xfrm>
          <a:prstGeom prst="rect">
            <a:avLst/>
          </a:prstGeom>
        </p:spPr>
        <p:txBody>
          <a:bodyPr wrap="none">
            <a:spAutoFit/>
          </a:bodyPr>
          <a:lstStyle/>
          <a:p>
            <a:r>
              <a:rPr lang="en-US" sz="1800" b="1" smtClean="0">
                <a:solidFill>
                  <a:schemeClr val="accent1">
                    <a:lumMod val="75000"/>
                  </a:schemeClr>
                </a:solidFill>
                <a:latin typeface="Open Sans"/>
              </a:rPr>
              <a:t>1.2 </a:t>
            </a:r>
            <a:r>
              <a:rPr lang="en-US" sz="1800" b="1" err="1">
                <a:solidFill>
                  <a:schemeClr val="accent1">
                    <a:lumMod val="75000"/>
                  </a:schemeClr>
                </a:solidFill>
              </a:rPr>
              <a:t>Ví</a:t>
            </a:r>
            <a:r>
              <a:rPr lang="en-US" sz="1800" b="1">
                <a:solidFill>
                  <a:schemeClr val="accent1">
                    <a:lumMod val="75000"/>
                  </a:schemeClr>
                </a:solidFill>
              </a:rPr>
              <a:t> </a:t>
            </a:r>
            <a:r>
              <a:rPr lang="en-US" sz="1800" b="1" err="1">
                <a:solidFill>
                  <a:schemeClr val="accent1">
                    <a:lumMod val="75000"/>
                  </a:schemeClr>
                </a:solidFill>
              </a:rPr>
              <a:t>dụ</a:t>
            </a:r>
            <a:r>
              <a:rPr lang="en-US" sz="1800" b="1">
                <a:solidFill>
                  <a:schemeClr val="accent1">
                    <a:lumMod val="75000"/>
                  </a:schemeClr>
                </a:solidFill>
              </a:rPr>
              <a:t> </a:t>
            </a:r>
            <a:r>
              <a:rPr lang="en-US" sz="1800" b="1" err="1">
                <a:solidFill>
                  <a:schemeClr val="accent1">
                    <a:lumMod val="75000"/>
                  </a:schemeClr>
                </a:solidFill>
              </a:rPr>
              <a:t>về</a:t>
            </a:r>
            <a:r>
              <a:rPr lang="en-US" sz="1800" b="1">
                <a:solidFill>
                  <a:schemeClr val="accent1">
                    <a:lumMod val="75000"/>
                  </a:schemeClr>
                </a:solidFill>
              </a:rPr>
              <a:t> </a:t>
            </a:r>
            <a:r>
              <a:rPr lang="en-US" sz="1800" b="1" err="1">
                <a:solidFill>
                  <a:schemeClr val="accent1">
                    <a:lumMod val="75000"/>
                  </a:schemeClr>
                </a:solidFill>
              </a:rPr>
              <a:t>đa</a:t>
            </a:r>
            <a:r>
              <a:rPr lang="en-US" sz="1800" b="1">
                <a:solidFill>
                  <a:schemeClr val="accent1">
                    <a:lumMod val="75000"/>
                  </a:schemeClr>
                </a:solidFill>
              </a:rPr>
              <a:t> </a:t>
            </a:r>
            <a:r>
              <a:rPr lang="en-US" sz="1800" b="1" err="1">
                <a:solidFill>
                  <a:schemeClr val="accent1">
                    <a:lumMod val="75000"/>
                  </a:schemeClr>
                </a:solidFill>
              </a:rPr>
              <a:t>hình</a:t>
            </a:r>
            <a:r>
              <a:rPr lang="en-US" sz="1800" b="1">
                <a:solidFill>
                  <a:schemeClr val="accent1">
                    <a:lumMod val="75000"/>
                  </a:schemeClr>
                </a:solidFill>
              </a:rPr>
              <a:t> </a:t>
            </a:r>
            <a:r>
              <a:rPr lang="en-US" sz="1800" b="1" err="1">
                <a:solidFill>
                  <a:schemeClr val="accent1">
                    <a:lumMod val="75000"/>
                  </a:schemeClr>
                </a:solidFill>
              </a:rPr>
              <a:t>tại</a:t>
            </a:r>
            <a:r>
              <a:rPr lang="en-US" sz="1800" b="1">
                <a:solidFill>
                  <a:schemeClr val="accent1">
                    <a:lumMod val="75000"/>
                  </a:schemeClr>
                </a:solidFill>
              </a:rPr>
              <a:t> runtime </a:t>
            </a:r>
            <a:r>
              <a:rPr lang="en-US" sz="1800" b="1" err="1">
                <a:solidFill>
                  <a:schemeClr val="accent1">
                    <a:lumMod val="75000"/>
                  </a:schemeClr>
                </a:solidFill>
              </a:rPr>
              <a:t>trong</a:t>
            </a:r>
            <a:r>
              <a:rPr lang="en-US" sz="1800" b="1">
                <a:solidFill>
                  <a:schemeClr val="accent1">
                    <a:lumMod val="75000"/>
                  </a:schemeClr>
                </a:solidFill>
              </a:rPr>
              <a:t> </a:t>
            </a:r>
            <a:r>
              <a:rPr lang="en-US" sz="1800" b="1" smtClean="0">
                <a:solidFill>
                  <a:schemeClr val="accent1">
                    <a:lumMod val="75000"/>
                  </a:schemeClr>
                </a:solidFill>
              </a:rPr>
              <a:t>Java</a:t>
            </a:r>
            <a:endParaRPr lang="en-US" sz="1800" b="1">
              <a:solidFill>
                <a:schemeClr val="accent1">
                  <a:lumMod val="75000"/>
                </a:schemeClr>
              </a:solidFill>
            </a:endParaRPr>
          </a:p>
        </p:txBody>
      </p:sp>
      <p:sp>
        <p:nvSpPr>
          <p:cNvPr id="8" name="Rectangle 7"/>
          <p:cNvSpPr/>
          <p:nvPr/>
        </p:nvSpPr>
        <p:spPr>
          <a:xfrm>
            <a:off x="4001361" y="2847152"/>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7" name="Rectangle 2"/>
          <p:cNvSpPr>
            <a:spLocks noChangeArrowheads="1"/>
          </p:cNvSpPr>
          <p:nvPr/>
        </p:nvSpPr>
        <p:spPr bwMode="auto">
          <a:xfrm>
            <a:off x="740978"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Shape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"Shape....."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795031"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Circle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Shape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"Circle........"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740977" y="2472563"/>
            <a:ext cx="2630658"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Rectangle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Shape{</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"Rectangle...."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792132" y="3703085"/>
            <a:ext cx="2528349"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smtClean="0">
                <a:ln>
                  <a:noFill/>
                </a:ln>
                <a:solidFill>
                  <a:srgbClr val="A9B7C6"/>
                </a:solidFill>
                <a:effectLst/>
                <a:latin typeface="Arial Unicode MS"/>
                <a:ea typeface="JetBrains Mono"/>
              </a:rPr>
              <a:t>Square </a:t>
            </a:r>
            <a:r>
              <a:rPr kumimoji="0" lang="en-US" altLang="en-US" sz="900" b="0" i="0" u="none" strike="noStrike" cap="none" normalizeH="0" baseline="0" smtClean="0">
                <a:ln>
                  <a:noFill/>
                </a:ln>
                <a:solidFill>
                  <a:srgbClr val="CC7832"/>
                </a:solidFill>
                <a:effectLst/>
                <a:latin typeface="Arial Unicode MS"/>
                <a:ea typeface="JetBrains Mono"/>
              </a:rPr>
              <a:t>extends </a:t>
            </a:r>
            <a:r>
              <a:rPr kumimoji="0" lang="en-US" altLang="en-US" sz="900" b="0" i="0" u="none" strike="noStrike" cap="none" normalizeH="0" baseline="0" smtClean="0">
                <a:ln>
                  <a:noFill/>
                </a:ln>
                <a:solidFill>
                  <a:srgbClr val="A9B7C6"/>
                </a:solidFill>
                <a:effectLst/>
                <a:latin typeface="Arial Unicode MS"/>
                <a:ea typeface="JetBrains Mono"/>
              </a:rPr>
              <a:t>Rectangle{</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void </a:t>
            </a:r>
            <a:r>
              <a:rPr kumimoji="0" lang="en-US" altLang="en-US" sz="900" b="0" i="0" u="none" strike="noStrike" cap="none" normalizeH="0" baseline="0" smtClean="0">
                <a:ln>
                  <a:noFill/>
                </a:ln>
                <a:solidFill>
                  <a:srgbClr val="FFC66D"/>
                </a:solidFill>
                <a:effectLst/>
                <a:latin typeface="Arial Unicode MS"/>
                <a:ea typeface="JetBrains Mono"/>
              </a:rPr>
              <a:t>draw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"Square....."</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20" name="Rectangle 19"/>
          <p:cNvSpPr/>
          <p:nvPr/>
        </p:nvSpPr>
        <p:spPr>
          <a:xfrm>
            <a:off x="4006772" y="3154929"/>
            <a:ext cx="1381194" cy="830997"/>
          </a:xfrm>
          <a:prstGeom prst="rect">
            <a:avLst/>
          </a:prstGeom>
        </p:spPr>
        <p:txBody>
          <a:bodyPr wrap="square">
            <a:spAutoFit/>
          </a:bodyPr>
          <a:lstStyle/>
          <a:p>
            <a:r>
              <a:rPr lang="en-US" sz="1200"/>
              <a:t>Shape.....</a:t>
            </a:r>
          </a:p>
          <a:p>
            <a:r>
              <a:rPr lang="en-US" sz="1200"/>
              <a:t>Circle........</a:t>
            </a:r>
          </a:p>
          <a:p>
            <a:r>
              <a:rPr lang="en-US" sz="1200"/>
              <a:t>Rectangle....</a:t>
            </a:r>
          </a:p>
          <a:p>
            <a:r>
              <a:rPr lang="en-US" sz="1200"/>
              <a:t>Square.....</a:t>
            </a:r>
          </a:p>
        </p:txBody>
      </p:sp>
      <p:sp>
        <p:nvSpPr>
          <p:cNvPr id="21" name="Rectangle 6"/>
          <p:cNvSpPr>
            <a:spLocks noChangeArrowheads="1"/>
          </p:cNvSpPr>
          <p:nvPr/>
        </p:nvSpPr>
        <p:spPr bwMode="auto">
          <a:xfrm>
            <a:off x="5533755" y="2293058"/>
            <a:ext cx="302924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Main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Shape shape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Shape()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circle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Circle()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rectangle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Rectangle()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square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Square()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circle.draw()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rectangle.draw()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square.draw()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3" name="Straight Arrow Connector 22"/>
          <p:cNvCxnSpPr>
            <a:stCxn id="7" idx="3"/>
            <a:endCxn id="11" idx="1"/>
          </p:cNvCxnSpPr>
          <p:nvPr/>
        </p:nvCxnSpPr>
        <p:spPr>
          <a:xfrm>
            <a:off x="3371636" y="1697087"/>
            <a:ext cx="423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2" idx="0"/>
          </p:cNvCxnSpPr>
          <p:nvPr/>
        </p:nvCxnSpPr>
        <p:spPr>
          <a:xfrm flipH="1">
            <a:off x="2056306" y="2089502"/>
            <a:ext cx="1" cy="383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3" idx="0"/>
          </p:cNvCxnSpPr>
          <p:nvPr/>
        </p:nvCxnSpPr>
        <p:spPr>
          <a:xfrm>
            <a:off x="2056306" y="3395893"/>
            <a:ext cx="1" cy="30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8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 name="Title 1"/>
          <p:cNvSpPr>
            <a:spLocks noGrp="1"/>
          </p:cNvSpPr>
          <p:nvPr>
            <p:ph type="title"/>
          </p:nvPr>
        </p:nvSpPr>
        <p:spPr>
          <a:xfrm>
            <a:off x="117181" y="689463"/>
            <a:ext cx="2142000" cy="2630400"/>
          </a:xfrm>
        </p:spPr>
        <p:txBody>
          <a:bodyPr/>
          <a:lstStyle/>
          <a:p>
            <a:pPr algn="ctr"/>
            <a:r>
              <a:rPr lang="en-US" sz="1800" b="1">
                <a:solidFill>
                  <a:schemeClr val="bg1"/>
                </a:solidFill>
                <a:latin typeface="Open Sans"/>
              </a:rPr>
              <a:t>2. </a:t>
            </a:r>
            <a:r>
              <a:rPr lang="en-US" sz="1800" b="1" err="1">
                <a:solidFill>
                  <a:schemeClr val="bg1"/>
                </a:solidFill>
              </a:rPr>
              <a:t>Đa</a:t>
            </a:r>
            <a:r>
              <a:rPr lang="en-US" sz="1800" b="1">
                <a:solidFill>
                  <a:schemeClr val="bg1"/>
                </a:solidFill>
              </a:rPr>
              <a:t> </a:t>
            </a:r>
            <a:r>
              <a:rPr lang="en-US" sz="1800" b="1" err="1">
                <a:solidFill>
                  <a:schemeClr val="bg1"/>
                </a:solidFill>
              </a:rPr>
              <a:t>hình</a:t>
            </a:r>
            <a:r>
              <a:rPr lang="en-US" sz="1800" b="1">
                <a:solidFill>
                  <a:schemeClr val="bg1"/>
                </a:solidFill>
              </a:rPr>
              <a:t> </a:t>
            </a:r>
            <a:r>
              <a:rPr lang="en-US" sz="1800" b="1" err="1">
                <a:solidFill>
                  <a:schemeClr val="bg1"/>
                </a:solidFill>
              </a:rPr>
              <a:t>tại</a:t>
            </a:r>
            <a:r>
              <a:rPr lang="en-US" sz="1800" b="1">
                <a:solidFill>
                  <a:schemeClr val="bg1"/>
                </a:solidFill>
              </a:rPr>
              <a:t> runtime </a:t>
            </a:r>
            <a:r>
              <a:rPr lang="en-US" sz="1800" b="1" err="1">
                <a:solidFill>
                  <a:schemeClr val="bg1"/>
                </a:solidFill>
              </a:rPr>
              <a:t>trong</a:t>
            </a:r>
            <a:r>
              <a:rPr lang="en-US" sz="1800" b="1">
                <a:solidFill>
                  <a:schemeClr val="bg1"/>
                </a:solidFill>
              </a:rPr>
              <a:t> Java </a:t>
            </a:r>
            <a:r>
              <a:rPr lang="en-US" sz="1800" b="1" err="1">
                <a:solidFill>
                  <a:schemeClr val="bg1"/>
                </a:solidFill>
              </a:rPr>
              <a:t>với</a:t>
            </a:r>
            <a:r>
              <a:rPr lang="en-US" sz="1800" b="1">
                <a:solidFill>
                  <a:schemeClr val="bg1"/>
                </a:solidFill>
              </a:rPr>
              <a:t> </a:t>
            </a:r>
            <a:r>
              <a:rPr lang="en-US" sz="1800" b="1" err="1">
                <a:solidFill>
                  <a:schemeClr val="bg1"/>
                </a:solidFill>
              </a:rPr>
              <a:t>thành</a:t>
            </a:r>
            <a:r>
              <a:rPr lang="en-US" sz="1800" b="1">
                <a:solidFill>
                  <a:schemeClr val="bg1"/>
                </a:solidFill>
              </a:rPr>
              <a:t> </a:t>
            </a:r>
            <a:r>
              <a:rPr lang="en-US" sz="1800" b="1" err="1">
                <a:solidFill>
                  <a:schemeClr val="bg1"/>
                </a:solidFill>
              </a:rPr>
              <a:t>viên</a:t>
            </a:r>
            <a:r>
              <a:rPr lang="en-US" sz="1800" b="1">
                <a:solidFill>
                  <a:schemeClr val="bg1"/>
                </a:solidFill>
              </a:rPr>
              <a:t> </a:t>
            </a:r>
            <a:r>
              <a:rPr lang="en-US" sz="1800" b="1" err="1">
                <a:solidFill>
                  <a:schemeClr val="bg1"/>
                </a:solidFill>
              </a:rPr>
              <a:t>dữ</a:t>
            </a:r>
            <a:r>
              <a:rPr lang="en-US" sz="1800" b="1">
                <a:solidFill>
                  <a:schemeClr val="bg1"/>
                </a:solidFill>
              </a:rPr>
              <a:t> </a:t>
            </a:r>
            <a:r>
              <a:rPr lang="en-US" sz="1800" b="1" err="1">
                <a:solidFill>
                  <a:schemeClr val="bg1"/>
                </a:solidFill>
              </a:rPr>
              <a:t>liệu</a:t>
            </a:r>
            <a:r>
              <a:rPr lang="en-US" sz="1800" b="1">
                <a:solidFill>
                  <a:schemeClr val="bg1"/>
                </a:solidFill>
              </a:rPr>
              <a:t/>
            </a:r>
            <a:br>
              <a:rPr lang="en-US" sz="1800" b="1">
                <a:solidFill>
                  <a:schemeClr val="bg1"/>
                </a:solidFill>
              </a:rPr>
            </a:br>
            <a:endParaRPr lang="en-US" sz="1800">
              <a:solidFill>
                <a:schemeClr val="bg1"/>
              </a:solidFill>
            </a:endParaRPr>
          </a:p>
        </p:txBody>
      </p:sp>
      <p:sp>
        <p:nvSpPr>
          <p:cNvPr id="3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7" name="Rectangle 1"/>
          <p:cNvSpPr>
            <a:spLocks noChangeArrowheads="1"/>
          </p:cNvSpPr>
          <p:nvPr/>
        </p:nvSpPr>
        <p:spPr bwMode="auto">
          <a:xfrm>
            <a:off x="2961861"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Car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300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2"/>
          <p:cNvSpPr>
            <a:spLocks noChangeArrowheads="1"/>
          </p:cNvSpPr>
          <p:nvPr/>
        </p:nvSpPr>
        <p:spPr bwMode="auto">
          <a:xfrm>
            <a:off x="5188258"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Vinfast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Car{</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250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
          <p:cNvSpPr>
            <a:spLocks noChangeArrowheads="1"/>
          </p:cNvSpPr>
          <p:nvPr/>
        </p:nvSpPr>
        <p:spPr bwMode="auto">
          <a:xfrm>
            <a:off x="3575780" y="2342068"/>
            <a:ext cx="311364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Car VF4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Vinfast vinfast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.println(VF4.</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.println(vinfast.</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p:nvPr/>
        </p:nvSpPr>
        <p:spPr>
          <a:xfrm>
            <a:off x="6689202" y="2696010"/>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41" name="Rectangle 40"/>
          <p:cNvSpPr/>
          <p:nvPr/>
        </p:nvSpPr>
        <p:spPr>
          <a:xfrm>
            <a:off x="6838521" y="2983820"/>
            <a:ext cx="552879" cy="523220"/>
          </a:xfrm>
          <a:prstGeom prst="rect">
            <a:avLst/>
          </a:prstGeom>
        </p:spPr>
        <p:txBody>
          <a:bodyPr wrap="square">
            <a:spAutoFit/>
          </a:bodyPr>
          <a:lstStyle/>
          <a:p>
            <a:r>
              <a:rPr lang="en-US"/>
              <a:t>300</a:t>
            </a:r>
          </a:p>
          <a:p>
            <a:r>
              <a:rPr lang="en-US"/>
              <a:t>250</a:t>
            </a:r>
          </a:p>
        </p:txBody>
      </p:sp>
      <p:sp>
        <p:nvSpPr>
          <p:cNvPr id="42" name="Rectangle 41"/>
          <p:cNvSpPr/>
          <p:nvPr/>
        </p:nvSpPr>
        <p:spPr>
          <a:xfrm>
            <a:off x="2062523" y="3932442"/>
            <a:ext cx="5931877" cy="307777"/>
          </a:xfrm>
          <a:prstGeom prst="rect">
            <a:avLst/>
          </a:prstGeom>
        </p:spPr>
        <p:txBody>
          <a:bodyPr wrap="square">
            <a:spAutoFit/>
          </a:bodyPr>
          <a:lstStyle/>
          <a:p>
            <a:r>
              <a:rPr lang="vi-VN" b="1">
                <a:solidFill>
                  <a:srgbClr val="555555"/>
                </a:solidFill>
                <a:latin typeface="Lora"/>
              </a:rPr>
              <a:t>Qui tắc</a:t>
            </a:r>
            <a:r>
              <a:rPr lang="vi-VN">
                <a:solidFill>
                  <a:srgbClr val="555555"/>
                </a:solidFill>
                <a:latin typeface="Lora"/>
              </a:rPr>
              <a:t>: Đa hình tại runtime không thể có được bởi thành viên dữ liệu.</a:t>
            </a:r>
            <a:endParaRPr lang="en-US"/>
          </a:p>
        </p:txBody>
      </p:sp>
      <p:cxnSp>
        <p:nvCxnSpPr>
          <p:cNvPr id="15" name="Straight Arrow Connector 14"/>
          <p:cNvCxnSpPr>
            <a:stCxn id="37" idx="3"/>
            <a:endCxn id="38" idx="1"/>
          </p:cNvCxnSpPr>
          <p:nvPr/>
        </p:nvCxnSpPr>
        <p:spPr>
          <a:xfrm>
            <a:off x="5028462" y="1214972"/>
            <a:ext cx="159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25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38313" y="514651"/>
            <a:ext cx="2142000" cy="2630400"/>
          </a:xfrm>
          <a:prstGeom prst="rect">
            <a:avLst/>
          </a:prstGeom>
        </p:spPr>
        <p:txBody>
          <a:bodyPr spcFirstLastPara="1" wrap="square" lIns="91425" tIns="91425" rIns="91425" bIns="91425" anchor="ctr" anchorCtr="0">
            <a:noAutofit/>
          </a:bodyPr>
          <a:lstStyle/>
          <a:p>
            <a:pPr marL="457200" lvl="0" indent="-355600" algn="ctr">
              <a:spcBef>
                <a:spcPts val="1000"/>
              </a:spcBef>
              <a:buChar char="○"/>
            </a:pPr>
            <a:r>
              <a:rPr lang="en-US" sz="1800"/>
              <a:t>3. </a:t>
            </a:r>
            <a:r>
              <a:rPr lang="en-US" sz="1800" err="1"/>
              <a:t>Đa</a:t>
            </a:r>
            <a:r>
              <a:rPr lang="en-US" sz="1800"/>
              <a:t> </a:t>
            </a:r>
            <a:r>
              <a:rPr lang="en-US" sz="1800" err="1"/>
              <a:t>hình</a:t>
            </a:r>
            <a:r>
              <a:rPr lang="en-US" sz="1800"/>
              <a:t> </a:t>
            </a:r>
            <a:r>
              <a:rPr lang="en-US" sz="1800" err="1"/>
              <a:t>lúc</a:t>
            </a:r>
            <a:r>
              <a:rPr lang="en-US" sz="1800"/>
              <a:t> “runtime” </a:t>
            </a:r>
            <a:r>
              <a:rPr lang="en-US" sz="1800" err="1"/>
              <a:t>trong</a:t>
            </a:r>
            <a:r>
              <a:rPr lang="en-US" sz="1800"/>
              <a:t> Java </a:t>
            </a:r>
            <a:r>
              <a:rPr lang="en-US" sz="1800" err="1"/>
              <a:t>với</a:t>
            </a:r>
            <a:r>
              <a:rPr lang="en-US" sz="1800"/>
              <a:t> </a:t>
            </a:r>
            <a:r>
              <a:rPr lang="en-US" sz="1800" err="1"/>
              <a:t>kế</a:t>
            </a:r>
            <a:r>
              <a:rPr lang="en-US" sz="1800"/>
              <a:t> </a:t>
            </a:r>
            <a:r>
              <a:rPr lang="en-US" sz="1800" err="1"/>
              <a:t>thừa</a:t>
            </a:r>
            <a:r>
              <a:rPr lang="en-US" sz="1800"/>
              <a:t> </a:t>
            </a:r>
            <a:r>
              <a:rPr lang="en-US" sz="1800" err="1"/>
              <a:t>nhiều</a:t>
            </a:r>
            <a:r>
              <a:rPr lang="en-US" sz="1800"/>
              <a:t> </a:t>
            </a:r>
            <a:r>
              <a:rPr lang="en-US" sz="1800" err="1"/>
              <a:t>tầng</a:t>
            </a:r>
            <a:endParaRPr lang="en-US" sz="1800"/>
          </a:p>
        </p:txBody>
      </p:sp>
      <p:sp>
        <p:nvSpPr>
          <p:cNvPr id="460" name="Google Shape;460;p23"/>
          <p:cNvSpPr txBox="1">
            <a:spLocks noGrp="1"/>
          </p:cNvSpPr>
          <p:nvPr>
            <p:ph type="body" idx="2"/>
          </p:nvPr>
        </p:nvSpPr>
        <p:spPr>
          <a:xfrm>
            <a:off x="2497741" y="1215666"/>
            <a:ext cx="6168943" cy="1122829"/>
          </a:xfrm>
          <a:prstGeom prst="rect">
            <a:avLst/>
          </a:prstGeom>
        </p:spPr>
        <p:txBody>
          <a:bodyPr spcFirstLastPara="1" wrap="square" lIns="91425" tIns="91425" rIns="91425" bIns="91425" anchor="t" anchorCtr="0">
            <a:noAutofit/>
          </a:bodyPr>
          <a:lstStyle/>
          <a:p>
            <a:pPr marL="0" lvl="0" indent="0" algn="just">
              <a:spcBef>
                <a:spcPts val="1000"/>
              </a:spcBef>
              <a:spcAft>
                <a:spcPts val="1000"/>
              </a:spcAft>
              <a:buNone/>
            </a:pPr>
            <a:r>
              <a:rPr lang="vi-VN" sz="1200" smtClean="0"/>
              <a:t>Trong </a:t>
            </a:r>
            <a:r>
              <a:rPr lang="vi-VN" sz="1200"/>
              <a:t>Java, đa hình là tính năng cho phép các đối tượng có thể có nhiều hình dạng hoặc cách thức hoạt động khác nhau dựa trên loại của đối tượng được tạo ra. Khi sử dụng kế thừa nhiều tầng trong Java, đa hình có thể được áp dụng tại runtime.</a:t>
            </a:r>
            <a:endParaRPr sz="1200"/>
          </a:p>
        </p:txBody>
      </p:sp>
      <p:sp>
        <p:nvSpPr>
          <p:cNvPr id="461" name="Google Shape;461;p23"/>
          <p:cNvSpPr txBox="1">
            <a:spLocks noGrp="1"/>
          </p:cNvSpPr>
          <p:nvPr>
            <p:ph type="body" idx="3"/>
          </p:nvPr>
        </p:nvSpPr>
        <p:spPr>
          <a:xfrm>
            <a:off x="2497741" y="2174458"/>
            <a:ext cx="5987278" cy="1457600"/>
          </a:xfrm>
          <a:prstGeom prst="rect">
            <a:avLst/>
          </a:prstGeom>
        </p:spPr>
        <p:txBody>
          <a:bodyPr spcFirstLastPara="1" wrap="square" lIns="91425" tIns="91425" rIns="91425" bIns="91425" anchor="t" anchorCtr="0">
            <a:noAutofit/>
          </a:bodyPr>
          <a:lstStyle/>
          <a:p>
            <a:pPr marL="0" lvl="0" indent="0" algn="just">
              <a:buNone/>
            </a:pPr>
            <a:r>
              <a:rPr lang="vi-VN" sz="1200"/>
              <a:t>Khi một lớp con kế thừa từ một lớp cha, lớp con có thể sử dụng các thành phần của lớp cha. Nếu lớp con ghi đè một phương thức (method) của lớp cha, khi gọi phương thức đó trên một đối tượng của lớp con, nó sẽ thực thi phương thức đã được ghi đè của lớp con. Tuy nhiên, khi gọi phương thức đó trên một đối tượng của lớp cha được tham chiếu bằng một biến của lớp cha, nó sẽ thực thi phương thức của lớp cha.</a:t>
            </a:r>
            <a:endParaRPr sz="120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461;p23"/>
          <p:cNvSpPr txBox="1">
            <a:spLocks noGrp="1"/>
          </p:cNvSpPr>
          <p:nvPr>
            <p:ph type="body" idx="3"/>
          </p:nvPr>
        </p:nvSpPr>
        <p:spPr>
          <a:xfrm>
            <a:off x="2052461" y="3384293"/>
            <a:ext cx="6243548" cy="1085539"/>
          </a:xfrm>
          <a:prstGeom prst="rect">
            <a:avLst/>
          </a:prstGeom>
        </p:spPr>
        <p:txBody>
          <a:bodyPr spcFirstLastPara="1" wrap="square" lIns="91425" tIns="91425" rIns="91425" bIns="91425" anchor="t" anchorCtr="0">
            <a:noAutofit/>
          </a:bodyPr>
          <a:lstStyle/>
          <a:p>
            <a:r>
              <a:rPr lang="vi-VN" sz="1200">
                <a:solidFill>
                  <a:srgbClr val="374151"/>
                </a:solidFill>
                <a:latin typeface="Söhne"/>
              </a:rPr>
              <a:t>Nếu lớp con cũng có phương thức với cùng tên nhưng các tham số hoặc kiểu trả về khác với phương thức của lớp cha, thì lớp con có thể sử dụng cả hai phương thức. Tùy vào loại của đối tượng được tạo ra, nó sẽ thực thi phương thức của lớp cha hoặc phương thức của lớp con.</a:t>
            </a:r>
            <a:endParaRPr lang="en-US" sz="1200">
              <a:latin typeface="Lato Light" panose="020B060402020202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226196" y="453135"/>
            <a:ext cx="2749475" cy="2630400"/>
          </a:xfrm>
          <a:prstGeom prst="rect">
            <a:avLst/>
          </a:prstGeom>
        </p:spPr>
        <p:txBody>
          <a:bodyPr spcFirstLastPara="1" wrap="square" lIns="91425" tIns="91425" rIns="91425" bIns="91425" anchor="ctr" anchorCtr="0">
            <a:noAutofit/>
          </a:bodyPr>
          <a:lstStyle/>
          <a:p>
            <a:pPr marL="101600" lvl="0" algn="ctr">
              <a:spcBef>
                <a:spcPts val="1000"/>
              </a:spcBef>
            </a:pPr>
            <a:r>
              <a:rPr lang="en-US" sz="1600">
                <a:solidFill>
                  <a:schemeClr val="bg1"/>
                </a:solidFill>
              </a:rPr>
              <a:t>4. </a:t>
            </a:r>
            <a:r>
              <a:rPr lang="en-US" sz="1600" err="1">
                <a:solidFill>
                  <a:schemeClr val="bg1"/>
                </a:solidFill>
              </a:rPr>
              <a:t>Ghi</a:t>
            </a:r>
            <a:r>
              <a:rPr lang="en-US" sz="1600">
                <a:solidFill>
                  <a:schemeClr val="bg1"/>
                </a:solidFill>
              </a:rPr>
              <a:t> </a:t>
            </a:r>
            <a:r>
              <a:rPr lang="en-US" sz="1600" err="1">
                <a:solidFill>
                  <a:schemeClr val="bg1"/>
                </a:solidFill>
              </a:rPr>
              <a:t>đè</a:t>
            </a:r>
            <a:r>
              <a:rPr lang="en-US" sz="1600">
                <a:solidFill>
                  <a:schemeClr val="bg1"/>
                </a:solidFill>
              </a:rPr>
              <a:t> </a:t>
            </a:r>
            <a:r>
              <a:rPr lang="en-US" sz="1600" err="1">
                <a:solidFill>
                  <a:schemeClr val="bg1"/>
                </a:solidFill>
              </a:rPr>
              <a:t>phương</a:t>
            </a:r>
            <a:r>
              <a:rPr lang="en-US" sz="1600">
                <a:solidFill>
                  <a:schemeClr val="bg1"/>
                </a:solidFill>
              </a:rPr>
              <a:t> </a:t>
            </a:r>
            <a:r>
              <a:rPr lang="en-US" sz="1600" err="1">
                <a:solidFill>
                  <a:schemeClr val="bg1"/>
                </a:solidFill>
              </a:rPr>
              <a:t>thức</a:t>
            </a:r>
            <a:r>
              <a:rPr lang="en-US" sz="1600">
                <a:solidFill>
                  <a:schemeClr val="bg1"/>
                </a:solidFill>
              </a:rPr>
              <a:t> (method Overriding)</a:t>
            </a:r>
          </a:p>
        </p:txBody>
      </p:sp>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Rectangle 2"/>
          <p:cNvSpPr>
            <a:spLocks noChangeArrowheads="1"/>
          </p:cNvSpPr>
          <p:nvPr/>
        </p:nvSpPr>
        <p:spPr bwMode="auto">
          <a:xfrm>
            <a:off x="3518294" y="2717586"/>
            <a:ext cx="4353471"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CC7832"/>
                </a:solidFill>
                <a:effectLst/>
                <a:latin typeface="Arial Unicode MS"/>
                <a:ea typeface="JetBrains Mono"/>
              </a:rPr>
              <a:t>public class </a:t>
            </a:r>
            <a:r>
              <a:rPr kumimoji="0" lang="en-US" altLang="en-US" sz="900" b="0" i="0" u="none" strike="noStrike" cap="none" normalizeH="0" baseline="0" err="1" smtClean="0">
                <a:ln>
                  <a:noFill/>
                </a:ln>
                <a:solidFill>
                  <a:srgbClr val="A9B7C6"/>
                </a:solidFill>
                <a:effectLst/>
                <a:latin typeface="Arial Unicode MS"/>
                <a:ea typeface="JetBrains Mono"/>
              </a:rPr>
              <a:t>TestOverriding</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a:t>
            </a:r>
            <a:r>
              <a:rPr kumimoji="0" lang="en-US" altLang="en-US" sz="900" b="0" i="0" u="none" strike="noStrike" cap="none" normalizeH="0" baseline="0" smtClean="0">
                <a:ln>
                  <a:noFill/>
                </a:ln>
                <a:solidFill>
                  <a:srgbClr val="CC7832"/>
                </a:solidFill>
                <a:effectLst/>
                <a:latin typeface="Arial Unicode MS"/>
                <a:ea typeface="JetBrains Mono"/>
              </a:rPr>
              <a:t>public static void </a:t>
            </a:r>
            <a:r>
              <a:rPr kumimoji="0" lang="en-US" altLang="en-US" sz="900" b="0" i="0" u="none" strike="noStrike" cap="none" normalizeH="0" baseline="0" smtClean="0">
                <a:ln>
                  <a:noFill/>
                </a:ln>
                <a:solidFill>
                  <a:srgbClr val="FFC66D"/>
                </a:solidFill>
                <a:effectLst/>
                <a:latin typeface="Arial Unicode MS"/>
                <a:ea typeface="JetBrains Mono"/>
              </a:rPr>
              <a:t>main</a:t>
            </a:r>
            <a:r>
              <a:rPr kumimoji="0" lang="en-US" altLang="en-US" sz="900" b="0" i="0" u="none" strike="noStrike" cap="none" normalizeH="0" baseline="0" smtClean="0">
                <a:ln>
                  <a:noFill/>
                </a:ln>
                <a:solidFill>
                  <a:srgbClr val="A9B7C6"/>
                </a:solidFill>
                <a:effectLst/>
                <a:latin typeface="Arial Unicode MS"/>
                <a:ea typeface="JetBrains Mono"/>
              </a:rPr>
              <a:t>(String[] </a:t>
            </a:r>
            <a:r>
              <a:rPr kumimoji="0" lang="en-US" altLang="en-US" sz="900" b="0" i="0" u="none" strike="noStrike" cap="none" normalizeH="0" baseline="0" err="1" smtClean="0">
                <a:ln>
                  <a:noFill/>
                </a:ln>
                <a:solidFill>
                  <a:srgbClr val="A9B7C6"/>
                </a:solidFill>
                <a:effectLst/>
                <a:latin typeface="Arial Unicode MS"/>
                <a:ea typeface="JetBrains Mono"/>
              </a:rPr>
              <a:t>args</a:t>
            </a:r>
            <a:r>
              <a:rPr kumimoji="0" lang="en-US" altLang="en-US" sz="900" b="0" i="0" u="none" strike="noStrike" cap="none" normalizeH="0" baseline="0" smtClean="0">
                <a:ln>
                  <a:noFill/>
                </a:ln>
                <a:solidFill>
                  <a:srgbClr val="A9B7C6"/>
                </a:solidFill>
                <a:effectLst/>
                <a:latin typeface="Arial Unicode MS"/>
                <a:ea typeface="JetBrains Mono"/>
              </a:rPr>
              <a:t>) {</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        Bank </a:t>
            </a:r>
            <a:r>
              <a:rPr kumimoji="0" lang="en-US" altLang="en-US" sz="900" b="0" i="0" u="none" strike="noStrike" cap="none" normalizeH="0" baseline="0" err="1" smtClean="0">
                <a:ln>
                  <a:noFill/>
                </a:ln>
                <a:solidFill>
                  <a:srgbClr val="A9B7C6"/>
                </a:solidFill>
                <a:effectLst/>
                <a:latin typeface="Arial Unicode MS"/>
                <a:ea typeface="JetBrains Mono"/>
              </a:rPr>
              <a:t>bidv</a:t>
            </a:r>
            <a:r>
              <a:rPr kumimoji="0" lang="en-US" altLang="en-US" sz="900" b="0" i="0" u="none" strike="noStrike" cap="none" normalizeH="0" baseline="0" smtClean="0">
                <a:ln>
                  <a:noFill/>
                </a:ln>
                <a:solidFill>
                  <a:srgbClr val="A9B7C6"/>
                </a:solidFill>
                <a:effectLst/>
                <a:latin typeface="Arial Unicode MS"/>
                <a:ea typeface="JetBrains Mono"/>
              </a:rPr>
              <a:t>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err="1" smtClean="0">
                <a:ln>
                  <a:noFill/>
                </a:ln>
                <a:solidFill>
                  <a:srgbClr val="A9B7C6"/>
                </a:solidFill>
                <a:effectLst/>
                <a:latin typeface="Arial Unicode MS"/>
                <a:ea typeface="JetBrains Mono"/>
              </a:rPr>
              <a:t>Bidv</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Bank tech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smtClean="0">
                <a:ln>
                  <a:noFill/>
                </a:ln>
                <a:solidFill>
                  <a:srgbClr val="A9B7C6"/>
                </a:solidFill>
                <a:effectLst/>
                <a:latin typeface="Arial Unicode MS"/>
                <a:ea typeface="JetBrains Mono"/>
              </a:rPr>
              <a:t>Tech()</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Bank </a:t>
            </a:r>
            <a:r>
              <a:rPr kumimoji="0" lang="en-US" altLang="en-US" sz="900" b="0" i="0" u="none" strike="noStrike" cap="none" normalizeH="0" baseline="0" err="1" smtClean="0">
                <a:ln>
                  <a:noFill/>
                </a:ln>
                <a:solidFill>
                  <a:srgbClr val="A9B7C6"/>
                </a:solidFill>
                <a:effectLst/>
                <a:latin typeface="Arial Unicode MS"/>
                <a:ea typeface="JetBrains Mono"/>
              </a:rPr>
              <a:t>agri</a:t>
            </a:r>
            <a:r>
              <a:rPr kumimoji="0" lang="en-US" altLang="en-US" sz="900" b="0" i="0" u="none" strike="noStrike" cap="none" normalizeH="0" baseline="0" smtClean="0">
                <a:ln>
                  <a:noFill/>
                </a:ln>
                <a:solidFill>
                  <a:srgbClr val="A9B7C6"/>
                </a:solidFill>
                <a:effectLst/>
                <a:latin typeface="Arial Unicode MS"/>
                <a:ea typeface="JetBrains Mono"/>
              </a:rPr>
              <a:t>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err="1" smtClean="0">
                <a:ln>
                  <a:noFill/>
                </a:ln>
                <a:solidFill>
                  <a:srgbClr val="A9B7C6"/>
                </a:solidFill>
                <a:effectLst/>
                <a:latin typeface="Arial Unicode MS"/>
                <a:ea typeface="JetBrains Mono"/>
              </a:rPr>
              <a:t>Agribank</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Bank </a:t>
            </a:r>
            <a:r>
              <a:rPr kumimoji="0" lang="en-US" altLang="en-US" sz="900" b="0" i="0" u="none" strike="noStrike" cap="none" normalizeH="0" baseline="0" err="1" smtClean="0">
                <a:ln>
                  <a:noFill/>
                </a:ln>
                <a:solidFill>
                  <a:srgbClr val="A9B7C6"/>
                </a:solidFill>
                <a:effectLst/>
                <a:latin typeface="Arial Unicode MS"/>
                <a:ea typeface="JetBrains Mono"/>
              </a:rPr>
              <a:t>bank</a:t>
            </a:r>
            <a:r>
              <a:rPr kumimoji="0" lang="en-US" altLang="en-US" sz="900" b="0" i="0" u="none" strike="noStrike" cap="none" normalizeH="0" baseline="0" smtClean="0">
                <a:ln>
                  <a:noFill/>
                </a:ln>
                <a:solidFill>
                  <a:srgbClr val="A9B7C6"/>
                </a:solidFill>
                <a:effectLst/>
                <a:latin typeface="Arial Unicode MS"/>
                <a:ea typeface="JetBrains Mono"/>
              </a:rPr>
              <a:t> = </a:t>
            </a:r>
            <a:r>
              <a:rPr kumimoji="0" lang="en-US" altLang="en-US" sz="900" b="0" i="0" u="none" strike="noStrike" cap="none" normalizeH="0" baseline="0" smtClean="0">
                <a:ln>
                  <a:noFill/>
                </a:ln>
                <a:solidFill>
                  <a:srgbClr val="CC7832"/>
                </a:solidFill>
                <a:effectLst/>
                <a:latin typeface="Arial Unicode MS"/>
                <a:ea typeface="JetBrains Mono"/>
              </a:rPr>
              <a:t>new </a:t>
            </a:r>
            <a:r>
              <a:rPr kumimoji="0" lang="en-US" altLang="en-US" sz="900" b="0" i="0" u="none" strike="noStrike" cap="none" normalizeH="0" baseline="0" smtClean="0">
                <a:ln>
                  <a:noFill/>
                </a:ln>
                <a:solidFill>
                  <a:srgbClr val="A9B7C6"/>
                </a:solidFill>
                <a:effectLst/>
                <a:latin typeface="Arial Unicode MS"/>
                <a:ea typeface="JetBrains Mono"/>
              </a:rPr>
              <a:t>Bank()</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"BIDV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bidv.getRateOfInterest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"TECH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tech.getRateOfInterest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"AGRIBANK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agri.getRateOfInterest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err="1" smtClean="0">
                <a:ln>
                  <a:noFill/>
                </a:ln>
                <a:solidFill>
                  <a:srgbClr val="A9B7C6"/>
                </a:solidFill>
                <a:effectLst/>
                <a:latin typeface="Arial Unicode MS"/>
                <a:ea typeface="JetBrains Mono"/>
              </a:rPr>
              <a:t>System.</a:t>
            </a:r>
            <a:r>
              <a:rPr kumimoji="0" lang="en-US" altLang="en-US" sz="900" b="0" i="1" u="none" strike="noStrike" cap="none" normalizeH="0" baseline="0" err="1" smtClean="0">
                <a:ln>
                  <a:noFill/>
                </a:ln>
                <a:solidFill>
                  <a:srgbClr val="9876AA"/>
                </a:solidFill>
                <a:effectLst/>
                <a:latin typeface="Arial Unicode MS"/>
                <a:ea typeface="JetBrains Mono"/>
              </a:rPr>
              <a:t>out</a:t>
            </a:r>
            <a:r>
              <a:rPr kumimoji="0" lang="en-US" altLang="en-US" sz="900" b="0" i="0" u="none" strike="noStrike" cap="none" normalizeH="0" baseline="0" err="1" smtClean="0">
                <a:ln>
                  <a:noFill/>
                </a:ln>
                <a:solidFill>
                  <a:srgbClr val="A9B7C6"/>
                </a:solidFill>
                <a:effectLst/>
                <a:latin typeface="Arial Unicode MS"/>
                <a:ea typeface="JetBrains Mono"/>
              </a:rPr>
              <a:t>.println</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6A8759"/>
                </a:solidFill>
                <a:effectLst/>
                <a:latin typeface="Arial Unicode MS"/>
                <a:ea typeface="JetBrains Mono"/>
              </a:rPr>
              <a:t>"BANK Rate of Interest: "</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err="1" smtClean="0">
                <a:ln>
                  <a:noFill/>
                </a:ln>
                <a:solidFill>
                  <a:srgbClr val="A9B7C6"/>
                </a:solidFill>
                <a:effectLst/>
                <a:latin typeface="Arial Unicode MS"/>
                <a:ea typeface="JetBrains Mono"/>
              </a:rPr>
              <a:t>bank.getRateOfInterest</a:t>
            </a:r>
            <a:r>
              <a:rPr kumimoji="0" lang="en-US" altLang="en-US" sz="900" b="0" i="0" u="none" strike="noStrike" cap="none" normalizeH="0" baseline="0" smtClean="0">
                <a:ln>
                  <a:noFill/>
                </a:ln>
                <a:solidFill>
                  <a:srgbClr val="A9B7C6"/>
                </a:solidFill>
                <a:effectLst/>
                <a:latin typeface="Arial Unicode MS"/>
                <a:ea typeface="JetBrains Mono"/>
              </a:rPr>
              <a:t>())</a:t>
            </a:r>
            <a:r>
              <a:rPr kumimoji="0" lang="en-US" altLang="en-US" sz="900" b="0" i="0" u="none" strike="noStrike" cap="none" normalizeH="0" baseline="0" smtClean="0">
                <a:ln>
                  <a:noFill/>
                </a:ln>
                <a:solidFill>
                  <a:srgbClr val="CC7832"/>
                </a:solidFill>
                <a:effectLst/>
                <a:latin typeface="Arial Unicode MS"/>
                <a:ea typeface="JetBrains Mono"/>
              </a:rPr>
              <a:t>;</a:t>
            </a:r>
            <a:br>
              <a:rPr kumimoji="0" lang="en-US" altLang="en-US" sz="900" b="0" i="0" u="none" strike="noStrike" cap="none" normalizeH="0" baseline="0" smtClean="0">
                <a:ln>
                  <a:noFill/>
                </a:ln>
                <a:solidFill>
                  <a:srgbClr val="CC7832"/>
                </a:solidFill>
                <a:effectLst/>
                <a:latin typeface="Arial Unicode MS"/>
                <a:ea typeface="JetBrains Mono"/>
              </a:rPr>
            </a:br>
            <a:r>
              <a:rPr kumimoji="0" lang="en-US" altLang="en-US" sz="900" b="0" i="0" u="none" strike="noStrike" cap="none" normalizeH="0" baseline="0" smtClean="0">
                <a:ln>
                  <a:noFill/>
                </a:ln>
                <a:solidFill>
                  <a:srgbClr val="CC7832"/>
                </a:solidFill>
                <a:effectLst/>
                <a:latin typeface="Arial Unicode MS"/>
                <a:ea typeface="JetBrains Mono"/>
              </a:rPr>
              <a:t>    </a:t>
            </a:r>
            <a:r>
              <a:rPr kumimoji="0" lang="en-US" altLang="en-US" sz="900" b="0" i="0" u="none" strike="noStrike" cap="none" normalizeH="0" baseline="0" smtClean="0">
                <a:ln>
                  <a:noFill/>
                </a:ln>
                <a:solidFill>
                  <a:srgbClr val="A9B7C6"/>
                </a:solidFill>
                <a:effectLst/>
                <a:latin typeface="Arial Unicode MS"/>
                <a:ea typeface="JetBrains Mono"/>
              </a:rPr>
              <a:t>}</a:t>
            </a:r>
            <a:br>
              <a:rPr kumimoji="0" lang="en-US" altLang="en-US" sz="900" b="0" i="0" u="none" strike="noStrike" cap="none" normalizeH="0" baseline="0" smtClean="0">
                <a:ln>
                  <a:noFill/>
                </a:ln>
                <a:solidFill>
                  <a:srgbClr val="A9B7C6"/>
                </a:solidFill>
                <a:effectLst/>
                <a:latin typeface="Arial Unicode MS"/>
                <a:ea typeface="JetBrains Mono"/>
              </a:rPr>
            </a:br>
            <a:r>
              <a:rPr kumimoji="0" lang="en-US" altLang="en-US" sz="900" b="0" i="0" u="none" strike="noStrike" cap="none" normalizeH="0" baseline="0" smtClean="0">
                <a:ln>
                  <a:noFill/>
                </a:ln>
                <a:solidFill>
                  <a:srgbClr val="A9B7C6"/>
                </a:solidFill>
                <a:effectLst/>
                <a:latin typeface="Arial Unicode MS"/>
                <a:ea typeface="JetBrains Mono"/>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833988" y="614863"/>
            <a:ext cx="173288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smtClean="0">
                <a:ln>
                  <a:noFill/>
                </a:ln>
                <a:solidFill>
                  <a:srgbClr val="A9B7C6"/>
                </a:solidFill>
                <a:effectLst/>
                <a:latin typeface="Arial Unicode MS"/>
                <a:ea typeface="JetBrains Mono"/>
              </a:rPr>
              <a:t>Bank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0</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866315" y="1113857"/>
            <a:ext cx="1743634"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Bidv</a:t>
            </a: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1</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2801661" y="1113858"/>
            <a:ext cx="175394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smtClean="0">
                <a:ln>
                  <a:noFill/>
                </a:ln>
                <a:solidFill>
                  <a:srgbClr val="A9B7C6"/>
                </a:solidFill>
                <a:effectLst/>
                <a:latin typeface="Arial Unicode MS"/>
                <a:ea typeface="JetBrains Mono"/>
              </a:rPr>
              <a:t>Tech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2</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4764942" y="1673348"/>
            <a:ext cx="186017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CC7832"/>
                </a:solidFill>
                <a:effectLst/>
                <a:latin typeface="Arial Unicode MS"/>
                <a:ea typeface="JetBrains Mono"/>
              </a:rPr>
              <a:t>public class </a:t>
            </a:r>
            <a:r>
              <a:rPr kumimoji="0" lang="en-US" altLang="en-US" sz="800" b="0" i="0" u="none" strike="noStrike" cap="none" normalizeH="0" baseline="0" err="1" smtClean="0">
                <a:ln>
                  <a:noFill/>
                </a:ln>
                <a:solidFill>
                  <a:srgbClr val="A9B7C6"/>
                </a:solidFill>
                <a:effectLst/>
                <a:latin typeface="Arial Unicode MS"/>
                <a:ea typeface="JetBrains Mono"/>
              </a:rPr>
              <a:t>Agribank</a:t>
            </a: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extends </a:t>
            </a:r>
            <a:r>
              <a:rPr kumimoji="0" lang="en-US" altLang="en-US" sz="800" b="0" i="0" u="none" strike="noStrike" cap="none" normalizeH="0" baseline="0" smtClean="0">
                <a:ln>
                  <a:noFill/>
                </a:ln>
                <a:solidFill>
                  <a:srgbClr val="A9B7C6"/>
                </a:solidFill>
                <a:effectLst/>
                <a:latin typeface="Arial Unicode MS"/>
                <a:ea typeface="JetBrains Mono"/>
              </a:rPr>
              <a:t>Bank{</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BBB529"/>
                </a:solidFill>
                <a:effectLst/>
                <a:latin typeface="Arial Unicode MS"/>
                <a:ea typeface="JetBrains Mono"/>
              </a:rPr>
              <a:t>@Override</a:t>
            </a:r>
            <a:br>
              <a:rPr kumimoji="0" lang="en-US" altLang="en-US" sz="800" b="0" i="0" u="none" strike="noStrike" cap="none" normalizeH="0" baseline="0" smtClean="0">
                <a:ln>
                  <a:noFill/>
                </a:ln>
                <a:solidFill>
                  <a:srgbClr val="BBB529"/>
                </a:solidFill>
                <a:effectLst/>
                <a:latin typeface="Arial Unicode MS"/>
                <a:ea typeface="JetBrains Mono"/>
              </a:rPr>
            </a:br>
            <a:r>
              <a:rPr kumimoji="0" lang="en-US" altLang="en-US" sz="800" b="0" i="0" u="none" strike="noStrike" cap="none" normalizeH="0" baseline="0" smtClean="0">
                <a:ln>
                  <a:noFill/>
                </a:ln>
                <a:solidFill>
                  <a:srgbClr val="BBB529"/>
                </a:solidFill>
                <a:effectLst/>
                <a:latin typeface="Arial Unicode MS"/>
                <a:ea typeface="JetBrains Mono"/>
              </a:rPr>
              <a:t>    </a:t>
            </a:r>
            <a:r>
              <a:rPr kumimoji="0" lang="en-US" altLang="en-US" sz="800" b="0" i="0" u="none" strike="noStrike" cap="none" normalizeH="0" baseline="0" err="1" smtClean="0">
                <a:ln>
                  <a:noFill/>
                </a:ln>
                <a:solidFill>
                  <a:srgbClr val="CC7832"/>
                </a:solidFill>
                <a:effectLst/>
                <a:latin typeface="Arial Unicode MS"/>
                <a:ea typeface="JetBrains Mono"/>
              </a:rPr>
              <a:t>int</a:t>
            </a: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err="1" smtClean="0">
                <a:ln>
                  <a:noFill/>
                </a:ln>
                <a:solidFill>
                  <a:srgbClr val="FFC66D"/>
                </a:solidFill>
                <a:effectLst/>
                <a:latin typeface="Arial Unicode MS"/>
                <a:ea typeface="JetBrains Mono"/>
              </a:rPr>
              <a:t>getRateOfInterest</a:t>
            </a:r>
            <a:r>
              <a:rPr kumimoji="0" lang="en-US" altLang="en-US" sz="800" b="0" i="0" u="none" strike="noStrike" cap="none" normalizeH="0" baseline="0" smtClean="0">
                <a:ln>
                  <a:noFill/>
                </a:ln>
                <a:solidFill>
                  <a:srgbClr val="A9B7C6"/>
                </a:solidFill>
                <a:effectLst/>
                <a:latin typeface="Arial Unicode MS"/>
                <a:ea typeface="JetBrains Mono"/>
              </a:rPr>
              <a:t>() {</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        </a:t>
            </a:r>
            <a:r>
              <a:rPr kumimoji="0" lang="en-US" altLang="en-US" sz="800" b="0" i="0" u="none" strike="noStrike" cap="none" normalizeH="0" baseline="0" smtClean="0">
                <a:ln>
                  <a:noFill/>
                </a:ln>
                <a:solidFill>
                  <a:srgbClr val="CC7832"/>
                </a:solidFill>
                <a:effectLst/>
                <a:latin typeface="Arial Unicode MS"/>
                <a:ea typeface="JetBrains Mono"/>
              </a:rPr>
              <a:t>return </a:t>
            </a:r>
            <a:r>
              <a:rPr kumimoji="0" lang="en-US" altLang="en-US" sz="800" b="0" i="0" u="none" strike="noStrike" cap="none" normalizeH="0" baseline="0" smtClean="0">
                <a:ln>
                  <a:noFill/>
                </a:ln>
                <a:solidFill>
                  <a:srgbClr val="6897BB"/>
                </a:solidFill>
                <a:effectLst/>
                <a:latin typeface="Arial Unicode MS"/>
                <a:ea typeface="JetBrains Mono"/>
              </a:rPr>
              <a:t>3</a:t>
            </a:r>
            <a:r>
              <a:rPr kumimoji="0" lang="en-US" altLang="en-US" sz="800" b="0" i="0" u="none" strike="noStrike" cap="none" normalizeH="0" baseline="0" smtClean="0">
                <a:ln>
                  <a:noFill/>
                </a:ln>
                <a:solidFill>
                  <a:srgbClr val="CC7832"/>
                </a:solidFill>
                <a:effectLst/>
                <a:latin typeface="Arial Unicode MS"/>
                <a:ea typeface="JetBrains Mono"/>
              </a:rPr>
              <a:t>;</a:t>
            </a:r>
            <a:br>
              <a:rPr kumimoji="0" lang="en-US" altLang="en-US" sz="800" b="0" i="0" u="none" strike="noStrike" cap="none" normalizeH="0" baseline="0" smtClean="0">
                <a:ln>
                  <a:noFill/>
                </a:ln>
                <a:solidFill>
                  <a:srgbClr val="CC7832"/>
                </a:solidFill>
                <a:effectLst/>
                <a:latin typeface="Arial Unicode MS"/>
                <a:ea typeface="JetBrains Mono"/>
              </a:rPr>
            </a:br>
            <a:r>
              <a:rPr kumimoji="0" lang="en-US" altLang="en-US" sz="800" b="0" i="0" u="none" strike="noStrike" cap="none" normalizeH="0" baseline="0" smtClean="0">
                <a:ln>
                  <a:noFill/>
                </a:ln>
                <a:solidFill>
                  <a:srgbClr val="CC7832"/>
                </a:solidFill>
                <a:effectLst/>
                <a:latin typeface="Arial Unicode MS"/>
                <a:ea typeface="JetBrains Mono"/>
              </a:rPr>
              <a:t>    </a:t>
            </a:r>
            <a:r>
              <a:rPr kumimoji="0" lang="en-US" altLang="en-US" sz="800" b="0" i="0" u="none" strike="noStrike" cap="none" normalizeH="0" baseline="0" smtClean="0">
                <a:ln>
                  <a:noFill/>
                </a:ln>
                <a:solidFill>
                  <a:srgbClr val="A9B7C6"/>
                </a:solidFill>
                <a:effectLst/>
                <a:latin typeface="Arial Unicode MS"/>
                <a:ea typeface="JetBrains Mono"/>
              </a:rPr>
              <a:t>}</a:t>
            </a:r>
            <a:br>
              <a:rPr kumimoji="0" lang="en-US" altLang="en-US" sz="800" b="0" i="0" u="none" strike="noStrike" cap="none" normalizeH="0" baseline="0" smtClean="0">
                <a:ln>
                  <a:noFill/>
                </a:ln>
                <a:solidFill>
                  <a:srgbClr val="A9B7C6"/>
                </a:solidFill>
                <a:effectLst/>
                <a:latin typeface="Arial Unicode MS"/>
                <a:ea typeface="JetBrains Mono"/>
              </a:rPr>
            </a:br>
            <a:r>
              <a:rPr kumimoji="0" lang="en-US" altLang="en-US" sz="800" b="0" i="0" u="none" strike="noStrike" cap="none" normalizeH="0" baseline="0" smtClean="0">
                <a:ln>
                  <a:noFill/>
                </a:ln>
                <a:solidFill>
                  <a:srgbClr val="A9B7C6"/>
                </a:solidFill>
                <a:effectLst/>
                <a:latin typeface="Arial Unicode MS"/>
                <a:ea typeface="JetBrains Mono"/>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p:txBody>
      </p:sp>
      <p:cxnSp>
        <p:nvCxnSpPr>
          <p:cNvPr id="14" name="Straight Arrow Connector 13"/>
          <p:cNvCxnSpPr>
            <a:stCxn id="7" idx="3"/>
            <a:endCxn id="8" idx="1"/>
          </p:cNvCxnSpPr>
          <p:nvPr/>
        </p:nvCxnSpPr>
        <p:spPr>
          <a:xfrm>
            <a:off x="6566868" y="968806"/>
            <a:ext cx="299447" cy="56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a:endCxn id="9" idx="3"/>
          </p:cNvCxnSpPr>
          <p:nvPr/>
        </p:nvCxnSpPr>
        <p:spPr>
          <a:xfrm flipH="1">
            <a:off x="4555606" y="968806"/>
            <a:ext cx="278382" cy="560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0" idx="0"/>
          </p:cNvCxnSpPr>
          <p:nvPr/>
        </p:nvCxnSpPr>
        <p:spPr>
          <a:xfrm flipH="1">
            <a:off x="5695030" y="1322749"/>
            <a:ext cx="5398" cy="35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93191" y="3594749"/>
            <a:ext cx="1860176" cy="646331"/>
          </a:xfrm>
          <a:prstGeom prst="rect">
            <a:avLst/>
          </a:prstGeom>
          <a:solidFill>
            <a:schemeClr val="tx1">
              <a:lumMod val="50000"/>
            </a:schemeClr>
          </a:solidFill>
          <a:ln>
            <a:solidFill>
              <a:schemeClr val="tx1">
                <a:lumMod val="75000"/>
              </a:schemeClr>
            </a:solidFill>
          </a:ln>
        </p:spPr>
        <p:txBody>
          <a:bodyPr wrap="square">
            <a:spAutoFit/>
          </a:bodyPr>
          <a:lstStyle/>
          <a:p>
            <a:r>
              <a:rPr lang="en-US" sz="900">
                <a:solidFill>
                  <a:schemeClr val="bg1"/>
                </a:solidFill>
              </a:rPr>
              <a:t>BIDV Rate of Interest: 1</a:t>
            </a:r>
          </a:p>
          <a:p>
            <a:r>
              <a:rPr lang="en-US" sz="900">
                <a:solidFill>
                  <a:schemeClr val="bg1"/>
                </a:solidFill>
              </a:rPr>
              <a:t>TECH Rate of Interest: 2</a:t>
            </a:r>
          </a:p>
          <a:p>
            <a:r>
              <a:rPr lang="en-US" sz="900">
                <a:solidFill>
                  <a:schemeClr val="bg1"/>
                </a:solidFill>
              </a:rPr>
              <a:t>AGRIBANK Rate of Interest: 3</a:t>
            </a:r>
          </a:p>
          <a:p>
            <a:r>
              <a:rPr lang="en-US" sz="900">
                <a:solidFill>
                  <a:schemeClr val="bg1"/>
                </a:solidFill>
              </a:rPr>
              <a:t>BANK Rate of Interest: 0</a:t>
            </a:r>
          </a:p>
        </p:txBody>
      </p:sp>
      <p:sp>
        <p:nvSpPr>
          <p:cNvPr id="15" name="Rectangle 14"/>
          <p:cNvSpPr/>
          <p:nvPr/>
        </p:nvSpPr>
        <p:spPr>
          <a:xfrm>
            <a:off x="2097521" y="3286972"/>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79253" y="491382"/>
            <a:ext cx="2424307" cy="2630400"/>
          </a:xfrm>
          <a:prstGeom prst="rect">
            <a:avLst/>
          </a:prstGeom>
        </p:spPr>
        <p:txBody>
          <a:bodyPr spcFirstLastPara="1" wrap="square" lIns="91425" tIns="91425" rIns="91425" bIns="91425" anchor="ctr" anchorCtr="0">
            <a:noAutofit/>
          </a:bodyPr>
          <a:lstStyle/>
          <a:p>
            <a:pPr algn="ctr">
              <a:spcBef>
                <a:spcPts val="1000"/>
              </a:spcBef>
            </a:pPr>
            <a:r>
              <a:rPr lang="en-US" sz="1800">
                <a:solidFill>
                  <a:schemeClr val="bg1"/>
                </a:solidFill>
              </a:rPr>
              <a:t>5. </a:t>
            </a:r>
            <a:r>
              <a:rPr lang="en-US" sz="1800" err="1">
                <a:solidFill>
                  <a:schemeClr val="bg1"/>
                </a:solidFill>
              </a:rPr>
              <a:t>Nạp</a:t>
            </a:r>
            <a:r>
              <a:rPr lang="en-US" sz="1800">
                <a:solidFill>
                  <a:schemeClr val="bg1"/>
                </a:solidFill>
              </a:rPr>
              <a:t> </a:t>
            </a:r>
            <a:r>
              <a:rPr lang="en-US" sz="1800" err="1">
                <a:solidFill>
                  <a:schemeClr val="bg1"/>
                </a:solidFill>
              </a:rPr>
              <a:t>chồng</a:t>
            </a:r>
            <a:r>
              <a:rPr lang="en-US" sz="1800">
                <a:solidFill>
                  <a:schemeClr val="bg1"/>
                </a:solidFill>
              </a:rPr>
              <a:t> </a:t>
            </a:r>
            <a:r>
              <a:rPr lang="en-US" sz="1800" err="1">
                <a:solidFill>
                  <a:schemeClr val="bg1"/>
                </a:solidFill>
              </a:rPr>
              <a:t>phương</a:t>
            </a:r>
            <a:r>
              <a:rPr lang="en-US" sz="1800">
                <a:solidFill>
                  <a:schemeClr val="bg1"/>
                </a:solidFill>
              </a:rPr>
              <a:t> </a:t>
            </a:r>
            <a:r>
              <a:rPr lang="en-US" sz="1800" err="1">
                <a:solidFill>
                  <a:schemeClr val="bg1"/>
                </a:solidFill>
              </a:rPr>
              <a:t>thức</a:t>
            </a:r>
            <a:r>
              <a:rPr lang="en-US" sz="1800">
                <a:solidFill>
                  <a:schemeClr val="bg1"/>
                </a:solidFill>
              </a:rPr>
              <a:t> (method Overloading)</a:t>
            </a:r>
          </a:p>
        </p:txBody>
      </p: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2636197" y="1658891"/>
            <a:ext cx="5481788" cy="2554545"/>
          </a:xfrm>
          <a:prstGeom prst="rect">
            <a:avLst/>
          </a:prstGeom>
        </p:spPr>
        <p:txBody>
          <a:bodyPr wrap="square">
            <a:spAutoFit/>
          </a:bodyPr>
          <a:lstStyle/>
          <a:p>
            <a:pPr algn="just"/>
            <a:r>
              <a:rPr lang="vi-VN" sz="1600">
                <a:solidFill>
                  <a:srgbClr val="555555"/>
                </a:solidFill>
                <a:latin typeface="Lora"/>
              </a:rPr>
              <a:t>Nếu một lớp có nhiều phương thức cùng tên nhưng khác nhau về kiểu dữ liệu hoặc số lượng các tham số, thì đó là nạp chồng phương thức (Method Overloading).</a:t>
            </a:r>
          </a:p>
          <a:p>
            <a:pPr algn="just"/>
            <a:r>
              <a:rPr lang="vi-VN" sz="1600">
                <a:solidFill>
                  <a:srgbClr val="555555"/>
                </a:solidFill>
                <a:latin typeface="Lora"/>
              </a:rPr>
              <a:t>Sử dụng nạp chồng phương thức giúp tăng khả năng đọc hiểu chương trình.</a:t>
            </a:r>
          </a:p>
          <a:p>
            <a:pPr algn="just"/>
            <a:r>
              <a:rPr lang="vi-VN" sz="1600">
                <a:solidFill>
                  <a:srgbClr val="555555"/>
                </a:solidFill>
                <a:latin typeface="Lora"/>
              </a:rPr>
              <a:t>Nạp chồng phương thức được sử dụng để thu được tính đa hình lúc </a:t>
            </a:r>
            <a:r>
              <a:rPr lang="vi-VN" sz="1600" i="1">
                <a:solidFill>
                  <a:srgbClr val="555555"/>
                </a:solidFill>
                <a:latin typeface="Lora"/>
              </a:rPr>
              <a:t>biên dịch (compile)</a:t>
            </a:r>
            <a:r>
              <a:rPr lang="vi-VN" sz="1600">
                <a:solidFill>
                  <a:srgbClr val="555555"/>
                </a:solidFill>
                <a:latin typeface="Lora"/>
              </a:rPr>
              <a:t>.</a:t>
            </a:r>
          </a:p>
          <a:p>
            <a:pPr algn="just"/>
            <a:r>
              <a:rPr lang="vi-VN" sz="1600">
                <a:solidFill>
                  <a:srgbClr val="555555"/>
                </a:solidFill>
                <a:latin typeface="Lora"/>
              </a:rPr>
              <a:t>Có 2 cách nạp chồng phương thức trong java</a:t>
            </a:r>
          </a:p>
          <a:p>
            <a:pPr algn="just">
              <a:buFont typeface="Arial" panose="020B0604020202020204" pitchFamily="34" charset="0"/>
              <a:buChar char="•"/>
            </a:pPr>
            <a:r>
              <a:rPr lang="vi-VN" sz="1600">
                <a:solidFill>
                  <a:srgbClr val="555555"/>
                </a:solidFill>
                <a:latin typeface="Lora"/>
              </a:rPr>
              <a:t>Thay đổi số lượng các tham số</a:t>
            </a:r>
          </a:p>
          <a:p>
            <a:pPr algn="just">
              <a:buFont typeface="Arial" panose="020B0604020202020204" pitchFamily="34" charset="0"/>
              <a:buChar char="•"/>
            </a:pPr>
            <a:r>
              <a:rPr lang="vi-VN" sz="1600">
                <a:solidFill>
                  <a:srgbClr val="555555"/>
                </a:solidFill>
                <a:latin typeface="Lora"/>
              </a:rPr>
              <a:t>Thay đổi kiểu dữ liệu của các tham số</a:t>
            </a:r>
          </a:p>
        </p:txBody>
      </p:sp>
    </p:spTree>
    <p:extLst>
      <p:ext uri="{BB962C8B-B14F-4D97-AF65-F5344CB8AC3E}">
        <p14:creationId xmlns:p14="http://schemas.microsoft.com/office/powerpoint/2010/main" val="2074289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1429870" y="683046"/>
            <a:ext cx="6024283" cy="830997"/>
          </a:xfrm>
          <a:prstGeom prst="rect">
            <a:avLst/>
          </a:prstGeom>
        </p:spPr>
        <p:txBody>
          <a:bodyPr wrap="square">
            <a:spAutoFit/>
          </a:bodyPr>
          <a:lstStyle/>
          <a:p>
            <a:r>
              <a:rPr lang="en-US" sz="1600" b="1" smtClean="0">
                <a:solidFill>
                  <a:schemeClr val="accent1"/>
                </a:solidFill>
                <a:latin typeface="Open Sans"/>
              </a:rPr>
              <a:t>5. </a:t>
            </a:r>
            <a:r>
              <a:rPr lang="vi-VN" sz="1600" b="1" smtClean="0">
                <a:solidFill>
                  <a:schemeClr val="accent1"/>
                </a:solidFill>
                <a:latin typeface="Open Sans"/>
              </a:rPr>
              <a:t>Nạp </a:t>
            </a:r>
            <a:r>
              <a:rPr lang="vi-VN" sz="1600" b="1">
                <a:solidFill>
                  <a:schemeClr val="accent1"/>
                </a:solidFill>
                <a:latin typeface="Open Sans"/>
              </a:rPr>
              <a:t>chồng phương thức: </a:t>
            </a:r>
            <a:endParaRPr lang="en-US" sz="1600" b="1" smtClean="0">
              <a:solidFill>
                <a:schemeClr val="accent1"/>
              </a:solidFill>
              <a:latin typeface="Open Sans"/>
            </a:endParaRPr>
          </a:p>
          <a:p>
            <a:r>
              <a:rPr lang="en-US" sz="1600" b="1">
                <a:solidFill>
                  <a:schemeClr val="accent1"/>
                </a:solidFill>
                <a:latin typeface="Open Sans"/>
              </a:rPr>
              <a:t>T</a:t>
            </a:r>
            <a:r>
              <a:rPr lang="vi-VN" sz="1600" b="1" smtClean="0">
                <a:solidFill>
                  <a:schemeClr val="accent1"/>
                </a:solidFill>
                <a:latin typeface="Open Sans"/>
              </a:rPr>
              <a:t>hay </a:t>
            </a:r>
            <a:r>
              <a:rPr lang="vi-VN" sz="1600" b="1">
                <a:solidFill>
                  <a:schemeClr val="accent1"/>
                </a:solidFill>
                <a:latin typeface="Open Sans"/>
              </a:rPr>
              <a:t>đổi số lượng các tham </a:t>
            </a:r>
            <a:r>
              <a:rPr lang="vi-VN" sz="1600" b="1" smtClean="0">
                <a:solidFill>
                  <a:schemeClr val="accent1"/>
                </a:solidFill>
                <a:latin typeface="Open Sans"/>
              </a:rPr>
              <a:t>số</a:t>
            </a:r>
            <a:r>
              <a:rPr lang="en-US" sz="1600" b="1" smtClean="0">
                <a:solidFill>
                  <a:schemeClr val="accent1"/>
                </a:solidFill>
                <a:latin typeface="Open Sans"/>
              </a:rPr>
              <a:t> </a:t>
            </a:r>
          </a:p>
          <a:p>
            <a:r>
              <a:rPr lang="en-US" sz="1600" b="1" smtClean="0">
                <a:solidFill>
                  <a:schemeClr val="accent1"/>
                </a:solidFill>
                <a:latin typeface="Open Sans"/>
              </a:rPr>
              <a:t>và </a:t>
            </a:r>
            <a:r>
              <a:rPr lang="vi-VN" sz="1600" b="1">
                <a:solidFill>
                  <a:schemeClr val="accent1"/>
                </a:solidFill>
              </a:rPr>
              <a:t>thay đổi kiểu dữ liệu của các </a:t>
            </a:r>
            <a:r>
              <a:rPr lang="vi-VN" sz="1600" b="1">
                <a:solidFill>
                  <a:schemeClr val="accent1"/>
                </a:solidFill>
              </a:rPr>
              <a:t>tham </a:t>
            </a:r>
            <a:r>
              <a:rPr lang="vi-VN" sz="1600" b="1" smtClean="0">
                <a:solidFill>
                  <a:schemeClr val="accent1"/>
                </a:solidFill>
              </a:rPr>
              <a:t>số</a:t>
            </a:r>
            <a:endParaRPr lang="vi-VN" sz="1600" b="1">
              <a:solidFill>
                <a:schemeClr val="accent1"/>
              </a:solidFill>
            </a:endParaRPr>
          </a:p>
        </p:txBody>
      </p:sp>
      <p:sp>
        <p:nvSpPr>
          <p:cNvPr id="3" name="Rectangle 1"/>
          <p:cNvSpPr>
            <a:spLocks noChangeArrowheads="1"/>
          </p:cNvSpPr>
          <p:nvPr/>
        </p:nvSpPr>
        <p:spPr bwMode="auto">
          <a:xfrm>
            <a:off x="1145414" y="2022702"/>
            <a:ext cx="2508738"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Summary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static int </a:t>
            </a:r>
            <a:r>
              <a:rPr kumimoji="0" lang="en-US" altLang="en-US" sz="1000" b="0" i="0" u="none" strike="noStrike" cap="none" normalizeH="0" baseline="0" smtClean="0">
                <a:ln>
                  <a:noFill/>
                </a:ln>
                <a:solidFill>
                  <a:srgbClr val="FFC66D"/>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A9B7C6"/>
                </a:solidFill>
                <a:effectLst/>
                <a:latin typeface="Arial Unicode MS"/>
                <a:ea typeface="JetBrains Mono"/>
              </a:rPr>
              <a:t>a</a:t>
            </a:r>
            <a:r>
              <a:rPr kumimoji="0" lang="en-US" altLang="en-US" sz="1000" b="0" i="0" u="none" strike="noStrike" cap="none" normalizeH="0" baseline="0" smtClean="0">
                <a:ln>
                  <a:noFill/>
                </a:ln>
                <a:solidFill>
                  <a:srgbClr val="CC7832"/>
                </a:solidFill>
                <a:effectLst/>
                <a:latin typeface="Arial Unicode MS"/>
                <a:ea typeface="JetBrains Mono"/>
              </a:rPr>
              <a:t>, int </a:t>
            </a:r>
            <a:r>
              <a:rPr kumimoji="0" lang="en-US" altLang="en-US" sz="1000" b="0" i="0" u="none" strike="noStrike" cap="none" normalizeH="0" baseline="0" smtClean="0">
                <a:ln>
                  <a:noFill/>
                </a:ln>
                <a:solidFill>
                  <a:srgbClr val="A9B7C6"/>
                </a:solidFill>
                <a:effectLst/>
                <a:latin typeface="Arial Unicode MS"/>
                <a:ea typeface="JetBrains Mono"/>
              </a:rPr>
              <a:t>b)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return </a:t>
            </a:r>
            <a:r>
              <a:rPr kumimoji="0" lang="en-US" altLang="en-US" sz="1000" b="0" i="0" u="none" strike="noStrike" cap="none" normalizeH="0" baseline="0" smtClean="0">
                <a:ln>
                  <a:noFill/>
                </a:ln>
                <a:solidFill>
                  <a:srgbClr val="A9B7C6"/>
                </a:solidFill>
                <a:effectLst/>
                <a:latin typeface="Arial Unicode MS"/>
                <a:ea typeface="JetBrains Mono"/>
              </a:rPr>
              <a:t>a + b</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static int </a:t>
            </a:r>
            <a:r>
              <a:rPr kumimoji="0" lang="en-US" altLang="en-US" sz="1000" b="0" i="0" u="none" strike="noStrike" cap="none" normalizeH="0" baseline="0" smtClean="0">
                <a:ln>
                  <a:noFill/>
                </a:ln>
                <a:solidFill>
                  <a:srgbClr val="FFC66D"/>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A9B7C6"/>
                </a:solidFill>
                <a:effectLst/>
                <a:latin typeface="Arial Unicode MS"/>
                <a:ea typeface="JetBrains Mono"/>
              </a:rPr>
              <a:t>a</a:t>
            </a:r>
            <a:r>
              <a:rPr kumimoji="0" lang="en-US" altLang="en-US" sz="1000" b="0" i="0" u="none" strike="noStrike" cap="none" normalizeH="0" baseline="0" smtClean="0">
                <a:ln>
                  <a:noFill/>
                </a:ln>
                <a:solidFill>
                  <a:srgbClr val="CC7832"/>
                </a:solidFill>
                <a:effectLst/>
                <a:latin typeface="Arial Unicode MS"/>
                <a:ea typeface="JetBrains Mono"/>
              </a:rPr>
              <a:t>, int </a:t>
            </a:r>
            <a:r>
              <a:rPr kumimoji="0" lang="en-US" altLang="en-US" sz="1000" b="0" i="0" u="none" strike="noStrike" cap="none" normalizeH="0" baseline="0" smtClean="0">
                <a:ln>
                  <a:noFill/>
                </a:ln>
                <a:solidFill>
                  <a:srgbClr val="A9B7C6"/>
                </a:solidFill>
                <a:effectLst/>
                <a:latin typeface="Arial Unicode MS"/>
                <a:ea typeface="JetBrains Mono"/>
              </a:rPr>
              <a:t>b</a:t>
            </a:r>
            <a:r>
              <a:rPr kumimoji="0" lang="en-US" altLang="en-US" sz="1000" b="0" i="0" u="none" strike="noStrike" cap="none" normalizeH="0" baseline="0" smtClean="0">
                <a:ln>
                  <a:noFill/>
                </a:ln>
                <a:solidFill>
                  <a:srgbClr val="CC7832"/>
                </a:solidFill>
                <a:effectLst/>
                <a:latin typeface="Arial Unicode MS"/>
                <a:ea typeface="JetBrains Mono"/>
              </a:rPr>
              <a:t>, int </a:t>
            </a:r>
            <a:r>
              <a:rPr kumimoji="0" lang="en-US" altLang="en-US" sz="1000" b="0" i="0" u="none" strike="noStrike" cap="none" normalizeH="0" baseline="0" smtClean="0">
                <a:ln>
                  <a:noFill/>
                </a:ln>
                <a:solidFill>
                  <a:srgbClr val="A9B7C6"/>
                </a:solidFill>
                <a:effectLst/>
                <a:latin typeface="Arial Unicode MS"/>
                <a:ea typeface="JetBrains Mono"/>
              </a:rPr>
              <a:t>c)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return </a:t>
            </a:r>
            <a:r>
              <a:rPr kumimoji="0" lang="en-US" altLang="en-US" sz="1000" b="0" i="0" u="none" strike="noStrike" cap="none" normalizeH="0" baseline="0" smtClean="0">
                <a:ln>
                  <a:noFill/>
                </a:ln>
                <a:solidFill>
                  <a:srgbClr val="A9B7C6"/>
                </a:solidFill>
                <a:effectLst/>
                <a:latin typeface="Arial Unicode MS"/>
                <a:ea typeface="JetBrains Mono"/>
              </a:rPr>
              <a:t>a + b + c</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static double </a:t>
            </a:r>
            <a:r>
              <a:rPr kumimoji="0" lang="en-US" altLang="en-US" sz="1000" b="0" i="0" u="none" strike="noStrike" cap="none" normalizeH="0" baseline="0" smtClean="0">
                <a:ln>
                  <a:noFill/>
                </a:ln>
                <a:solidFill>
                  <a:srgbClr val="FFC66D"/>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double </a:t>
            </a:r>
            <a:r>
              <a:rPr kumimoji="0" lang="en-US" altLang="en-US" sz="1000" b="0" i="0" u="none" strike="noStrike" cap="none" normalizeH="0" baseline="0" smtClean="0">
                <a:ln>
                  <a:noFill/>
                </a:ln>
                <a:solidFill>
                  <a:srgbClr val="A9B7C6"/>
                </a:solidFill>
                <a:effectLst/>
                <a:latin typeface="Arial Unicode MS"/>
                <a:ea typeface="JetBrains Mono"/>
              </a:rPr>
              <a:t>a</a:t>
            </a:r>
            <a:r>
              <a:rPr kumimoji="0" lang="en-US" altLang="en-US" sz="1000" b="0" i="0" u="none" strike="noStrike" cap="none" normalizeH="0" baseline="0" smtClean="0">
                <a:ln>
                  <a:noFill/>
                </a:ln>
                <a:solidFill>
                  <a:srgbClr val="CC7832"/>
                </a:solidFill>
                <a:effectLst/>
                <a:latin typeface="Arial Unicode MS"/>
                <a:ea typeface="JetBrains Mono"/>
              </a:rPr>
              <a:t>, double </a:t>
            </a:r>
            <a:r>
              <a:rPr kumimoji="0" lang="en-US" altLang="en-US" sz="1000" b="0" i="0" u="none" strike="noStrike" cap="none" normalizeH="0" baseline="0" smtClean="0">
                <a:ln>
                  <a:noFill/>
                </a:ln>
                <a:solidFill>
                  <a:srgbClr val="A9B7C6"/>
                </a:solidFill>
                <a:effectLst/>
                <a:latin typeface="Arial Unicode MS"/>
                <a:ea typeface="JetBrains Mono"/>
              </a:rPr>
              <a:t>b)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return </a:t>
            </a:r>
            <a:r>
              <a:rPr kumimoji="0" lang="en-US" altLang="en-US" sz="1000" b="0" i="0" u="none" strike="noStrike" cap="none" normalizeH="0" baseline="0" smtClean="0">
                <a:ln>
                  <a:noFill/>
                </a:ln>
                <a:solidFill>
                  <a:srgbClr val="A9B7C6"/>
                </a:solidFill>
                <a:effectLst/>
                <a:latin typeface="Arial Unicode MS"/>
                <a:ea typeface="JetBrains Mono"/>
              </a:rPr>
              <a:t>a + b</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4415117" y="2022702"/>
            <a:ext cx="359898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Test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.println(Summary.</a:t>
            </a:r>
            <a:r>
              <a:rPr kumimoji="0" lang="en-US" altLang="en-US" sz="1000" b="0" i="1" u="none" strike="noStrike" cap="none" normalizeH="0" baseline="0" smtClean="0">
                <a:ln>
                  <a:noFill/>
                </a:ln>
                <a:solidFill>
                  <a:srgbClr val="A9B7C6"/>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2</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.println(Summary.</a:t>
            </a:r>
            <a:r>
              <a:rPr kumimoji="0" lang="en-US" altLang="en-US" sz="1000" b="0" i="1" u="none" strike="noStrike" cap="none" normalizeH="0" baseline="0" smtClean="0">
                <a:ln>
                  <a:noFill/>
                </a:ln>
                <a:solidFill>
                  <a:srgbClr val="A9B7C6"/>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2</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3</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.println(Summary.</a:t>
            </a:r>
            <a:r>
              <a:rPr kumimoji="0" lang="en-US" altLang="en-US" sz="1000" b="0" i="1" u="none" strike="noStrike" cap="none" normalizeH="0" baseline="0" smtClean="0">
                <a:ln>
                  <a:noFill/>
                </a:ln>
                <a:solidFill>
                  <a:srgbClr val="A9B7C6"/>
                </a:solidFill>
                <a:effectLst/>
                <a:latin typeface="Arial Unicode MS"/>
                <a:ea typeface="JetBrains Mono"/>
              </a:rPr>
              <a:t>sum</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1.2</a:t>
            </a:r>
            <a:r>
              <a:rPr kumimoji="0" lang="en-US" altLang="en-US" sz="1000" b="0" i="0" u="none" strike="noStrike" cap="none" normalizeH="0" baseline="0" smtClean="0">
                <a:ln>
                  <a:noFill/>
                </a:ln>
                <a:solidFill>
                  <a:srgbClr val="CC7832"/>
                </a:solidFill>
                <a:effectLst/>
                <a:latin typeface="Arial Unicode MS"/>
                <a:ea typeface="JetBrains Mono"/>
              </a:rPr>
              <a:t>,</a:t>
            </a:r>
            <a:r>
              <a:rPr kumimoji="0" lang="en-US" altLang="en-US" sz="1000" b="0" i="0" u="none" strike="noStrike" cap="none" normalizeH="0" baseline="0" smtClean="0">
                <a:ln>
                  <a:noFill/>
                </a:ln>
                <a:solidFill>
                  <a:srgbClr val="6897BB"/>
                </a:solidFill>
                <a:effectLst/>
                <a:latin typeface="Arial Unicode MS"/>
                <a:ea typeface="JetBrains Mono"/>
              </a:rPr>
              <a:t>1.3</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4415117" y="3320801"/>
            <a:ext cx="851515" cy="307777"/>
          </a:xfrm>
          <a:prstGeom prst="rect">
            <a:avLst/>
          </a:prstGeom>
        </p:spPr>
        <p:txBody>
          <a:bodyPr wrap="none">
            <a:spAutoFit/>
          </a:bodyPr>
          <a:lstStyle/>
          <a:p>
            <a:r>
              <a:rPr lang="en-US" err="1" smtClean="0">
                <a:solidFill>
                  <a:schemeClr val="accent5"/>
                </a:solidFill>
                <a:latin typeface="Lora"/>
              </a:rPr>
              <a:t>Kết</a:t>
            </a:r>
            <a:r>
              <a:rPr lang="en-US" smtClean="0">
                <a:solidFill>
                  <a:schemeClr val="accent5"/>
                </a:solidFill>
                <a:latin typeface="Lora"/>
              </a:rPr>
              <a:t> </a:t>
            </a:r>
            <a:r>
              <a:rPr lang="en-US" err="1" smtClean="0">
                <a:solidFill>
                  <a:schemeClr val="accent5"/>
                </a:solidFill>
                <a:latin typeface="Lora"/>
              </a:rPr>
              <a:t>quả</a:t>
            </a:r>
            <a:r>
              <a:rPr lang="en-US" smtClean="0">
                <a:solidFill>
                  <a:schemeClr val="accent5"/>
                </a:solidFill>
                <a:latin typeface="Lora"/>
              </a:rPr>
              <a:t>:</a:t>
            </a:r>
            <a:endParaRPr lang="en-US">
              <a:solidFill>
                <a:schemeClr val="accent5"/>
              </a:solidFill>
            </a:endParaRPr>
          </a:p>
        </p:txBody>
      </p:sp>
      <p:sp>
        <p:nvSpPr>
          <p:cNvPr id="5" name="Rectangle 4"/>
          <p:cNvSpPr/>
          <p:nvPr/>
        </p:nvSpPr>
        <p:spPr>
          <a:xfrm>
            <a:off x="5300209" y="3320801"/>
            <a:ext cx="914400" cy="276999"/>
          </a:xfrm>
          <a:prstGeom prst="rect">
            <a:avLst/>
          </a:prstGeom>
        </p:spPr>
        <p:txBody>
          <a:bodyPr wrap="square">
            <a:spAutoFit/>
          </a:bodyPr>
          <a:lstStyle/>
          <a:p>
            <a:endParaRPr lang="en-US" sz="1200"/>
          </a:p>
        </p:txBody>
      </p:sp>
      <p:sp>
        <p:nvSpPr>
          <p:cNvPr id="8" name="Rectangle 7"/>
          <p:cNvSpPr/>
          <p:nvPr/>
        </p:nvSpPr>
        <p:spPr>
          <a:xfrm>
            <a:off x="5266632" y="3220773"/>
            <a:ext cx="1860176" cy="507831"/>
          </a:xfrm>
          <a:prstGeom prst="rect">
            <a:avLst/>
          </a:prstGeom>
          <a:solidFill>
            <a:schemeClr val="tx1">
              <a:lumMod val="50000"/>
            </a:schemeClr>
          </a:solidFill>
          <a:ln>
            <a:solidFill>
              <a:schemeClr val="tx1">
                <a:lumMod val="75000"/>
              </a:schemeClr>
            </a:solidFill>
          </a:ln>
        </p:spPr>
        <p:txBody>
          <a:bodyPr wrap="square">
            <a:spAutoFit/>
          </a:bodyPr>
          <a:lstStyle/>
          <a:p>
            <a:r>
              <a:rPr lang="en-US" sz="900">
                <a:solidFill>
                  <a:schemeClr val="bg1"/>
                </a:solidFill>
              </a:rPr>
              <a:t>3</a:t>
            </a:r>
          </a:p>
          <a:p>
            <a:r>
              <a:rPr lang="en-US" sz="900">
                <a:solidFill>
                  <a:schemeClr val="bg1"/>
                </a:solidFill>
              </a:rPr>
              <a:t>6</a:t>
            </a:r>
          </a:p>
          <a:p>
            <a:r>
              <a:rPr lang="en-US" sz="900">
                <a:solidFill>
                  <a:schemeClr val="bg1"/>
                </a:solidFill>
              </a:rPr>
              <a:t>2.5</a:t>
            </a:r>
            <a:endParaRPr lang="en-US" sz="900">
              <a:solidFill>
                <a:schemeClr val="bg1"/>
              </a:solidFill>
            </a:endParaRPr>
          </a:p>
        </p:txBody>
      </p:sp>
    </p:spTree>
    <p:extLst>
      <p:ext uri="{BB962C8B-B14F-4D97-AF65-F5344CB8AC3E}">
        <p14:creationId xmlns:p14="http://schemas.microsoft.com/office/powerpoint/2010/main" val="238704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58911" y="492239"/>
            <a:ext cx="2142000" cy="2630400"/>
          </a:xfrm>
          <a:prstGeom prst="rect">
            <a:avLst/>
          </a:prstGeom>
        </p:spPr>
        <p:txBody>
          <a:bodyPr spcFirstLastPara="1" wrap="square" lIns="91425" tIns="91425" rIns="91425" bIns="91425" anchor="ctr" anchorCtr="0">
            <a:noAutofit/>
          </a:bodyPr>
          <a:lstStyle/>
          <a:p>
            <a:pPr lvl="0" algn="ctr">
              <a:spcBef>
                <a:spcPts val="1000"/>
              </a:spcBef>
            </a:pPr>
            <a:r>
              <a:rPr lang="en-US" sz="1800"/>
              <a:t>6. So </a:t>
            </a:r>
            <a:r>
              <a:rPr lang="en-US" sz="1800" err="1"/>
              <a:t>sánh</a:t>
            </a:r>
            <a:r>
              <a:rPr lang="en-US" sz="1800"/>
              <a:t> </a:t>
            </a:r>
            <a:r>
              <a:rPr lang="en-US" sz="1800" err="1"/>
              <a:t>giữa</a:t>
            </a:r>
            <a:r>
              <a:rPr lang="en-US" sz="1800"/>
              <a:t> Overriding </a:t>
            </a:r>
            <a:r>
              <a:rPr lang="en-US" sz="1800" err="1"/>
              <a:t>với</a:t>
            </a:r>
            <a:r>
              <a:rPr lang="en-US" sz="1800"/>
              <a:t> Overloading.</a:t>
            </a:r>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 name="Table 1"/>
          <p:cNvGraphicFramePr>
            <a:graphicFrameLocks noGrp="1"/>
          </p:cNvGraphicFramePr>
          <p:nvPr>
            <p:extLst>
              <p:ext uri="{D42A27DB-BD31-4B8C-83A1-F6EECF244321}">
                <p14:modId xmlns:p14="http://schemas.microsoft.com/office/powerpoint/2010/main" val="1627649741"/>
              </p:ext>
            </p:extLst>
          </p:nvPr>
        </p:nvGraphicFramePr>
        <p:xfrm>
          <a:off x="2920922" y="811662"/>
          <a:ext cx="4824584" cy="3502322"/>
        </p:xfrm>
        <a:graphic>
          <a:graphicData uri="http://schemas.openxmlformats.org/drawingml/2006/table">
            <a:tbl>
              <a:tblPr/>
              <a:tblGrid>
                <a:gridCol w="2412292"/>
                <a:gridCol w="2412292"/>
              </a:tblGrid>
              <a:tr h="253535">
                <a:tc>
                  <a:txBody>
                    <a:bodyPr/>
                    <a:lstStyle/>
                    <a:p>
                      <a:pPr algn="l"/>
                      <a:r>
                        <a:rPr lang="vi-VN" sz="1000" b="1">
                          <a:effectLst/>
                        </a:rPr>
                        <a:t>Nạp chồng phương thức</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b="1">
                          <a:effectLst/>
                        </a:rPr>
                        <a:t>Ghi đè phương thức</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8813">
                <a:tc>
                  <a:txBody>
                    <a:bodyPr/>
                    <a:lstStyle/>
                    <a:p>
                      <a:pPr algn="l"/>
                      <a:r>
                        <a:rPr lang="vi-VN" sz="1000">
                          <a:effectLst/>
                        </a:rPr>
                        <a:t>Nạp chồng phương thức được sử dụng để tăng tính có thể đọc của chương trình</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được sử dụng để cung cấp trình triển khai cụ thể của phương thức mà đã được cung cấp bởi lớp cha của nó</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3720">
                <a:tc>
                  <a:txBody>
                    <a:bodyPr/>
                    <a:lstStyle/>
                    <a:p>
                      <a:pPr algn="l"/>
                      <a:r>
                        <a:rPr lang="vi-VN" sz="1000">
                          <a:effectLst/>
                        </a:rPr>
                        <a:t>Nạp chồng phương thức được thực hiện bên trong lớp (class)</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xuất hiện trong hai lớp mà có mối quan hệ IS-A (kế thừa)</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Trong Nạp chồng phương thức, tham số phải khác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Trong Ghi đè phương thức, tham số phải là giống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Nạp chồng phương thức là ví dụ của đa hình tại biên dịch (</a:t>
                      </a:r>
                      <a:r>
                        <a:rPr lang="vi-VN" sz="1000" b="1">
                          <a:effectLst/>
                        </a:rPr>
                        <a:t>compile)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là ví dụ của đa hình tại thực thi (</a:t>
                      </a:r>
                      <a:r>
                        <a:rPr lang="vi-VN" sz="1000" b="1">
                          <a:effectLst/>
                        </a:rPr>
                        <a:t>runtime)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78998">
                <a:tc>
                  <a:txBody>
                    <a:bodyPr/>
                    <a:lstStyle/>
                    <a:p>
                      <a:pPr algn="l"/>
                      <a:r>
                        <a:rPr lang="vi-VN" sz="1000">
                          <a:effectLst/>
                        </a:rPr>
                        <a:t>Trong Java, Nạp chồng phương thức không thể được thực hiện bởi thay đổi kiểu trả về của phương thức. Kiểu trả về có thể là giống hoặc khác trong Nạp chồng phương thức. Nhưng bạn phải thay đổi tham số</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000" err="1">
                          <a:effectLst/>
                        </a:rPr>
                        <a:t>Kiểu</a:t>
                      </a:r>
                      <a:r>
                        <a:rPr lang="en-US" sz="1000">
                          <a:effectLst/>
                        </a:rPr>
                        <a:t> </a:t>
                      </a:r>
                      <a:r>
                        <a:rPr lang="en-US" sz="1000" err="1">
                          <a:effectLst/>
                        </a:rPr>
                        <a:t>trả</a:t>
                      </a:r>
                      <a:r>
                        <a:rPr lang="en-US" sz="1000">
                          <a:effectLst/>
                        </a:rPr>
                        <a:t> </a:t>
                      </a:r>
                      <a:r>
                        <a:rPr lang="en-US" sz="1000" err="1">
                          <a:effectLst/>
                        </a:rPr>
                        <a:t>về</a:t>
                      </a:r>
                      <a:r>
                        <a:rPr lang="en-US" sz="1000">
                          <a:effectLst/>
                        </a:rPr>
                        <a:t> </a:t>
                      </a:r>
                      <a:r>
                        <a:rPr lang="en-US" sz="1000" err="1">
                          <a:effectLst/>
                        </a:rPr>
                        <a:t>phải</a:t>
                      </a:r>
                      <a:r>
                        <a:rPr lang="en-US" sz="1000">
                          <a:effectLst/>
                        </a:rPr>
                        <a:t> </a:t>
                      </a:r>
                      <a:r>
                        <a:rPr lang="en-US" sz="1000" err="1">
                          <a:effectLst/>
                        </a:rPr>
                        <a:t>là</a:t>
                      </a:r>
                      <a:r>
                        <a:rPr lang="en-US" sz="1000">
                          <a:effectLst/>
                        </a:rPr>
                        <a:t> </a:t>
                      </a:r>
                      <a:r>
                        <a:rPr lang="en-US" sz="1000" err="1">
                          <a:effectLst/>
                        </a:rPr>
                        <a:t>giống</a:t>
                      </a:r>
                      <a:r>
                        <a:rPr lang="en-US" sz="1000">
                          <a:effectLst/>
                        </a:rPr>
                        <a:t>.</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B600"/>
                </a:solidFill>
              </a:rPr>
              <a:t>Hello</a:t>
            </a:r>
            <a:r>
              <a:rPr lang="en" sz="6000" smtClean="0">
                <a:solidFill>
                  <a:srgbClr val="FFB600"/>
                </a:solidFill>
              </a:rPr>
              <a:t>! Java 10</a:t>
            </a:r>
            <a:endParaRPr sz="6000">
              <a:solidFill>
                <a:srgbClr val="FFB600"/>
              </a:solidFill>
            </a:endParaRPr>
          </a:p>
        </p:txBody>
      </p:sp>
      <p:sp>
        <p:nvSpPr>
          <p:cNvPr id="404" name="Google Shape;404;p1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err="1" smtClean="0">
                <a:solidFill>
                  <a:srgbClr val="FFFFFF"/>
                </a:solidFill>
                <a:latin typeface="Leelawadee UI" panose="020B0502040204020203" pitchFamily="34" charset="-34"/>
                <a:cs typeface="Leelawadee UI" panose="020B0502040204020203" pitchFamily="34" charset="-34"/>
              </a:rPr>
              <a:t>Tôi</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là</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Nguyễn</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Danh</a:t>
            </a:r>
            <a:r>
              <a:rPr lang="en-US" sz="3200" smtClean="0">
                <a:solidFill>
                  <a:srgbClr val="FFFFFF"/>
                </a:solidFill>
                <a:latin typeface="Leelawadee UI" panose="020B0502040204020203" pitchFamily="34" charset="-34"/>
                <a:cs typeface="Leelawadee UI" panose="020B0502040204020203" pitchFamily="34" charset="-34"/>
              </a:rPr>
              <a:t> </a:t>
            </a:r>
            <a:r>
              <a:rPr lang="en-US" sz="3200" err="1" smtClean="0">
                <a:solidFill>
                  <a:srgbClr val="FFFFFF"/>
                </a:solidFill>
                <a:latin typeface="Leelawadee UI" panose="020B0502040204020203" pitchFamily="34" charset="-34"/>
                <a:cs typeface="Leelawadee UI" panose="020B0502040204020203" pitchFamily="34" charset="-34"/>
              </a:rPr>
              <a:t>Sơn</a:t>
            </a:r>
            <a:endParaRPr sz="320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0"/>
              </a:spcAft>
              <a:buClr>
                <a:schemeClr val="dk1"/>
              </a:buClr>
              <a:buSzPts val="1100"/>
              <a:buFont typeface="Arial"/>
              <a:buNone/>
            </a:pPr>
            <a:r>
              <a:rPr lang="en-US" sz="1800" err="1" smtClean="0">
                <a:solidFill>
                  <a:srgbClr val="FFFFFF"/>
                </a:solidFill>
                <a:latin typeface="Leelawadee UI" panose="020B0502040204020203" pitchFamily="34" charset="-34"/>
                <a:cs typeface="Leelawadee UI" panose="020B0502040204020203" pitchFamily="34" charset="-34"/>
              </a:rPr>
              <a:t>Thay</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mặt</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nhóm</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thuyết</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trình</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về</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Tính</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smtClean="0">
                <a:solidFill>
                  <a:srgbClr val="FFFFFF"/>
                </a:solidFill>
                <a:latin typeface="Leelawadee UI" panose="020B0502040204020203" pitchFamily="34" charset="-34"/>
                <a:cs typeface="Leelawadee UI" panose="020B0502040204020203" pitchFamily="34" charset="-34"/>
              </a:rPr>
              <a:t>Đa</a:t>
            </a:r>
            <a:r>
              <a:rPr lang="en-US" sz="1800" smtClean="0">
                <a:solidFill>
                  <a:srgbClr val="FFFFFF"/>
                </a:solidFill>
                <a:latin typeface="Leelawadee UI" panose="020B0502040204020203" pitchFamily="34" charset="-34"/>
                <a:cs typeface="Leelawadee UI" panose="020B0502040204020203" pitchFamily="34" charset="-34"/>
              </a:rPr>
              <a:t> </a:t>
            </a:r>
            <a:r>
              <a:rPr lang="en-US" sz="1800" err="1">
                <a:solidFill>
                  <a:srgbClr val="FFFFFF"/>
                </a:solidFill>
                <a:latin typeface="Leelawadee UI" panose="020B0502040204020203" pitchFamily="34" charset="-34"/>
                <a:cs typeface="Leelawadee UI" panose="020B0502040204020203" pitchFamily="34" charset="-34"/>
              </a:rPr>
              <a:t>H</a:t>
            </a:r>
            <a:r>
              <a:rPr lang="en-US" sz="1800" smtClean="0">
                <a:solidFill>
                  <a:srgbClr val="FFFFFF"/>
                </a:solidFill>
                <a:latin typeface="Leelawadee UI" panose="020B0502040204020203" pitchFamily="34" charset="-34"/>
                <a:cs typeface="Leelawadee UI" panose="020B0502040204020203" pitchFamily="34" charset="-34"/>
              </a:rPr>
              <a:t>ình</a:t>
            </a:r>
            <a:endParaRPr sz="180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1000"/>
              </a:spcAft>
              <a:buClr>
                <a:schemeClr val="dk1"/>
              </a:buClr>
              <a:buSzPts val="1100"/>
              <a:buFont typeface="Arial"/>
              <a:buNone/>
            </a:pPr>
            <a:r>
              <a:rPr lang="en" sz="1800" smtClean="0">
                <a:solidFill>
                  <a:srgbClr val="FFFFFF"/>
                </a:solidFill>
                <a:latin typeface="Leelawadee UI" panose="020B0502040204020203" pitchFamily="34" charset="-34"/>
                <a:cs typeface="Leelawadee UI" panose="020B0502040204020203" pitchFamily="34" charset="-34"/>
              </a:rPr>
              <a:t>trong Java lập trình hướng đối tượng</a:t>
            </a:r>
            <a:endParaRPr sz="1800">
              <a:solidFill>
                <a:srgbClr val="FFFFFF"/>
              </a:solidFill>
              <a:latin typeface="Leelawadee UI" panose="020B0502040204020203" pitchFamily="34" charset="-34"/>
              <a:cs typeface="Leelawadee UI" panose="020B0502040204020203" pitchFamily="34" charset="-34"/>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a:off x="1403260" y="2071927"/>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smtClean="0">
                <a:solidFill>
                  <a:srgbClr val="FFFFFF"/>
                </a:solidFill>
              </a:rPr>
              <a:t>Thanks for watching!</a:t>
            </a:r>
            <a:endParaRPr sz="4800">
              <a:solidFill>
                <a:srgbClr val="FFFFFF"/>
              </a:solidFill>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7"/>
          <p:cNvSpPr txBox="1">
            <a:spLocks noGrp="1"/>
          </p:cNvSpPr>
          <p:nvPr>
            <p:ph type="title"/>
          </p:nvPr>
        </p:nvSpPr>
        <p:spPr>
          <a:xfrm>
            <a:off x="209724" y="40631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a:t>
            </a:r>
            <a:r>
              <a:rPr lang="en" smtClean="0"/>
              <a:t>đa hình</a:t>
            </a:r>
            <a:endParaRPr/>
          </a:p>
        </p:txBody>
      </p:sp>
      <p:sp>
        <p:nvSpPr>
          <p:cNvPr id="818" name="Google Shape;818;p4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19" name="Google Shape;819;p47"/>
          <p:cNvPicPr preferRelativeResize="0"/>
          <p:nvPr/>
        </p:nvPicPr>
        <p:blipFill rotWithShape="1">
          <a:blip r:embed="rId3">
            <a:alphaModFix/>
          </a:blip>
          <a:srcRect l="19633" t="9820" b="9812"/>
          <a:stretch/>
        </p:blipFill>
        <p:spPr>
          <a:xfrm>
            <a:off x="7068239" y="1779625"/>
            <a:ext cx="1332000" cy="1332000"/>
          </a:xfrm>
          <a:prstGeom prst="ellipse">
            <a:avLst/>
          </a:prstGeom>
          <a:noFill/>
          <a:ln>
            <a:noFill/>
          </a:ln>
        </p:spPr>
      </p:pic>
      <p:sp>
        <p:nvSpPr>
          <p:cNvPr id="820" name="Google Shape;820;p47"/>
          <p:cNvSpPr txBox="1"/>
          <p:nvPr/>
        </p:nvSpPr>
        <p:spPr>
          <a:xfrm>
            <a:off x="1644020"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Nguyễn Mạnh Sơn</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LEADER</a:t>
            </a:r>
            <a:endParaRPr sz="800">
              <a:solidFill>
                <a:schemeClr val="dk2"/>
              </a:solidFill>
              <a:latin typeface="Lato"/>
              <a:ea typeface="Lato"/>
              <a:cs typeface="Lato"/>
              <a:sym typeface="Lato"/>
            </a:endParaRPr>
          </a:p>
          <a:p>
            <a:pPr marL="0" lvl="0" indent="0" algn="ctr" rtl="0">
              <a:spcBef>
                <a:spcPts val="400"/>
              </a:spcBef>
              <a:spcAft>
                <a:spcPts val="0"/>
              </a:spcAft>
              <a:buNone/>
            </a:pPr>
            <a:r>
              <a:rPr lang="en-US" sz="900" smtClean="0">
                <a:solidFill>
                  <a:schemeClr val="dk2"/>
                </a:solidFill>
                <a:latin typeface="Lato"/>
                <a:ea typeface="Lato"/>
                <a:cs typeface="Lato"/>
                <a:sym typeface="Lato"/>
              </a:rPr>
              <a:t>Coder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tìm</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tài</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liệu</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nghiên</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cứu</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1" name="Google Shape;821;p47"/>
          <p:cNvPicPr preferRelativeResize="0"/>
          <p:nvPr/>
        </p:nvPicPr>
        <p:blipFill rotWithShape="1">
          <a:blip r:embed="rId4">
            <a:alphaModFix/>
          </a:blip>
          <a:srcRect/>
          <a:stretch/>
        </p:blipFill>
        <p:spPr>
          <a:xfrm>
            <a:off x="5260166" y="1779625"/>
            <a:ext cx="1332000" cy="1332000"/>
          </a:xfrm>
          <a:prstGeom prst="ellipse">
            <a:avLst/>
          </a:prstGeom>
          <a:noFill/>
          <a:ln>
            <a:noFill/>
          </a:ln>
        </p:spPr>
      </p:pic>
      <p:sp>
        <p:nvSpPr>
          <p:cNvPr id="822" name="Google Shape;822;p47"/>
          <p:cNvSpPr txBox="1"/>
          <p:nvPr/>
        </p:nvSpPr>
        <p:spPr>
          <a:xfrm>
            <a:off x="5260166" y="3227846"/>
            <a:ext cx="1332000" cy="656700"/>
          </a:xfrm>
          <a:prstGeom prst="rect">
            <a:avLst/>
          </a:prstGeom>
          <a:noFill/>
          <a:ln>
            <a:noFill/>
          </a:ln>
        </p:spPr>
        <p:txBody>
          <a:bodyPr spcFirstLastPara="1" wrap="square" lIns="0" tIns="0" rIns="0" bIns="0" anchor="t" anchorCtr="0">
            <a:noAutofit/>
          </a:bodyPr>
          <a:lstStyle/>
          <a:p>
            <a:pPr algn="ctr"/>
            <a:r>
              <a:rPr lang="en" sz="1200" b="1" smtClean="0">
                <a:solidFill>
                  <a:schemeClr val="dk1"/>
                </a:solidFill>
                <a:latin typeface="Lato"/>
                <a:ea typeface="Lato"/>
                <a:cs typeface="Lato"/>
                <a:sym typeface="Lato"/>
              </a:rPr>
              <a:t>Nguyễn Danh Sơn</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Sub - </a:t>
            </a:r>
            <a:r>
              <a:rPr lang="en-US" sz="800">
                <a:solidFill>
                  <a:schemeClr val="dk2"/>
                </a:solidFill>
                <a:latin typeface="Lato"/>
                <a:ea typeface="Lato"/>
                <a:cs typeface="Lato"/>
                <a:sym typeface="Lato"/>
              </a:rPr>
              <a:t>LEADER</a:t>
            </a:r>
          </a:p>
          <a:p>
            <a:pPr marL="0" lvl="0" indent="0" algn="ctr" rtl="0">
              <a:spcBef>
                <a:spcPts val="400"/>
              </a:spcBef>
              <a:spcAft>
                <a:spcPts val="0"/>
              </a:spcAft>
              <a:buNone/>
            </a:pPr>
            <a:r>
              <a:rPr lang="en-US" sz="900" smtClean="0">
                <a:solidFill>
                  <a:schemeClr val="dk2"/>
                </a:solidFill>
                <a:latin typeface="Lato"/>
                <a:ea typeface="Lato"/>
                <a:cs typeface="Lato"/>
                <a:sym typeface="Lato"/>
              </a:rPr>
              <a:t>Slide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thuyết</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trình</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3" name="Google Shape;823;p47"/>
          <p:cNvPicPr preferRelativeResize="0"/>
          <p:nvPr/>
        </p:nvPicPr>
        <p:blipFill rotWithShape="1">
          <a:blip r:embed="rId5">
            <a:alphaModFix/>
          </a:blip>
          <a:srcRect l="47271" t="22330" b="24940"/>
          <a:stretch/>
        </p:blipFill>
        <p:spPr>
          <a:xfrm>
            <a:off x="3452093" y="1779625"/>
            <a:ext cx="1332000" cy="1332000"/>
          </a:xfrm>
          <a:prstGeom prst="ellipse">
            <a:avLst/>
          </a:prstGeom>
          <a:noFill/>
          <a:ln>
            <a:noFill/>
          </a:ln>
        </p:spPr>
      </p:pic>
      <p:sp>
        <p:nvSpPr>
          <p:cNvPr id="824" name="Google Shape;824;p47"/>
          <p:cNvSpPr txBox="1"/>
          <p:nvPr/>
        </p:nvSpPr>
        <p:spPr>
          <a:xfrm>
            <a:off x="3452093"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Tạ Thu Hà</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WORK</a:t>
            </a:r>
            <a:endParaRPr sz="800" smtClean="0">
              <a:solidFill>
                <a:schemeClr val="dk2"/>
              </a:solidFill>
              <a:latin typeface="Lato"/>
              <a:ea typeface="Lato"/>
              <a:cs typeface="Lato"/>
              <a:sym typeface="Lato"/>
            </a:endParaRPr>
          </a:p>
          <a:p>
            <a:pPr marL="0" lvl="0" indent="0" algn="ctr" rtl="0">
              <a:spcBef>
                <a:spcPts val="400"/>
              </a:spcBef>
              <a:spcAft>
                <a:spcPts val="0"/>
              </a:spcAft>
              <a:buNone/>
            </a:pPr>
            <a:r>
              <a:rPr lang="en-US" sz="900" smtClean="0">
                <a:solidFill>
                  <a:schemeClr val="dk2"/>
                </a:solidFill>
                <a:latin typeface="Lato"/>
                <a:ea typeface="Lato"/>
                <a:cs typeface="Lato"/>
                <a:sym typeface="Lato"/>
              </a:rPr>
              <a:t>Demo code</a:t>
            </a:r>
            <a:endParaRPr smtClean="0">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pic>
        <p:nvPicPr>
          <p:cNvPr id="825" name="Google Shape;825;p47"/>
          <p:cNvPicPr preferRelativeResize="0"/>
          <p:nvPr/>
        </p:nvPicPr>
        <p:blipFill rotWithShape="1">
          <a:blip r:embed="rId6">
            <a:alphaModFix/>
          </a:blip>
          <a:srcRect t="3926" b="29406"/>
          <a:stretch/>
        </p:blipFill>
        <p:spPr>
          <a:xfrm>
            <a:off x="1644020" y="1779625"/>
            <a:ext cx="1332000" cy="1332000"/>
          </a:xfrm>
          <a:prstGeom prst="ellipse">
            <a:avLst/>
          </a:prstGeom>
          <a:noFill/>
          <a:ln>
            <a:noFill/>
          </a:ln>
        </p:spPr>
      </p:pic>
      <p:sp>
        <p:nvSpPr>
          <p:cNvPr id="826" name="Google Shape;826;p47"/>
          <p:cNvSpPr txBox="1"/>
          <p:nvPr/>
        </p:nvSpPr>
        <p:spPr>
          <a:xfrm>
            <a:off x="7068239"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smtClean="0">
                <a:solidFill>
                  <a:schemeClr val="dk1"/>
                </a:solidFill>
                <a:latin typeface="Lato"/>
                <a:ea typeface="Lato"/>
                <a:cs typeface="Lato"/>
                <a:sym typeface="Lato"/>
              </a:rPr>
              <a:t>Trịnh Tùng Dương</a:t>
            </a:r>
            <a:r>
              <a:rPr lang="en">
                <a:latin typeface="Lato"/>
                <a:ea typeface="Lato"/>
                <a:cs typeface="Lato"/>
                <a:sym typeface="Lato"/>
              </a:rPr>
              <a:t/>
            </a:r>
            <a:br>
              <a:rPr lang="en">
                <a:latin typeface="Lato"/>
                <a:ea typeface="Lato"/>
                <a:cs typeface="Lato"/>
                <a:sym typeface="Lato"/>
              </a:rPr>
            </a:br>
            <a:r>
              <a:rPr lang="en-US" sz="800" smtClean="0">
                <a:solidFill>
                  <a:schemeClr val="dk2"/>
                </a:solidFill>
                <a:latin typeface="Lato"/>
                <a:ea typeface="Lato"/>
                <a:cs typeface="Lato"/>
                <a:sym typeface="Lato"/>
              </a:rPr>
              <a:t>WORK</a:t>
            </a:r>
            <a:endParaRPr sz="800">
              <a:solidFill>
                <a:schemeClr val="dk2"/>
              </a:solidFill>
              <a:latin typeface="Lato"/>
              <a:ea typeface="Lato"/>
              <a:cs typeface="Lato"/>
              <a:sym typeface="Lato"/>
            </a:endParaRPr>
          </a:p>
          <a:p>
            <a:pPr marL="0" lvl="0" indent="0" algn="ctr" rtl="0">
              <a:spcBef>
                <a:spcPts val="400"/>
              </a:spcBef>
              <a:spcAft>
                <a:spcPts val="0"/>
              </a:spcAft>
              <a:buNone/>
            </a:pPr>
            <a:r>
              <a:rPr lang="en-US" sz="900">
                <a:solidFill>
                  <a:schemeClr val="dk2"/>
                </a:solidFill>
                <a:latin typeface="Lato"/>
                <a:ea typeface="Lato"/>
                <a:cs typeface="Lato"/>
                <a:sym typeface="Lato"/>
              </a:rPr>
              <a:t>S</a:t>
            </a:r>
            <a:r>
              <a:rPr lang="en-US" sz="900" smtClean="0">
                <a:solidFill>
                  <a:schemeClr val="dk2"/>
                </a:solidFill>
                <a:latin typeface="Lato"/>
                <a:ea typeface="Lato"/>
                <a:cs typeface="Lato"/>
                <a:sym typeface="Lato"/>
              </a:rPr>
              <a:t>lide </a:t>
            </a:r>
            <a:r>
              <a:rPr lang="en-US" sz="900" err="1" smtClean="0">
                <a:solidFill>
                  <a:schemeClr val="dk2"/>
                </a:solidFill>
                <a:latin typeface="Lato"/>
                <a:ea typeface="Lato"/>
                <a:cs typeface="Lato"/>
                <a:sym typeface="Lato"/>
              </a:rPr>
              <a:t>và</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thuyết</a:t>
            </a:r>
            <a:r>
              <a:rPr lang="en-US" sz="900" smtClean="0">
                <a:solidFill>
                  <a:schemeClr val="dk2"/>
                </a:solidFill>
                <a:latin typeface="Lato"/>
                <a:ea typeface="Lato"/>
                <a:cs typeface="Lato"/>
                <a:sym typeface="Lato"/>
              </a:rPr>
              <a:t> </a:t>
            </a:r>
            <a:r>
              <a:rPr lang="en-US" sz="900" err="1" smtClean="0">
                <a:solidFill>
                  <a:schemeClr val="dk2"/>
                </a:solidFill>
                <a:latin typeface="Lato"/>
                <a:ea typeface="Lato"/>
                <a:cs typeface="Lato"/>
                <a:sym typeface="Lato"/>
              </a:rPr>
              <a:t>trình</a:t>
            </a:r>
            <a:endParaRPr>
              <a:latin typeface="Lato"/>
              <a:ea typeface="Lato"/>
              <a:cs typeface="Lato"/>
              <a:sym typeface="Lato"/>
            </a:endParaRPr>
          </a:p>
          <a:p>
            <a:pPr marL="0" lvl="0" indent="0" algn="ctr" rtl="0">
              <a:spcBef>
                <a:spcPts val="400"/>
              </a:spcBef>
              <a:spcAft>
                <a:spcPts val="400"/>
              </a:spcAft>
              <a:buNone/>
            </a:pP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72033" y="2005381"/>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mtClean="0">
              <a:solidFill>
                <a:srgbClr val="4A5C65"/>
              </a:solidFill>
            </a:endParaRPr>
          </a:p>
          <a:p>
            <a:pPr marL="0" lvl="0" indent="0" algn="ctr" rtl="0">
              <a:spcBef>
                <a:spcPts val="0"/>
              </a:spcBef>
              <a:spcAft>
                <a:spcPts val="0"/>
              </a:spcAft>
              <a:buNone/>
            </a:pPr>
            <a:r>
              <a:rPr lang="en" smtClean="0"/>
              <a:t>Tính đa hình</a:t>
            </a:r>
            <a:br>
              <a:rPr lang="en" smtClean="0"/>
            </a:br>
            <a:r>
              <a:rPr lang="en" smtClean="0"/>
              <a:t> là gì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548640" y="1704600"/>
            <a:ext cx="8079545"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US" sz="1400" err="1" smtClean="0"/>
              <a:t>Tính</a:t>
            </a:r>
            <a:r>
              <a:rPr lang="en-US" sz="1400" smtClean="0"/>
              <a:t> </a:t>
            </a:r>
            <a:r>
              <a:rPr lang="en-US" sz="1400" err="1" smtClean="0"/>
              <a:t>đa</a:t>
            </a:r>
            <a:r>
              <a:rPr lang="en-US" sz="1400" smtClean="0"/>
              <a:t> </a:t>
            </a:r>
            <a:r>
              <a:rPr lang="en-US" sz="1400" err="1" smtClean="0"/>
              <a:t>hình</a:t>
            </a:r>
            <a:r>
              <a:rPr lang="en-US" sz="1400" smtClean="0"/>
              <a:t> </a:t>
            </a:r>
            <a:r>
              <a:rPr lang="en-US" sz="1400" err="1" smtClean="0"/>
              <a:t>có</a:t>
            </a:r>
            <a:r>
              <a:rPr lang="en-US" sz="1400" smtClean="0"/>
              <a:t> </a:t>
            </a:r>
            <a:r>
              <a:rPr lang="en-US" sz="1400" err="1" smtClean="0"/>
              <a:t>nghĩa</a:t>
            </a:r>
            <a:r>
              <a:rPr lang="en-US" sz="1400" smtClean="0"/>
              <a:t> </a:t>
            </a:r>
            <a:r>
              <a:rPr lang="en-US" sz="1400" err="1" smtClean="0"/>
              <a:t>là</a:t>
            </a:r>
            <a:r>
              <a:rPr lang="en-US" sz="1400" smtClean="0"/>
              <a:t> </a:t>
            </a:r>
            <a:r>
              <a:rPr lang="en-US" sz="1400" err="1" smtClean="0"/>
              <a:t>cùng</a:t>
            </a:r>
            <a:r>
              <a:rPr lang="en-US" sz="1400" smtClean="0"/>
              <a:t> </a:t>
            </a:r>
            <a:r>
              <a:rPr lang="en-US" sz="3200" err="1" smtClean="0"/>
              <a:t>một</a:t>
            </a:r>
            <a:r>
              <a:rPr lang="en-US" sz="3200" smtClean="0"/>
              <a:t> </a:t>
            </a:r>
            <a:r>
              <a:rPr lang="en-US" sz="3200" err="1" smtClean="0"/>
              <a:t>hành</a:t>
            </a:r>
            <a:r>
              <a:rPr lang="en-US" sz="3200" smtClean="0"/>
              <a:t> </a:t>
            </a:r>
            <a:r>
              <a:rPr lang="en-US" sz="3200" err="1" smtClean="0"/>
              <a:t>động</a:t>
            </a:r>
            <a:r>
              <a:rPr lang="en-US" sz="3200" smtClean="0"/>
              <a:t> </a:t>
            </a:r>
            <a:r>
              <a:rPr lang="en-US" sz="1400" err="1" smtClean="0"/>
              <a:t>nhưng</a:t>
            </a:r>
            <a:r>
              <a:rPr lang="en-US" sz="1400" smtClean="0"/>
              <a:t> </a:t>
            </a:r>
          </a:p>
          <a:p>
            <a:pPr marL="0" lvl="0" indent="0" algn="ctr" rtl="0">
              <a:spcBef>
                <a:spcPts val="600"/>
              </a:spcBef>
              <a:spcAft>
                <a:spcPts val="1000"/>
              </a:spcAft>
              <a:buNone/>
            </a:pPr>
            <a:r>
              <a:rPr lang="en-US" sz="1400" smtClean="0"/>
              <a:t>ở </a:t>
            </a:r>
            <a:r>
              <a:rPr lang="en-US" sz="1400" err="1" smtClean="0"/>
              <a:t>những</a:t>
            </a:r>
            <a:r>
              <a:rPr lang="en-US" sz="1600" smtClean="0"/>
              <a:t> </a:t>
            </a:r>
            <a:r>
              <a:rPr lang="en-US" sz="2000" err="1" smtClean="0"/>
              <a:t>ngữ</a:t>
            </a:r>
            <a:r>
              <a:rPr lang="en-US" sz="2000" smtClean="0"/>
              <a:t> </a:t>
            </a:r>
            <a:r>
              <a:rPr lang="en-US" sz="2000" err="1" smtClean="0"/>
              <a:t>cảnh</a:t>
            </a:r>
            <a:r>
              <a:rPr lang="en-US" sz="2000" smtClean="0"/>
              <a:t> </a:t>
            </a:r>
            <a:r>
              <a:rPr lang="en-US" sz="2000" err="1" smtClean="0"/>
              <a:t>khác</a:t>
            </a:r>
            <a:r>
              <a:rPr lang="en-US" sz="2000" smtClean="0"/>
              <a:t> </a:t>
            </a:r>
            <a:r>
              <a:rPr lang="en-US" sz="2000" err="1" smtClean="0"/>
              <a:t>nhau</a:t>
            </a:r>
            <a:r>
              <a:rPr lang="en-US" sz="2000" smtClean="0"/>
              <a:t> </a:t>
            </a:r>
            <a:r>
              <a:rPr lang="en-US" sz="1400" err="1" smtClean="0"/>
              <a:t>thì</a:t>
            </a:r>
            <a:r>
              <a:rPr lang="en-US" sz="1400" smtClean="0"/>
              <a:t> </a:t>
            </a:r>
            <a:r>
              <a:rPr lang="en-US" sz="1400" err="1" smtClean="0"/>
              <a:t>cho</a:t>
            </a:r>
            <a:r>
              <a:rPr lang="en-US" sz="1400" smtClean="0"/>
              <a:t> </a:t>
            </a:r>
            <a:r>
              <a:rPr lang="en-US" sz="1400" err="1" smtClean="0"/>
              <a:t>ra</a:t>
            </a:r>
            <a:r>
              <a:rPr lang="en-US" sz="1400" smtClean="0"/>
              <a:t> </a:t>
            </a:r>
            <a:r>
              <a:rPr lang="en-US" sz="1400" err="1" smtClean="0"/>
              <a:t>những</a:t>
            </a:r>
            <a:r>
              <a:rPr lang="en-US" sz="1400" smtClean="0"/>
              <a:t> </a:t>
            </a:r>
            <a:r>
              <a:rPr lang="en-US" sz="3200" err="1" smtClean="0"/>
              <a:t>hành</a:t>
            </a:r>
            <a:r>
              <a:rPr lang="en-US" sz="3200" smtClean="0"/>
              <a:t> </a:t>
            </a:r>
            <a:r>
              <a:rPr lang="en-US" sz="3200" err="1" smtClean="0"/>
              <a:t>động</a:t>
            </a:r>
            <a:r>
              <a:rPr lang="en-US" sz="3200"/>
              <a:t> </a:t>
            </a:r>
            <a:r>
              <a:rPr lang="en-US" sz="3200" err="1" smtClean="0"/>
              <a:t>khác</a:t>
            </a:r>
            <a:r>
              <a:rPr lang="en-US" sz="3200" smtClean="0"/>
              <a:t> </a:t>
            </a:r>
            <a:r>
              <a:rPr lang="en-US" sz="3200" err="1" smtClean="0"/>
              <a:t>nhau</a:t>
            </a:r>
            <a:r>
              <a:rPr lang="en-US" sz="1800" smtClean="0"/>
              <a:t>, </a:t>
            </a:r>
            <a:r>
              <a:rPr lang="en-US" sz="1400" err="1" smtClean="0"/>
              <a:t>hoặc</a:t>
            </a:r>
            <a:r>
              <a:rPr lang="en-US" sz="1400" smtClean="0"/>
              <a:t> </a:t>
            </a:r>
            <a:r>
              <a:rPr lang="en-US" sz="1400" err="1" smtClean="0"/>
              <a:t>cho</a:t>
            </a:r>
            <a:r>
              <a:rPr lang="en-US" sz="1400" smtClean="0"/>
              <a:t> </a:t>
            </a:r>
            <a:r>
              <a:rPr lang="en-US" sz="1400" err="1" smtClean="0"/>
              <a:t>ra</a:t>
            </a:r>
            <a:r>
              <a:rPr lang="en-US" sz="1400" smtClean="0"/>
              <a:t> </a:t>
            </a:r>
            <a:r>
              <a:rPr lang="en-US" sz="1400" err="1" smtClean="0"/>
              <a:t>các</a:t>
            </a:r>
            <a:r>
              <a:rPr lang="en-US" sz="1400" smtClean="0"/>
              <a:t> </a:t>
            </a:r>
            <a:r>
              <a:rPr lang="en-US" sz="1400" err="1" smtClean="0"/>
              <a:t>kết</a:t>
            </a:r>
            <a:r>
              <a:rPr lang="en-US" sz="1400" smtClean="0"/>
              <a:t> </a:t>
            </a:r>
            <a:r>
              <a:rPr lang="en-US" sz="1400" err="1" smtClean="0"/>
              <a:t>quả</a:t>
            </a:r>
            <a:r>
              <a:rPr lang="en-US" sz="1400" smtClean="0"/>
              <a:t> </a:t>
            </a:r>
            <a:r>
              <a:rPr lang="en-US" sz="1400" err="1" smtClean="0"/>
              <a:t>khác</a:t>
            </a:r>
            <a:r>
              <a:rPr lang="en-US" sz="1400" smtClean="0"/>
              <a:t> </a:t>
            </a:r>
            <a:r>
              <a:rPr lang="en-US" sz="1400" err="1" smtClean="0"/>
              <a:t>nhau</a:t>
            </a:r>
            <a:r>
              <a:rPr lang="en-US" sz="1400" smtClean="0"/>
              <a:t>.</a:t>
            </a:r>
            <a:endParaRPr sz="140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45" y="643938"/>
            <a:ext cx="6607126" cy="3832925"/>
          </a:xfrm>
          <a:prstGeom prst="rect">
            <a:avLst/>
          </a:prstGeom>
        </p:spPr>
      </p:pic>
    </p:spTree>
    <p:extLst>
      <p:ext uri="{BB962C8B-B14F-4D97-AF65-F5344CB8AC3E}">
        <p14:creationId xmlns:p14="http://schemas.microsoft.com/office/powerpoint/2010/main" val="2932019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506436" y="3271872"/>
            <a:ext cx="800920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smtClean="0"/>
              <a:t>Tính đa hình trong Java</a:t>
            </a:r>
            <a:endParaRPr sz="600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Rectangle 1"/>
          <p:cNvSpPr/>
          <p:nvPr/>
        </p:nvSpPr>
        <p:spPr>
          <a:xfrm>
            <a:off x="1066700" y="1592961"/>
            <a:ext cx="6850967" cy="2246769"/>
          </a:xfrm>
          <a:prstGeom prst="rect">
            <a:avLst/>
          </a:prstGeom>
        </p:spPr>
        <p:txBody>
          <a:bodyPr wrap="square">
            <a:spAutoFit/>
          </a:bodyPr>
          <a:lstStyle/>
          <a:p>
            <a:pPr algn="just"/>
            <a:r>
              <a:rPr lang="vi-VN">
                <a:solidFill>
                  <a:srgbClr val="555555"/>
                </a:solidFill>
                <a:latin typeface="Lora"/>
              </a:rPr>
              <a:t>Tính đa hình (polymorphism) là một trong bốn tính chất cơ bản của lập trình </a:t>
            </a:r>
            <a:r>
              <a:rPr lang="vi-VN" smtClean="0">
                <a:solidFill>
                  <a:srgbClr val="555555"/>
                </a:solidFill>
                <a:latin typeface="Lora"/>
              </a:rPr>
              <a:t>hướng</a:t>
            </a:r>
            <a:r>
              <a:rPr lang="en-US" smtClean="0">
                <a:solidFill>
                  <a:srgbClr val="555555"/>
                </a:solidFill>
                <a:latin typeface="Lora"/>
              </a:rPr>
              <a:t> </a:t>
            </a:r>
            <a:r>
              <a:rPr lang="vi-VN" smtClean="0">
                <a:solidFill>
                  <a:srgbClr val="555555"/>
                </a:solidFill>
                <a:latin typeface="Lora"/>
              </a:rPr>
              <a:t>đối </a:t>
            </a:r>
            <a:r>
              <a:rPr lang="vi-VN">
                <a:solidFill>
                  <a:srgbClr val="555555"/>
                </a:solidFill>
                <a:latin typeface="Lora"/>
              </a:rPr>
              <a:t>tượng trong Java</a:t>
            </a:r>
            <a:r>
              <a:rPr lang="vi-VN" smtClean="0">
                <a:solidFill>
                  <a:srgbClr val="555555"/>
                </a:solidFill>
                <a:latin typeface="Lora"/>
              </a:rPr>
              <a:t>.</a:t>
            </a:r>
            <a:endParaRPr lang="en-US" smtClean="0">
              <a:solidFill>
                <a:srgbClr val="555555"/>
              </a:solidFill>
              <a:latin typeface="Lora"/>
            </a:endParaRPr>
          </a:p>
          <a:p>
            <a:pPr algn="just"/>
            <a:endParaRPr lang="vi-VN">
              <a:solidFill>
                <a:srgbClr val="555555"/>
              </a:solidFill>
              <a:latin typeface="Lora"/>
            </a:endParaRPr>
          </a:p>
          <a:p>
            <a:pPr algn="just"/>
            <a:r>
              <a:rPr lang="vi-VN" b="1">
                <a:solidFill>
                  <a:srgbClr val="555555"/>
                </a:solidFill>
                <a:latin typeface="Lora"/>
              </a:rPr>
              <a:t>Tính đa hình</a:t>
            </a:r>
            <a:r>
              <a:rPr lang="vi-VN">
                <a:solidFill>
                  <a:srgbClr val="555555"/>
                </a:solidFill>
                <a:latin typeface="Lora"/>
              </a:rPr>
              <a:t> là khả năng một đối tượng có thể thực hiện một tác vụ theo nhiều cách khác nhau.</a:t>
            </a:r>
          </a:p>
          <a:p>
            <a:pPr algn="just"/>
            <a:r>
              <a:rPr lang="vi-VN">
                <a:solidFill>
                  <a:srgbClr val="555555"/>
                </a:solidFill>
                <a:latin typeface="Lora"/>
              </a:rPr>
              <a:t>Đối với tính chất này, nó được thể hiện rõ nhất qua việc gọi phương thức của đối tượng. Các phương thức hoàn toàn có thể giống nhau, nhưng việc xử lý luồng có thể khác nhau. </a:t>
            </a:r>
            <a:endParaRPr lang="en-US" smtClean="0">
              <a:solidFill>
                <a:srgbClr val="555555"/>
              </a:solidFill>
              <a:latin typeface="Lora"/>
            </a:endParaRPr>
          </a:p>
          <a:p>
            <a:pPr algn="just"/>
            <a:r>
              <a:rPr lang="vi-VN" smtClean="0">
                <a:solidFill>
                  <a:srgbClr val="555555"/>
                </a:solidFill>
                <a:latin typeface="Lora"/>
              </a:rPr>
              <a:t>Trong Java, chúng ta sử dụng nạp chồng phương thức (method </a:t>
            </a:r>
            <a:r>
              <a:rPr lang="vi-VN" b="1" smtClean="0">
                <a:solidFill>
                  <a:srgbClr val="555555"/>
                </a:solidFill>
                <a:latin typeface="Lora"/>
              </a:rPr>
              <a:t>overloading</a:t>
            </a:r>
            <a:r>
              <a:rPr lang="vi-VN" smtClean="0">
                <a:solidFill>
                  <a:srgbClr val="555555"/>
                </a:solidFill>
                <a:latin typeface="Lora"/>
              </a:rPr>
              <a:t>) và ghi đè phương thức (method </a:t>
            </a:r>
            <a:r>
              <a:rPr lang="vi-VN" b="1" smtClean="0">
                <a:solidFill>
                  <a:srgbClr val="555555"/>
                </a:solidFill>
                <a:latin typeface="Lora"/>
              </a:rPr>
              <a:t>overriding</a:t>
            </a:r>
            <a:r>
              <a:rPr lang="vi-VN" smtClean="0">
                <a:solidFill>
                  <a:srgbClr val="555555"/>
                </a:solidFill>
                <a:latin typeface="Lora"/>
              </a:rPr>
              <a:t>) để có tính đa hình.</a:t>
            </a:r>
            <a:endParaRPr lang="vi-VN">
              <a:solidFill>
                <a:srgbClr val="555555"/>
              </a:solidFill>
              <a:latin typeface="Lora"/>
            </a:endParaRPr>
          </a:p>
        </p:txBody>
      </p:sp>
    </p:spTree>
    <p:extLst>
      <p:ext uri="{BB962C8B-B14F-4D97-AF65-F5344CB8AC3E}">
        <p14:creationId xmlns:p14="http://schemas.microsoft.com/office/powerpoint/2010/main" val="58091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TÍNH ĐA HÌNH</a:t>
            </a:r>
            <a:endParaRPr/>
          </a:p>
        </p:txBody>
      </p:sp>
      <p:sp>
        <p:nvSpPr>
          <p:cNvPr id="424" name="Google Shape;424;p20"/>
          <p:cNvSpPr txBox="1">
            <a:spLocks noGrp="1"/>
          </p:cNvSpPr>
          <p:nvPr>
            <p:ph type="body" idx="1"/>
          </p:nvPr>
        </p:nvSpPr>
        <p:spPr>
          <a:xfrm>
            <a:off x="2755960" y="913575"/>
            <a:ext cx="5292300" cy="3267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1800" smtClean="0"/>
              <a:t>1. </a:t>
            </a:r>
            <a:r>
              <a:rPr lang="en-US" sz="1800" noProof="1" smtClean="0"/>
              <a:t>Đa</a:t>
            </a:r>
            <a:r>
              <a:rPr lang="en-US" sz="1800" smtClean="0"/>
              <a:t> </a:t>
            </a:r>
            <a:r>
              <a:rPr lang="vi-VN" sz="1800" smtClean="0"/>
              <a:t>hình</a:t>
            </a:r>
            <a:r>
              <a:rPr lang="en-US" sz="1800" smtClean="0"/>
              <a:t> </a:t>
            </a:r>
            <a:r>
              <a:rPr lang="en-US" sz="1800" err="1" smtClean="0"/>
              <a:t>lúc</a:t>
            </a:r>
            <a:r>
              <a:rPr lang="en-US" sz="1800" smtClean="0"/>
              <a:t> “runtime” </a:t>
            </a:r>
            <a:r>
              <a:rPr lang="en-US" sz="1800" err="1" smtClean="0"/>
              <a:t>trong</a:t>
            </a:r>
            <a:r>
              <a:rPr lang="en-US" sz="1800" smtClean="0"/>
              <a:t> Java</a:t>
            </a:r>
            <a:endParaRPr sz="1800" smtClean="0"/>
          </a:p>
          <a:p>
            <a:pPr marL="457200" lvl="0" indent="-355600" algn="l" rtl="0">
              <a:spcBef>
                <a:spcPts val="1000"/>
              </a:spcBef>
              <a:spcAft>
                <a:spcPts val="0"/>
              </a:spcAft>
              <a:buSzPts val="2000"/>
              <a:buChar char="○"/>
            </a:pPr>
            <a:r>
              <a:rPr lang="en-US" sz="1800" smtClean="0"/>
              <a:t>2. </a:t>
            </a:r>
            <a:r>
              <a:rPr lang="en-US" sz="1800" err="1" smtClean="0"/>
              <a:t>Đa</a:t>
            </a:r>
            <a:r>
              <a:rPr lang="en-US" sz="1800" smtClean="0"/>
              <a:t> </a:t>
            </a:r>
            <a:r>
              <a:rPr lang="en-US" sz="1800" err="1" smtClean="0"/>
              <a:t>hình</a:t>
            </a:r>
            <a:r>
              <a:rPr lang="en-US" sz="1800" smtClean="0"/>
              <a:t> </a:t>
            </a:r>
            <a:r>
              <a:rPr lang="en-US" sz="1800" err="1" smtClean="0"/>
              <a:t>tại</a:t>
            </a:r>
            <a:r>
              <a:rPr lang="en-US" sz="1800" smtClean="0"/>
              <a:t> “runtime” </a:t>
            </a:r>
            <a:r>
              <a:rPr lang="en-US" sz="1800" err="1" smtClean="0"/>
              <a:t>trong</a:t>
            </a:r>
            <a:r>
              <a:rPr lang="en-US" sz="1800" smtClean="0"/>
              <a:t> Java </a:t>
            </a:r>
            <a:r>
              <a:rPr lang="en-US" sz="1800" err="1" smtClean="0"/>
              <a:t>với</a:t>
            </a:r>
            <a:r>
              <a:rPr lang="en-US" sz="1800" smtClean="0"/>
              <a:t> </a:t>
            </a:r>
            <a:r>
              <a:rPr lang="en-US" sz="1800" err="1" smtClean="0"/>
              <a:t>thành</a:t>
            </a:r>
            <a:r>
              <a:rPr lang="en-US" sz="1800" smtClean="0"/>
              <a:t> </a:t>
            </a:r>
            <a:r>
              <a:rPr lang="en-US" sz="1800" err="1" smtClean="0"/>
              <a:t>viên</a:t>
            </a:r>
            <a:r>
              <a:rPr lang="en-US" sz="1800" smtClean="0"/>
              <a:t> </a:t>
            </a:r>
            <a:r>
              <a:rPr lang="en-US" sz="1800" err="1" smtClean="0"/>
              <a:t>dữ</a:t>
            </a:r>
            <a:r>
              <a:rPr lang="en-US" sz="1800" smtClean="0"/>
              <a:t> </a:t>
            </a:r>
            <a:r>
              <a:rPr lang="en-US" sz="1800" err="1" smtClean="0"/>
              <a:t>liệu</a:t>
            </a:r>
            <a:endParaRPr sz="1800" smtClean="0"/>
          </a:p>
          <a:p>
            <a:pPr marL="457200" lvl="0" indent="-355600" algn="l" rtl="0">
              <a:spcBef>
                <a:spcPts val="1000"/>
              </a:spcBef>
              <a:spcAft>
                <a:spcPts val="0"/>
              </a:spcAft>
              <a:buSzPts val="2000"/>
              <a:buChar char="○"/>
            </a:pPr>
            <a:r>
              <a:rPr lang="en-US" sz="1800" smtClean="0"/>
              <a:t>3. </a:t>
            </a:r>
            <a:r>
              <a:rPr lang="en-US" sz="1800" err="1" smtClean="0"/>
              <a:t>Đa</a:t>
            </a:r>
            <a:r>
              <a:rPr lang="en-US" sz="1800" smtClean="0"/>
              <a:t> </a:t>
            </a:r>
            <a:r>
              <a:rPr lang="en-US" sz="1800" err="1" smtClean="0"/>
              <a:t>hình</a:t>
            </a:r>
            <a:r>
              <a:rPr lang="en-US" sz="1800" smtClean="0"/>
              <a:t> </a:t>
            </a:r>
            <a:r>
              <a:rPr lang="en-US" sz="1800" err="1" smtClean="0"/>
              <a:t>lúc</a:t>
            </a:r>
            <a:r>
              <a:rPr lang="en-US" sz="1800" smtClean="0"/>
              <a:t> “runtime” </a:t>
            </a:r>
            <a:r>
              <a:rPr lang="en-US" sz="1800" err="1" smtClean="0"/>
              <a:t>trong</a:t>
            </a:r>
            <a:r>
              <a:rPr lang="en-US" sz="1800" smtClean="0"/>
              <a:t> Java </a:t>
            </a:r>
            <a:r>
              <a:rPr lang="en-US" sz="1800" err="1" smtClean="0"/>
              <a:t>với</a:t>
            </a:r>
            <a:r>
              <a:rPr lang="en-US" sz="1800" smtClean="0"/>
              <a:t> </a:t>
            </a:r>
            <a:r>
              <a:rPr lang="en-US" sz="1800" err="1" smtClean="0"/>
              <a:t>kế</a:t>
            </a:r>
            <a:r>
              <a:rPr lang="en-US" sz="1800" smtClean="0"/>
              <a:t> </a:t>
            </a:r>
            <a:r>
              <a:rPr lang="en-US" sz="1800" err="1" smtClean="0"/>
              <a:t>thừa</a:t>
            </a:r>
            <a:r>
              <a:rPr lang="en-US" sz="1800" smtClean="0"/>
              <a:t> </a:t>
            </a:r>
            <a:r>
              <a:rPr lang="en-US" sz="1800" err="1" smtClean="0"/>
              <a:t>nhiều</a:t>
            </a:r>
            <a:r>
              <a:rPr lang="en-US" sz="1800" smtClean="0"/>
              <a:t> </a:t>
            </a:r>
            <a:r>
              <a:rPr lang="en-US" sz="1800" err="1" smtClean="0"/>
              <a:t>tầng</a:t>
            </a:r>
            <a:endParaRPr lang="en-US" sz="1800" smtClean="0"/>
          </a:p>
          <a:p>
            <a:pPr marL="457200" lvl="0" indent="-355600" algn="l" rtl="0">
              <a:spcBef>
                <a:spcPts val="1000"/>
              </a:spcBef>
              <a:spcAft>
                <a:spcPts val="0"/>
              </a:spcAft>
              <a:buSzPts val="2000"/>
              <a:buChar char="○"/>
            </a:pPr>
            <a:r>
              <a:rPr lang="en-US" sz="1800">
                <a:solidFill>
                  <a:schemeClr val="accent3">
                    <a:lumMod val="75000"/>
                  </a:schemeClr>
                </a:solidFill>
              </a:rPr>
              <a:t>4</a:t>
            </a:r>
            <a:r>
              <a:rPr lang="en-US" sz="1800" smtClean="0">
                <a:solidFill>
                  <a:schemeClr val="accent3">
                    <a:lumMod val="75000"/>
                  </a:schemeClr>
                </a:solidFill>
              </a:rPr>
              <a:t>. </a:t>
            </a:r>
            <a:r>
              <a:rPr lang="en-US" sz="1800" err="1" smtClean="0">
                <a:solidFill>
                  <a:schemeClr val="accent3">
                    <a:lumMod val="75000"/>
                  </a:schemeClr>
                </a:solidFill>
              </a:rPr>
              <a:t>Ghi</a:t>
            </a:r>
            <a:r>
              <a:rPr lang="en-US" sz="1800" smtClean="0">
                <a:solidFill>
                  <a:schemeClr val="accent3">
                    <a:lumMod val="75000"/>
                  </a:schemeClr>
                </a:solidFill>
              </a:rPr>
              <a:t> </a:t>
            </a:r>
            <a:r>
              <a:rPr lang="en-US" sz="1800" err="1" smtClean="0">
                <a:solidFill>
                  <a:schemeClr val="accent3">
                    <a:lumMod val="75000"/>
                  </a:schemeClr>
                </a:solidFill>
              </a:rPr>
              <a:t>đè</a:t>
            </a:r>
            <a:r>
              <a:rPr lang="en-US" sz="1800" smtClean="0">
                <a:solidFill>
                  <a:schemeClr val="accent3">
                    <a:lumMod val="75000"/>
                  </a:schemeClr>
                </a:solidFill>
              </a:rPr>
              <a:t> </a:t>
            </a:r>
            <a:r>
              <a:rPr lang="en-US" sz="1800" err="1" smtClean="0">
                <a:solidFill>
                  <a:schemeClr val="accent3">
                    <a:lumMod val="75000"/>
                  </a:schemeClr>
                </a:solidFill>
              </a:rPr>
              <a:t>phương</a:t>
            </a:r>
            <a:r>
              <a:rPr lang="en-US" sz="1800" smtClean="0">
                <a:solidFill>
                  <a:schemeClr val="accent3">
                    <a:lumMod val="75000"/>
                  </a:schemeClr>
                </a:solidFill>
              </a:rPr>
              <a:t> </a:t>
            </a:r>
            <a:r>
              <a:rPr lang="en-US" sz="1800" err="1" smtClean="0">
                <a:solidFill>
                  <a:schemeClr val="accent3">
                    <a:lumMod val="75000"/>
                  </a:schemeClr>
                </a:solidFill>
              </a:rPr>
              <a:t>thức</a:t>
            </a:r>
            <a:r>
              <a:rPr lang="en-US" sz="1800" smtClean="0">
                <a:solidFill>
                  <a:schemeClr val="accent3">
                    <a:lumMod val="75000"/>
                  </a:schemeClr>
                </a:solidFill>
              </a:rPr>
              <a:t> (method Overriding)</a:t>
            </a:r>
          </a:p>
          <a:p>
            <a:pPr>
              <a:spcBef>
                <a:spcPts val="1000"/>
              </a:spcBef>
            </a:pPr>
            <a:r>
              <a:rPr lang="en-US" sz="1800" smtClean="0">
                <a:solidFill>
                  <a:schemeClr val="accent3">
                    <a:lumMod val="75000"/>
                  </a:schemeClr>
                </a:solidFill>
              </a:rPr>
              <a:t>5. </a:t>
            </a:r>
            <a:r>
              <a:rPr lang="en-US" sz="1800" err="1">
                <a:solidFill>
                  <a:schemeClr val="accent3">
                    <a:lumMod val="75000"/>
                  </a:schemeClr>
                </a:solidFill>
              </a:rPr>
              <a:t>Nạp</a:t>
            </a:r>
            <a:r>
              <a:rPr lang="en-US" sz="1800">
                <a:solidFill>
                  <a:schemeClr val="accent3">
                    <a:lumMod val="75000"/>
                  </a:schemeClr>
                </a:solidFill>
              </a:rPr>
              <a:t> </a:t>
            </a:r>
            <a:r>
              <a:rPr lang="en-US" sz="1800" err="1">
                <a:solidFill>
                  <a:schemeClr val="accent3">
                    <a:lumMod val="75000"/>
                  </a:schemeClr>
                </a:solidFill>
              </a:rPr>
              <a:t>chồng</a:t>
            </a:r>
            <a:r>
              <a:rPr lang="en-US" sz="1800">
                <a:solidFill>
                  <a:schemeClr val="accent3">
                    <a:lumMod val="75000"/>
                  </a:schemeClr>
                </a:solidFill>
              </a:rPr>
              <a:t> </a:t>
            </a:r>
            <a:r>
              <a:rPr lang="en-US" sz="1800" err="1">
                <a:solidFill>
                  <a:schemeClr val="accent3">
                    <a:lumMod val="75000"/>
                  </a:schemeClr>
                </a:solidFill>
              </a:rPr>
              <a:t>phương</a:t>
            </a:r>
            <a:r>
              <a:rPr lang="en-US" sz="1800">
                <a:solidFill>
                  <a:schemeClr val="accent3">
                    <a:lumMod val="75000"/>
                  </a:schemeClr>
                </a:solidFill>
              </a:rPr>
              <a:t> </a:t>
            </a:r>
            <a:r>
              <a:rPr lang="en-US" sz="1800" err="1">
                <a:solidFill>
                  <a:schemeClr val="accent3">
                    <a:lumMod val="75000"/>
                  </a:schemeClr>
                </a:solidFill>
              </a:rPr>
              <a:t>thức</a:t>
            </a:r>
            <a:r>
              <a:rPr lang="en-US" sz="1800">
                <a:solidFill>
                  <a:schemeClr val="accent3">
                    <a:lumMod val="75000"/>
                  </a:schemeClr>
                </a:solidFill>
              </a:rPr>
              <a:t> (method Overloading</a:t>
            </a:r>
            <a:r>
              <a:rPr lang="en-US" sz="1800" smtClean="0">
                <a:solidFill>
                  <a:schemeClr val="accent3">
                    <a:lumMod val="75000"/>
                  </a:schemeClr>
                </a:solidFill>
              </a:rPr>
              <a:t>)</a:t>
            </a:r>
          </a:p>
          <a:p>
            <a:pPr lvl="0">
              <a:spcBef>
                <a:spcPts val="1000"/>
              </a:spcBef>
            </a:pPr>
            <a:r>
              <a:rPr lang="en-US" sz="1800" smtClean="0"/>
              <a:t>6. So </a:t>
            </a:r>
            <a:r>
              <a:rPr lang="en-US" sz="1800" err="1" smtClean="0"/>
              <a:t>sánh</a:t>
            </a:r>
            <a:r>
              <a:rPr lang="en-US" sz="1800" smtClean="0"/>
              <a:t> </a:t>
            </a:r>
            <a:r>
              <a:rPr lang="en-US" sz="1800" err="1" smtClean="0"/>
              <a:t>giữa</a:t>
            </a:r>
            <a:r>
              <a:rPr lang="en-US" sz="1800" smtClean="0"/>
              <a:t> </a:t>
            </a:r>
            <a:r>
              <a:rPr lang="en-US" sz="1800"/>
              <a:t>Overriding </a:t>
            </a:r>
            <a:r>
              <a:rPr lang="en-US" sz="1800" err="1" smtClean="0"/>
              <a:t>với</a:t>
            </a:r>
            <a:r>
              <a:rPr lang="en-US" sz="1800" smtClean="0"/>
              <a:t> </a:t>
            </a:r>
            <a:r>
              <a:rPr lang="en-US" sz="1800"/>
              <a:t>Overloading</a:t>
            </a:r>
            <a:r>
              <a:rPr lang="en-US" sz="1800" smtClean="0"/>
              <a:t>.</a:t>
            </a:r>
          </a:p>
          <a:p>
            <a:pPr marL="101600" lvl="0" indent="0" algn="l" rtl="0">
              <a:spcBef>
                <a:spcPts val="1000"/>
              </a:spcBef>
              <a:spcAft>
                <a:spcPts val="0"/>
              </a:spcAft>
              <a:buSzPts val="2000"/>
              <a:buNone/>
            </a:pPr>
            <a:r>
              <a:rPr lang="en-US" sz="1800"/>
              <a:t> </a:t>
            </a:r>
            <a:r>
              <a:rPr lang="en-US" sz="1800" smtClean="0"/>
              <a:t>       (Compile-time </a:t>
            </a:r>
            <a:r>
              <a:rPr lang="en-US" sz="1800" err="1" smtClean="0"/>
              <a:t>và</a:t>
            </a:r>
            <a:r>
              <a:rPr lang="en-US" sz="1800" smtClean="0"/>
              <a:t> Run-time)</a:t>
            </a:r>
            <a:endParaRPr sz="1800"/>
          </a:p>
          <a:p>
            <a:pPr marL="0" lvl="0" indent="0" algn="l" rtl="0">
              <a:spcBef>
                <a:spcPts val="1000"/>
              </a:spcBef>
              <a:spcAft>
                <a:spcPts val="0"/>
              </a:spcAft>
              <a:buNone/>
            </a:pPr>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1511</Words>
  <Application>Microsoft Office PowerPoint</Application>
  <PresentationFormat>On-screen Show (16:9)</PresentationFormat>
  <Paragraphs>154</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Lato Light</vt:lpstr>
      <vt:lpstr>Roboto Slab Light</vt:lpstr>
      <vt:lpstr>Arial</vt:lpstr>
      <vt:lpstr>Lora</vt:lpstr>
      <vt:lpstr>JetBrains Mono</vt:lpstr>
      <vt:lpstr>Leelawadee UI</vt:lpstr>
      <vt:lpstr>Lato</vt:lpstr>
      <vt:lpstr>Open Sans</vt:lpstr>
      <vt:lpstr>Söhne</vt:lpstr>
      <vt:lpstr>Arial Unicode MS</vt:lpstr>
      <vt:lpstr>Kent template</vt:lpstr>
      <vt:lpstr>TÍNH ĐA HÌNH</vt:lpstr>
      <vt:lpstr>Hello! Java 10</vt:lpstr>
      <vt:lpstr>Team đa hình</vt:lpstr>
      <vt:lpstr> Tính đa hình  là gì ?</vt:lpstr>
      <vt:lpstr>PowerPoint Presentation</vt:lpstr>
      <vt:lpstr>PowerPoint Presentation</vt:lpstr>
      <vt:lpstr>Tính đa hình trong Java</vt:lpstr>
      <vt:lpstr>PowerPoint Presentation</vt:lpstr>
      <vt:lpstr>TÍNH ĐA HÌNH</vt:lpstr>
      <vt:lpstr>1. Đa hình lúc runtime trong java </vt:lpstr>
      <vt:lpstr>PowerPoint Presentation</vt:lpstr>
      <vt:lpstr>PowerPoint Presentation</vt:lpstr>
      <vt:lpstr>2. Đa hình tại runtime trong Java với thành viên dữ liệu </vt:lpstr>
      <vt:lpstr>3. Đa hình lúc “runtime” trong Java với kế thừa nhiều tầng</vt:lpstr>
      <vt:lpstr>4. Ghi đè phương thức (method Overriding)</vt:lpstr>
      <vt:lpstr>5. Nạp chồng phương thức (method Overloading)</vt:lpstr>
      <vt:lpstr>PowerPoint Presentation</vt:lpstr>
      <vt:lpstr>6. So sánh giữa Overriding với Overloading.</vt:lpstr>
      <vt:lpstr>PowerPoint Presentation</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ĐA HÌNH</dc:title>
  <cp:lastModifiedBy>icom</cp:lastModifiedBy>
  <cp:revision>47</cp:revision>
  <dcterms:modified xsi:type="dcterms:W3CDTF">2023-03-13T09:55:07Z</dcterms:modified>
</cp:coreProperties>
</file>