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6429"/>
  </p:normalViewPr>
  <p:slideViewPr>
    <p:cSldViewPr snapToGrid="0" snapToObjects="1">
      <p:cViewPr>
        <p:scale>
          <a:sx n="74" d="100"/>
          <a:sy n="74" d="100"/>
        </p:scale>
        <p:origin x="14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CD54-9785-3746-B9D8-5D5EE8C012EC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DEF3F-4472-E04B-AEAF-E20F7D9B4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画像について、テーマにより精度に歴然とした差がつくものはあるか？</a:t>
            </a:r>
            <a:endParaRPr lang="en-US" altLang="ja-JP" dirty="0"/>
          </a:p>
          <a:p>
            <a:r>
              <a:rPr lang="ja-JP" altLang="en-US"/>
              <a:t>→認識が容易なもの、難しいもの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DEF3F-4472-E04B-AEAF-E20F7D9B4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5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検証時処理：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Fully-convolutional-form</a:t>
            </a:r>
            <a:r>
              <a:rPr lang="ja-JP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とは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DDEF3F-4472-E04B-AEAF-E20F7D9B4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DC6-652C-B648-BF43-CFA3B6384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CB19-D367-B843-89D6-535AA32B6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4A4E-3089-CB47-8B06-EF724BB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5254-A06F-994D-A817-813BCB21F567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071C-6139-4947-9DCB-CD224EB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847BC-2FF6-E743-AF86-3153A469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9FE88-2B11-E747-AFC1-8E02279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767B-42D4-C443-BD73-34BCDD108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5E927-A354-E94A-A976-D09BCCCB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15D4-9EE5-7343-B788-2D764196675B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99C73-2EFA-1245-92F3-1C1E4EFC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D3F2-13F4-0A4C-B298-1204AE5F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2F7F6-4670-2C43-819B-A9C4E6914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9FB18-D23F-4E43-8C86-EA92705CA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3640-16F9-D54F-88FF-DA8AF7E3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CFAC-454A-264F-9568-6C518B70A249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6B5FB-30AC-0E4D-AC5C-AA4EF610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F19B1-EA9C-A042-A067-EB8068E8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82F5-64FB-744F-AFB2-07CC85E8C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2AA60-8F7D-5445-A53E-627986653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45AD-DB27-C44D-BFD5-24AE6F46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ABB1-FE5C-CD49-9DA1-2DA9F56F06B0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2D2C-6FC3-1F4C-B6A4-C2D2B3AC4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A4B77-45FF-C843-8904-34B466F6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20F7-0B9E-864A-ACAF-E2AB76E4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C1EF-5999-1846-92C9-AA47F6214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83FA8-5862-0E4B-B394-2BF11D85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E1559-D34E-C947-9CFF-1EB8A665BF31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6149-FC43-3E45-9BC3-F62CD273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5637-7806-0A48-B6A6-08A85442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4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9CE7-AA99-9D40-BC72-D254B91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489B-A7DC-6143-B71D-E71371D58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1CE01-ECA8-244C-B8DF-493B648D8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DAD04-85C0-F14A-902A-9061AE25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72275-7644-2145-A876-8DDF271BE7E3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BFD52-6B12-8D42-8F1A-ABF1FCA59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A12B-3DF0-8C4D-96BB-23076832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9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854B-A7B2-8349-9C11-A8F2B4E3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5BAF-BC72-444A-977F-DDDB7995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F0D72-ECB4-A64E-9B9E-5146503EC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BDC0B-80BB-8040-AB0C-2C378E0A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F4D66-C208-0A40-9ECB-9F40C5EF5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2EF0D5-205A-5643-804E-FBF849D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CE0D5-F6B2-974E-A255-BD9AB7E4AEF7}" type="datetime1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32C6-7F11-9A4D-868B-3C9F0093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612C7-48F4-7A49-8966-75491F98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D325-91DD-524D-AA43-A6C80208C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DB530-3555-4A4F-B6B1-15F4936AA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D65F6-2A73-7845-9F47-4B720527290A}" type="datetime1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3D30-2E3C-CF49-923D-8CBF9FE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F75F4-1F78-8B44-BBE5-FBE6EDB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C7F45-8B2C-2D47-82E6-A1D7DF27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3B38-61E6-E54C-AA04-FD5E498840F5}" type="datetime1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C48FB-F81C-434F-BFED-5C6B36F1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35804-4BCD-4F48-B223-F7FE9CB7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BE8D-C784-3F49-A7F7-6A8D08BE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4783-E794-D543-98A7-651D20B7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74F6-22A7-4540-808A-48D2B6A22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C2D09-BDB2-EE42-8646-8BFE5C8FF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75D-A66E-2741-8758-6795605E4087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4C445-E9AD-CD40-A287-03B43CC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019F0-DA0D-5844-821B-100C4C90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5265-E428-364E-AC59-186F909D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886D6-A6BB-304A-AC7E-978A8AB3D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7A96F-A119-6E44-88CB-301F64335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2C5A2-D0CD-0C4E-AC8C-6B6A4FE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47CF-6606-9942-B33E-09A8320642E7}" type="datetime1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3CBFE-DC26-D34F-9011-CF103D11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EE7F1-2A2E-2F43-8530-27596CA7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9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815696-4979-AA41-8E6E-4DE1C146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59180-7B29-5D44-9DC3-8EB7405FA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2360-25FB-0749-999F-BE627DA1E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E61E-ECB4-7D42-85A0-74C55A44BCA8}" type="datetime1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E9CF-2E35-BA4F-AE7E-8A92880C8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7920-91A3-8642-867C-81F7E2BBD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94BD-308F-3847-B3AF-298B06982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hivamb/data-science-glossary-on-kaggle" TargetMode="External"/><Relationship Id="rId7" Type="http://schemas.openxmlformats.org/officeDocument/2006/relationships/hyperlink" Target="https://qiita.com/leetmikeal/items/7c0d23e39bf38ab8be2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mage-net.org/" TargetMode="External"/><Relationship Id="rId5" Type="http://schemas.openxmlformats.org/officeDocument/2006/relationships/hyperlink" Target="https://www.kaggle.com/xhlulu/aptos-2019-densenet-keras-starter" TargetMode="External"/><Relationship Id="rId4" Type="http://schemas.openxmlformats.org/officeDocument/2006/relationships/hyperlink" Target="https://www.kaggle.com/shivamb/cnn-architectures-vgg-resnet-inception-t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ja/applications/" TargetMode="External"/><Relationship Id="rId7" Type="http://schemas.openxmlformats.org/officeDocument/2006/relationships/hyperlink" Target="https://www.kaggle.com/andrewkh/test-time-augmentation-tta-worth-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qiita.com/cfiken/items/7cbf63357c7374f43372" TargetMode="External"/><Relationship Id="rId5" Type="http://schemas.openxmlformats.org/officeDocument/2006/relationships/hyperlink" Target="https://www.kumilog.net/entry/numpy-data-augmentation" TargetMode="External"/><Relationship Id="rId4" Type="http://schemas.openxmlformats.org/officeDocument/2006/relationships/hyperlink" Target="https://pytorch.org/docs/stable/torchvision/models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yassineghouzam/introduction-to-cnn-keras-0-997-top-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24AA1-7851-BC43-8DBC-0EBC051316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altLang="ja-JP" sz="4800" dirty="0"/>
            </a:br>
            <a:r>
              <a:rPr lang="ja-JP" altLang="en-US" sz="4800"/>
              <a:t>ソフトウェア開発実践演習</a:t>
            </a:r>
            <a:r>
              <a:rPr lang="en-US" altLang="ja-JP" sz="4800" dirty="0"/>
              <a:t>2019</a:t>
            </a:r>
            <a:br>
              <a:rPr lang="en-US" altLang="ja-JP" sz="4800" dirty="0"/>
            </a:br>
            <a:br>
              <a:rPr lang="en-US" altLang="ja-JP" sz="2400" dirty="0"/>
            </a:br>
            <a:r>
              <a:rPr lang="ja-JP" altLang="en-US" sz="4000"/>
              <a:t>機械学習アルゴリズムの</a:t>
            </a:r>
            <a:br>
              <a:rPr lang="en-US" altLang="ja-JP" sz="4000" dirty="0"/>
            </a:br>
            <a:r>
              <a:rPr lang="ja-JP" altLang="en-US" sz="4000"/>
              <a:t>適用パターンの抽出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ECCB4-D27B-B048-BEA1-0C5CB6CA6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0178"/>
            <a:ext cx="9144000" cy="1655762"/>
          </a:xfrm>
        </p:spPr>
        <p:txBody>
          <a:bodyPr/>
          <a:lstStyle/>
          <a:p>
            <a:r>
              <a:rPr lang="ja-JP" altLang="en-US"/>
              <a:t>指導教員：吉田和樹</a:t>
            </a:r>
            <a:endParaRPr lang="en-US" altLang="ja-JP" dirty="0"/>
          </a:p>
          <a:p>
            <a:r>
              <a:rPr lang="en-US" altLang="ja-JP" dirty="0"/>
              <a:t>TA</a:t>
            </a:r>
            <a:r>
              <a:rPr lang="ja-JP" altLang="en-US"/>
              <a:t>：岡留有哉</a:t>
            </a:r>
            <a:endParaRPr lang="en-US" altLang="ja-JP" dirty="0"/>
          </a:p>
          <a:p>
            <a:r>
              <a:rPr lang="en-US" altLang="ja-JP" dirty="0"/>
              <a:t>TA</a:t>
            </a:r>
            <a:r>
              <a:rPr lang="ja-JP" altLang="en-US"/>
              <a:t>：大内一哲</a:t>
            </a:r>
            <a:endParaRPr lang="en-US" altLang="ja-JP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8FAFF-590B-6740-BE43-8A196481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FEA5-50D3-2145-9680-AC0173F5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99"/>
            <a:ext cx="10515600" cy="1325563"/>
          </a:xfrm>
        </p:spPr>
        <p:txBody>
          <a:bodyPr/>
          <a:lstStyle/>
          <a:p>
            <a:r>
              <a:rPr lang="ja-JP" altLang="en-US"/>
              <a:t>活動内容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30D12-7A18-D448-80AF-221728E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92980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ja-JP" altLang="en-US"/>
              <a:t>ディープラーニング、特に、画像認識のための代表的なアーキテクチャ数種を取り上げて、さまざまな画像データセットに適用する。そして、学習時間や精度等の適用結果を比較し、アーキテクチャの特徴と発展の経緯を理解する。そして、適用ノウハウとして再利用可能なものを、パターンとして抽出する。</a:t>
            </a:r>
            <a:endParaRPr lang="en-US" altLang="ja-JP" dirty="0"/>
          </a:p>
          <a:p>
            <a:pPr marL="0" indent="0">
              <a:buNone/>
            </a:pPr>
            <a:endParaRPr lang="en-US" altLang="ja-JP" sz="900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取り上げるアーキテクチャ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VGG16/19, Inception, </a:t>
            </a:r>
            <a:r>
              <a:rPr lang="en-US" altLang="ja-JP" dirty="0" err="1"/>
              <a:t>ResNet</a:t>
            </a:r>
            <a:r>
              <a:rPr lang="en-US" altLang="ja-JP" dirty="0"/>
              <a:t>, </a:t>
            </a:r>
            <a:r>
              <a:rPr lang="en-US" altLang="ja-JP" dirty="0" err="1"/>
              <a:t>DenseNet</a:t>
            </a:r>
            <a:endParaRPr lang="en-US" altLang="ja-JP" dirty="0"/>
          </a:p>
          <a:p>
            <a:pPr marL="914400" lvl="2" indent="0">
              <a:buNone/>
            </a:pPr>
            <a:r>
              <a:rPr lang="en-US" sz="2400" dirty="0">
                <a:hlinkClick r:id="rId3"/>
              </a:rPr>
              <a:t>https://www.kaggle.com/shivamb/data-science-glossary-on-kaggle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>
                <a:hlinkClick r:id="rId4"/>
              </a:rPr>
              <a:t>https://www.kaggle.com/shivamb/cnn-architectures-vgg-resnet-inception-tl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>
                <a:hlinkClick r:id="rId5"/>
              </a:rPr>
              <a:t>https://www.kaggle.com/xhlulu/aptos-2019-densenet-keras-starter</a:t>
            </a:r>
            <a:endParaRPr lang="en-US" sz="2400" dirty="0"/>
          </a:p>
          <a:p>
            <a:pPr marL="914400" lvl="2" indent="0">
              <a:buNone/>
            </a:pPr>
            <a:endParaRPr lang="en-US" altLang="ja-JP" sz="900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対象とするデータセット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　</a:t>
            </a:r>
            <a:r>
              <a:rPr lang="en-US" altLang="ja-JP" dirty="0"/>
              <a:t>ImageNet</a:t>
            </a:r>
            <a:r>
              <a:rPr lang="ja-JP" altLang="en-US"/>
              <a:t>からテーマを決めてダウンロードする</a:t>
            </a:r>
            <a:endParaRPr lang="en-US" altLang="ja-JP" dirty="0"/>
          </a:p>
          <a:p>
            <a:pPr marL="914400" lvl="2" indent="0">
              <a:buNone/>
            </a:pPr>
            <a:r>
              <a:rPr lang="en-US" sz="2400" dirty="0">
                <a:hlinkClick r:id="rId6"/>
              </a:rPr>
              <a:t>http://www.image-net.org/</a:t>
            </a:r>
            <a:endParaRPr lang="en-US" sz="2400" dirty="0"/>
          </a:p>
          <a:p>
            <a:pPr marL="914400" lvl="2" indent="0">
              <a:buNone/>
            </a:pPr>
            <a:r>
              <a:rPr lang="en-US" altLang="ja-JP" dirty="0"/>
              <a:t>(</a:t>
            </a:r>
            <a:r>
              <a:rPr lang="ja-JP" altLang="en-US"/>
              <a:t>参考</a:t>
            </a:r>
            <a:r>
              <a:rPr lang="en-US" altLang="ja-JP" dirty="0"/>
              <a:t>)</a:t>
            </a:r>
            <a:r>
              <a:rPr lang="en-US" altLang="ja-JP" sz="2400" dirty="0"/>
              <a:t> </a:t>
            </a:r>
            <a:r>
              <a:rPr lang="en-US" sz="2400" dirty="0">
                <a:hlinkClick r:id="rId7"/>
              </a:rPr>
              <a:t>https://qiita.com/leetmikeal/items/7c0d23e39bf38ab8be23</a:t>
            </a:r>
            <a:endParaRPr lang="en-US" altLang="ja-JP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6446-91A1-4D48-B0CD-96F77CD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5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E680-D0FF-9746-81A4-11A267C8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08"/>
            <a:ext cx="10515600" cy="1325563"/>
          </a:xfrm>
        </p:spPr>
        <p:txBody>
          <a:bodyPr/>
          <a:lstStyle/>
          <a:p>
            <a:r>
              <a:rPr lang="ja-JP" altLang="en-US"/>
              <a:t>進め方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0267D-6D16-144D-8DAF-DC03473D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990"/>
            <a:ext cx="10941424" cy="508883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ja-JP" altLang="en-US"/>
              <a:t>各メンバが個々に一つのデータセットを担当し、そこに、上記のアーキテクチャを適用してみる</a:t>
            </a:r>
            <a:endParaRPr lang="en-US" altLang="ja-JP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使用するフレームワークを合わせる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900" dirty="0" err="1"/>
              <a:t>Keras</a:t>
            </a:r>
            <a:r>
              <a:rPr lang="en-US" altLang="ja-JP" sz="2900" dirty="0"/>
              <a:t> </a:t>
            </a:r>
            <a:r>
              <a:rPr lang="en-US" altLang="ja-JP" sz="2900" dirty="0">
                <a:sym typeface="Wingdings" pitchFamily="2" charset="2"/>
              </a:rPr>
              <a:t>(</a:t>
            </a:r>
            <a:r>
              <a:rPr lang="en-US" altLang="ja-JP" sz="2900" dirty="0"/>
              <a:t>Define-and-run)  </a:t>
            </a:r>
            <a:r>
              <a:rPr lang="en-US" sz="2900" dirty="0">
                <a:hlinkClick r:id="rId3"/>
              </a:rPr>
              <a:t>https://keras.io/ja/applications/</a:t>
            </a:r>
            <a:endParaRPr lang="en-US" altLang="ja-JP" sz="29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900" dirty="0" err="1"/>
              <a:t>Pytorch</a:t>
            </a:r>
            <a:r>
              <a:rPr lang="en-US" altLang="ja-JP" sz="2900" dirty="0"/>
              <a:t> (Define-by-run)</a:t>
            </a:r>
            <a:r>
              <a:rPr lang="ja-JP" altLang="en-US" sz="2900"/>
              <a:t>：</a:t>
            </a:r>
            <a:r>
              <a:rPr lang="en-US" sz="2900" dirty="0">
                <a:hlinkClick r:id="rId4"/>
              </a:rPr>
              <a:t>https://pytorch.org/docs/stable/torchvision/models.html</a:t>
            </a:r>
            <a:endParaRPr lang="en-US" altLang="ja-JP" sz="2900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学習時処理を共通化する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900" dirty="0"/>
              <a:t>Data Augmentation</a:t>
            </a:r>
          </a:p>
          <a:p>
            <a:pPr lvl="2">
              <a:buFont typeface="Wingdings" pitchFamily="2" charset="2"/>
              <a:buChar char="Ø"/>
            </a:pPr>
            <a:r>
              <a:rPr lang="en-US" altLang="ja-JP" sz="2900" dirty="0"/>
              <a:t>Augmentation</a:t>
            </a:r>
            <a:r>
              <a:rPr lang="ja-JP" altLang="en-US" sz="2900"/>
              <a:t>の代表例：</a:t>
            </a:r>
            <a:endParaRPr lang="en-US" altLang="ja-JP" sz="2900" dirty="0"/>
          </a:p>
          <a:p>
            <a:pPr lvl="3">
              <a:buFont typeface="Wingdings" pitchFamily="2" charset="2"/>
              <a:buChar char="ü"/>
            </a:pPr>
            <a:r>
              <a:rPr lang="ja-JP" altLang="en-US" sz="2600"/>
              <a:t>ランダムクロップ </a:t>
            </a:r>
            <a:endParaRPr lang="en-US" altLang="ja-JP" sz="2600" dirty="0"/>
          </a:p>
          <a:p>
            <a:pPr lvl="3">
              <a:buFont typeface="Wingdings" pitchFamily="2" charset="2"/>
              <a:buChar char="ü"/>
            </a:pPr>
            <a:r>
              <a:rPr lang="ja-JP" altLang="en-US" sz="2600"/>
              <a:t>ランダム回転</a:t>
            </a:r>
            <a:r>
              <a:rPr lang="en-US" altLang="ja-JP" sz="2600" dirty="0"/>
              <a:t>(30</a:t>
            </a:r>
            <a:r>
              <a:rPr lang="ja-JP" altLang="en-US" sz="2600"/>
              <a:t>～</a:t>
            </a:r>
            <a:r>
              <a:rPr lang="en-US" altLang="ja-JP" sz="2600" dirty="0"/>
              <a:t>90</a:t>
            </a:r>
            <a:r>
              <a:rPr lang="ja-JP" altLang="en-US" sz="2600"/>
              <a:t>くらい</a:t>
            </a:r>
            <a:r>
              <a:rPr lang="en-US" altLang="ja-JP" sz="2600" dirty="0"/>
              <a:t>) </a:t>
            </a:r>
          </a:p>
          <a:p>
            <a:pPr lvl="3">
              <a:buFont typeface="Wingdings" pitchFamily="2" charset="2"/>
              <a:buChar char="ü"/>
            </a:pPr>
            <a:r>
              <a:rPr lang="ja-JP" altLang="en-US" sz="2600"/>
              <a:t>フリップ（</a:t>
            </a:r>
            <a:r>
              <a:rPr lang="en-US" sz="2600" dirty="0"/>
              <a:t>y</a:t>
            </a:r>
            <a:r>
              <a:rPr lang="ja-JP" altLang="en-US" sz="2600"/>
              <a:t>軸回転）、他</a:t>
            </a:r>
            <a:endParaRPr lang="en-US" altLang="ja-JP" sz="2600" dirty="0"/>
          </a:p>
          <a:p>
            <a:pPr marL="1371600" lvl="3" indent="0">
              <a:buNone/>
            </a:pPr>
            <a:r>
              <a:rPr lang="en-US" sz="2900" dirty="0">
                <a:hlinkClick r:id="rId5"/>
              </a:rPr>
              <a:t>https://www.kumilog.net/entry/numpy-data-augmentation</a:t>
            </a:r>
            <a:endParaRPr lang="en-US" sz="2900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検証時処理を行う</a:t>
            </a:r>
            <a:r>
              <a:rPr lang="en-US" altLang="ja-JP" dirty="0"/>
              <a:t>/</a:t>
            </a:r>
            <a:r>
              <a:rPr lang="ja-JP" altLang="en-US"/>
              <a:t>行わないで精度を比較する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2900" dirty="0"/>
              <a:t>Test Time Augmentation</a:t>
            </a:r>
            <a:endParaRPr lang="en-US" altLang="ja-JP" dirty="0"/>
          </a:p>
          <a:p>
            <a:pPr marL="1371600" lvl="3" indent="0">
              <a:buNone/>
            </a:pPr>
            <a:r>
              <a:rPr lang="en-US" sz="2900" dirty="0">
                <a:hlinkClick r:id="rId6"/>
              </a:rPr>
              <a:t>https://qiita.com/cfiken/items/7cbf63357c7374f43372</a:t>
            </a:r>
            <a:endParaRPr lang="en-US" altLang="ja-JP" sz="2900" dirty="0"/>
          </a:p>
          <a:p>
            <a:pPr marL="1371600" lvl="3" indent="0">
              <a:buNone/>
            </a:pPr>
            <a:r>
              <a:rPr lang="en-US" sz="2800" dirty="0">
                <a:hlinkClick r:id="rId7"/>
              </a:rPr>
              <a:t>https://www.kaggle.com/andrewkh/test-time-augmentation-tta-worth-it</a:t>
            </a:r>
            <a:endParaRPr lang="en-US" altLang="ja-JP" sz="2800" dirty="0"/>
          </a:p>
          <a:p>
            <a:pPr marL="457200" lvl="1" indent="0">
              <a:buNone/>
            </a:pPr>
            <a:endParaRPr lang="en-US" sz="2900" dirty="0"/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D31A-B15D-D14F-8CA3-3A961607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7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1F61-CA9F-6247-8A5F-C2B80FFF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848"/>
            <a:ext cx="10515600" cy="1325563"/>
          </a:xfrm>
        </p:spPr>
        <p:txBody>
          <a:bodyPr/>
          <a:lstStyle/>
          <a:p>
            <a:r>
              <a:rPr lang="ja-JP" altLang="en-US"/>
              <a:t>スケジュール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AABE-720A-3345-8902-8AA626C8A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030"/>
            <a:ext cx="10515600" cy="56446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ja-JP" u="sng" dirty="0"/>
              <a:t>11/5(</a:t>
            </a:r>
            <a:r>
              <a:rPr lang="ja-JP" altLang="en-US" u="sng"/>
              <a:t>火</a:t>
            </a:r>
            <a:r>
              <a:rPr lang="en-US" altLang="ja-JP" u="sng" dirty="0"/>
              <a:t>)</a:t>
            </a:r>
          </a:p>
          <a:p>
            <a:pPr marL="0" indent="0">
              <a:buNone/>
            </a:pPr>
            <a:r>
              <a:rPr lang="ja-JP" altLang="en-US" sz="2600"/>
              <a:t>　　オリエンテーション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/>
              <a:t>　　</a:t>
            </a:r>
            <a:r>
              <a:rPr lang="en-US" altLang="ja-JP" sz="2600" dirty="0"/>
              <a:t>CNN</a:t>
            </a:r>
            <a:r>
              <a:rPr lang="ja-JP" altLang="en-US" sz="2600"/>
              <a:t>のチュートリアル　</a:t>
            </a:r>
            <a:r>
              <a:rPr lang="en-US" altLang="ja-JP" sz="2600" dirty="0"/>
              <a:t>by TA </a:t>
            </a:r>
            <a:r>
              <a:rPr lang="ja-JP" altLang="en-US" sz="2600"/>
              <a:t>岡留さん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〜</a:t>
            </a:r>
            <a:r>
              <a:rPr lang="en-US" u="sng" dirty="0"/>
              <a:t>11/19(</a:t>
            </a:r>
            <a:r>
              <a:rPr lang="ja-JP" altLang="en-US" u="sng"/>
              <a:t>火</a:t>
            </a:r>
            <a:r>
              <a:rPr lang="en-US" u="sng" dirty="0"/>
              <a:t>) </a:t>
            </a:r>
          </a:p>
          <a:p>
            <a:pPr marL="457200" lvl="1" indent="0">
              <a:buNone/>
            </a:pPr>
            <a:r>
              <a:rPr lang="en-US" sz="2600" dirty="0"/>
              <a:t>Kaggle</a:t>
            </a:r>
            <a:r>
              <a:rPr lang="ja-JP" altLang="en-US" sz="2600"/>
              <a:t>カーネルをもとに</a:t>
            </a:r>
            <a:r>
              <a:rPr lang="en-US" altLang="ja-JP" sz="2600" dirty="0"/>
              <a:t>CNN</a:t>
            </a:r>
            <a:r>
              <a:rPr lang="ja-JP" altLang="en-US" sz="2600"/>
              <a:t>を適用してみる</a:t>
            </a:r>
            <a:endParaRPr lang="en-US" sz="2600" dirty="0">
              <a:hlinkClick r:id="rId2"/>
            </a:endParaRPr>
          </a:p>
          <a:p>
            <a:pPr marL="457200" lvl="1" indent="0">
              <a:buNone/>
            </a:pPr>
            <a:r>
              <a:rPr lang="en-US" sz="2600" dirty="0">
                <a:hlinkClick r:id="rId2"/>
              </a:rPr>
              <a:t>https://www.kaggle.com/yassineghouzam/introduction-to-cnn-keras-0-997-top-6</a:t>
            </a:r>
            <a:endParaRPr lang="en-US" altLang="ja-JP" sz="2600" dirty="0"/>
          </a:p>
          <a:p>
            <a:pPr marL="0" indent="0">
              <a:buNone/>
            </a:pPr>
            <a:r>
              <a:rPr lang="en-US" altLang="ja-JP" sz="2900" u="sng" dirty="0"/>
              <a:t>〜12/3</a:t>
            </a:r>
            <a:r>
              <a:rPr lang="en-US" sz="2900" u="sng" dirty="0"/>
              <a:t>(</a:t>
            </a:r>
            <a:r>
              <a:rPr lang="ja-JP" altLang="en-US" sz="2900" u="sng"/>
              <a:t>火</a:t>
            </a:r>
            <a:r>
              <a:rPr lang="en-US" sz="2900" u="sng" dirty="0"/>
              <a:t>)</a:t>
            </a:r>
            <a:r>
              <a:rPr lang="en-US" altLang="ja-JP" sz="2900" dirty="0"/>
              <a:t>  </a:t>
            </a:r>
          </a:p>
          <a:p>
            <a:pPr marL="457200" lvl="1" indent="0">
              <a:buNone/>
            </a:pPr>
            <a:r>
              <a:rPr lang="en-US" altLang="ja-JP" sz="2600" dirty="0"/>
              <a:t>Augmentation</a:t>
            </a:r>
            <a:r>
              <a:rPr lang="ja-JP" altLang="en-US" sz="2600"/>
              <a:t>等の共通処理の実装方法を調べ、上記カーネルの例に適用してみる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2500"/>
              <a:t>対象とするアーキテクチャについて分担を決め、調査した結果をメンバに説明する</a:t>
            </a:r>
            <a:r>
              <a:rPr lang="en-US" altLang="ja-JP" sz="2500" dirty="0"/>
              <a:t>(</a:t>
            </a:r>
            <a:r>
              <a:rPr lang="ja-JP" altLang="en-US" sz="2500"/>
              <a:t>この説明資料もパターンとともに本活動の成果物とする</a:t>
            </a:r>
            <a:r>
              <a:rPr lang="en-US" altLang="ja-JP" sz="2500" dirty="0"/>
              <a:t>)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〜12/10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  <a:r>
              <a:rPr lang="en-US" altLang="ja-JP" u="sng" dirty="0"/>
              <a:t> </a:t>
            </a:r>
          </a:p>
          <a:p>
            <a:pPr marL="457200" lvl="1" indent="0">
              <a:buNone/>
            </a:pPr>
            <a:r>
              <a:rPr lang="ja-JP" altLang="en-US" sz="2500"/>
              <a:t>課題の設定、パターン化対象の選定、有効性の評価方法の決定</a:t>
            </a:r>
            <a:endParaRPr lang="en-US" altLang="ja-JP" sz="2800" dirty="0"/>
          </a:p>
          <a:p>
            <a:pPr marL="0" indent="0">
              <a:buNone/>
            </a:pPr>
            <a:r>
              <a:rPr lang="en-US" altLang="ja-JP" u="sng" dirty="0"/>
              <a:t>〜1/7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  <a:r>
              <a:rPr lang="en-US" altLang="ja-JP" u="sng" dirty="0"/>
              <a:t> </a:t>
            </a:r>
          </a:p>
          <a:p>
            <a:pPr marL="457200" lvl="1" indent="0">
              <a:buNone/>
            </a:pPr>
            <a:r>
              <a:rPr lang="ja-JP" altLang="en-US" sz="2600"/>
              <a:t>担当の画像データセットについて、各アーキテクチャを上記の共通処理とともに適用して結果を得る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〜1/14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  <a:endParaRPr lang="en-US" altLang="ja-JP" u="sng" dirty="0"/>
          </a:p>
          <a:p>
            <a:pPr marL="457200" lvl="1" indent="0">
              <a:buNone/>
            </a:pPr>
            <a:r>
              <a:rPr lang="ja-JP" altLang="en-US" sz="2600"/>
              <a:t>アーキテクチャ間、データセット間で結果を比較して、アーキテクチャや共通処理の効果を明らかにする</a:t>
            </a:r>
            <a:endParaRPr lang="en-US" altLang="ja-JP" sz="2600" dirty="0"/>
          </a:p>
          <a:p>
            <a:pPr marL="457200" lvl="1" indent="0">
              <a:buNone/>
            </a:pPr>
            <a:r>
              <a:rPr lang="ja-JP" altLang="en-US" sz="2600"/>
              <a:t>大きな効果を引き出すためのノウハウを抽出し、パターンとしてまとめる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〜1/21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  <a:r>
              <a:rPr lang="en-US" altLang="ja-JP" u="sng" dirty="0"/>
              <a:t> </a:t>
            </a:r>
          </a:p>
          <a:p>
            <a:pPr marL="457200" lvl="1" indent="0">
              <a:buNone/>
            </a:pPr>
            <a:r>
              <a:rPr lang="ja-JP" altLang="en-US" sz="2600"/>
              <a:t>パターンの有効性を評価する</a:t>
            </a:r>
            <a:endParaRPr lang="en-US" altLang="ja-JP" sz="2600" dirty="0"/>
          </a:p>
          <a:p>
            <a:pPr marL="0" indent="0">
              <a:buNone/>
            </a:pPr>
            <a:r>
              <a:rPr lang="en-US" altLang="ja-JP" u="sng" dirty="0"/>
              <a:t>〜2/4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</a:p>
          <a:p>
            <a:pPr marL="457200" lvl="1" indent="0">
              <a:buNone/>
            </a:pPr>
            <a:r>
              <a:rPr lang="ja-JP" altLang="en-US" sz="2600"/>
              <a:t>報告書をまとめる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u="sng" dirty="0"/>
              <a:t>〜2/11</a:t>
            </a:r>
            <a:r>
              <a:rPr lang="en-US" u="sng" dirty="0"/>
              <a:t>(</a:t>
            </a:r>
            <a:r>
              <a:rPr lang="ja-JP" altLang="en-US" u="sng"/>
              <a:t>火</a:t>
            </a:r>
            <a:r>
              <a:rPr lang="en-US" u="sng" dirty="0"/>
              <a:t>)</a:t>
            </a:r>
          </a:p>
          <a:p>
            <a:pPr marL="457200" lvl="1" indent="0">
              <a:buNone/>
            </a:pPr>
            <a:r>
              <a:rPr lang="ja-JP" altLang="en-US" sz="2600"/>
              <a:t>発表用スライドをまとめる</a:t>
            </a:r>
            <a:endParaRPr lang="en-US" altLang="ja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6DA2A-C893-0146-B204-9E3BC54E2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5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B9AD-EEAD-AF45-8461-BA3723238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5"/>
            <a:ext cx="10515600" cy="1325563"/>
          </a:xfrm>
        </p:spPr>
        <p:txBody>
          <a:bodyPr/>
          <a:lstStyle/>
          <a:p>
            <a:r>
              <a:rPr lang="ja-JP" altLang="en-US"/>
              <a:t>予め決めておくこと</a:t>
            </a:r>
            <a:r>
              <a:rPr lang="en-US" altLang="ja-JP" dirty="0"/>
              <a:t>, </a:t>
            </a:r>
            <a:r>
              <a:rPr lang="ja-JP" altLang="en-US"/>
              <a:t>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C4A1D-425E-A841-A856-F098A5DB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418"/>
            <a:ext cx="10515600" cy="460554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ja-JP" altLang="en-US"/>
              <a:t>活動の曜日を変更できないか？</a:t>
            </a:r>
            <a:r>
              <a:rPr lang="en-US" altLang="ja-JP" dirty="0"/>
              <a:t> (</a:t>
            </a:r>
            <a:r>
              <a:rPr lang="ja-JP" altLang="en-US"/>
              <a:t>候補日：火曜日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/>
              <a:t>吉田が２つのチームを担当しているため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遠隔参加の方々のためには、</a:t>
            </a:r>
            <a:r>
              <a:rPr lang="en-US" altLang="ja-JP" dirty="0" err="1"/>
              <a:t>WebEX</a:t>
            </a:r>
            <a:r>
              <a:rPr lang="ja-JP" altLang="en-US"/>
              <a:t>を使うことにより、設備利用上の制約は解消</a:t>
            </a:r>
            <a:endParaRPr lang="en-US" altLang="ja-JP" dirty="0"/>
          </a:p>
          <a:p>
            <a:pPr>
              <a:buFont typeface="Wingdings" pitchFamily="2" charset="2"/>
              <a:buChar char="q"/>
            </a:pPr>
            <a:r>
              <a:rPr lang="en-US" altLang="ja-JP" dirty="0"/>
              <a:t>NII</a:t>
            </a:r>
            <a:r>
              <a:rPr lang="ja-JP" altLang="en-US"/>
              <a:t>研究クラウドの利用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アーキテクチャの適用には、</a:t>
            </a:r>
            <a:r>
              <a:rPr lang="en-US" altLang="ja-JP" dirty="0"/>
              <a:t>NII</a:t>
            </a:r>
            <a:r>
              <a:rPr lang="ja-JP" altLang="en-US"/>
              <a:t>研究クラウドを利用して、実行環境を同一にしておきたい</a:t>
            </a:r>
            <a:endParaRPr lang="en-US" altLang="ja-JP" dirty="0"/>
          </a:p>
          <a:p>
            <a:pPr>
              <a:buFont typeface="Wingdings" pitchFamily="2" charset="2"/>
              <a:buChar char="q"/>
            </a:pPr>
            <a:r>
              <a:rPr lang="en-US" altLang="ja-JP" dirty="0"/>
              <a:t>Slack, Git-Hub</a:t>
            </a:r>
            <a:r>
              <a:rPr lang="ja-JP" altLang="en-US"/>
              <a:t>を活用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ミーティング以外でも、随時、メンバ間で情報交換できるようにしたい</a:t>
            </a:r>
            <a:endParaRPr lang="en-US" altLang="ja-JP" dirty="0"/>
          </a:p>
          <a:p>
            <a:pPr>
              <a:buFont typeface="Wingdings" pitchFamily="2" charset="2"/>
              <a:buChar char="q"/>
            </a:pPr>
            <a:r>
              <a:rPr lang="ja-JP" altLang="en-US"/>
              <a:t>第</a:t>
            </a:r>
            <a:r>
              <a:rPr lang="en-US" altLang="ja-JP" dirty="0"/>
              <a:t>13</a:t>
            </a:r>
            <a:r>
              <a:rPr lang="ja-JP" altLang="en-US"/>
              <a:t>期修了生にも</a:t>
            </a:r>
            <a:r>
              <a:rPr lang="en-US" altLang="ja-JP" dirty="0"/>
              <a:t>TA</a:t>
            </a:r>
            <a:r>
              <a:rPr lang="ja-JP" altLang="en-US"/>
              <a:t>として参加頂きます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/>
              <a:t>岡留有哉さん</a:t>
            </a:r>
            <a:r>
              <a:rPr lang="en-US" altLang="ja-JP" dirty="0"/>
              <a:t> (</a:t>
            </a:r>
            <a:r>
              <a:rPr lang="ja-JP" altLang="en-US"/>
              <a:t>株式会社日立製作所</a:t>
            </a:r>
            <a:r>
              <a:rPr lang="en-US" altLang="ja-JP" dirty="0"/>
              <a:t>)</a:t>
            </a:r>
          </a:p>
          <a:p>
            <a:pPr marL="457200" lvl="1" indent="0">
              <a:buNone/>
            </a:pPr>
            <a:r>
              <a:rPr lang="ja-JP" altLang="en-US"/>
              <a:t>大内一哲さん</a:t>
            </a:r>
            <a:r>
              <a:rPr lang="en-US" altLang="ja-JP" dirty="0"/>
              <a:t> (NEC</a:t>
            </a:r>
            <a:r>
              <a:rPr lang="ja-JP" altLang="en-US"/>
              <a:t>ソリューションイノベータ株式会社</a:t>
            </a:r>
            <a:r>
              <a:rPr lang="en-US" altLang="ja-JP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5CF71-9FAA-BF47-899B-CB74C3864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94BD-308F-3847-B3AF-298B06982D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396</Words>
  <Application>Microsoft Macintosh PowerPoint</Application>
  <PresentationFormat>Widescreen</PresentationFormat>
  <Paragraphs>77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游ゴシック</vt:lpstr>
      <vt:lpstr>游ゴシック Light</vt:lpstr>
      <vt:lpstr>Arial</vt:lpstr>
      <vt:lpstr>Calibri</vt:lpstr>
      <vt:lpstr>Calibri Light</vt:lpstr>
      <vt:lpstr>Wingdings</vt:lpstr>
      <vt:lpstr>Office Theme</vt:lpstr>
      <vt:lpstr> ソフトウェア開発実践演習2019  機械学習アルゴリズムの 適用パターンの抽出</vt:lpstr>
      <vt:lpstr>活動内容</vt:lpstr>
      <vt:lpstr>進め方</vt:lpstr>
      <vt:lpstr>スケジュール</vt:lpstr>
      <vt:lpstr>予め決めておくこと, 他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ソフトウェア開発実践演習2019 機械学習アルゴリズムの 適用パターンの抽出</dc:title>
  <dc:creator>Microsoft Office User</dc:creator>
  <cp:lastModifiedBy>Microsoft Office User</cp:lastModifiedBy>
  <cp:revision>59</cp:revision>
  <dcterms:created xsi:type="dcterms:W3CDTF">2019-10-20T02:54:40Z</dcterms:created>
  <dcterms:modified xsi:type="dcterms:W3CDTF">2019-11-05T01:00:24Z</dcterms:modified>
</cp:coreProperties>
</file>