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94" r:id="rId5"/>
    <p:sldId id="293" r:id="rId6"/>
    <p:sldId id="263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62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2222"/>
    <a:srgbClr val="1F4E79"/>
    <a:srgbClr val="666666"/>
    <a:srgbClr val="474747"/>
    <a:srgbClr val="225686"/>
    <a:srgbClr val="151515"/>
    <a:srgbClr val="E520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827" autoAdjust="0"/>
  </p:normalViewPr>
  <p:slideViewPr>
    <p:cSldViewPr snapToGrid="0">
      <p:cViewPr varScale="1">
        <p:scale>
          <a:sx n="101" d="100"/>
          <a:sy n="101" d="100"/>
        </p:scale>
        <p:origin x="99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1" d="100"/>
          <a:sy n="71" d="100"/>
        </p:scale>
        <p:origin x="3029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678F0-7100-40A7-9815-CD9A1BD8D844}" type="datetimeFigureOut">
              <a:rPr lang="ko-KR" altLang="en-US" smtClean="0"/>
              <a:t>2022-03-09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DB5EB0-028B-415C-A8F8-2500768FC5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1764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Hello. My name is Minwoo Son, who is participating in this winter internship. Let's start the presentation now.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DB5EB0-028B-415C-A8F8-2500768FC5C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77752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This is the final action image. Above each grey image is the existing behavior.</a:t>
            </a:r>
          </a:p>
          <a:p>
            <a:r>
              <a:rPr lang="en-US" altLang="ko-KR"/>
              <a:t>Feature development has been completed, and grammar and style revision reviews are in progress.</a:t>
            </a:r>
          </a:p>
          <a:p>
            <a:r>
              <a:rPr lang="en-US" altLang="ko-KR"/>
              <a:t>It helped me to kwow of ​​the overall structure as I had to look at almost every part of the Backend.ai ecosystem.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DB5EB0-028B-415C-A8F8-2500768FC5C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6862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This is the final action image. Above each grey image is the existing behavior.</a:t>
            </a:r>
          </a:p>
          <a:p>
            <a:r>
              <a:rPr lang="en-US" altLang="ko-KR"/>
              <a:t>Feature development has been completed, and grammar and style revision reviews are in progress.</a:t>
            </a:r>
          </a:p>
          <a:p>
            <a:r>
              <a:rPr lang="en-US" altLang="ko-KR"/>
              <a:t>It helped me to kwow of ​​the overall structure as I had to look at almost every part of the Backend.ai ecosystem.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DB5EB0-028B-415C-A8F8-2500768FC5C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9543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This is the final action image. Above each grey image is the existing behavior.</a:t>
            </a:r>
          </a:p>
          <a:p>
            <a:r>
              <a:rPr lang="en-US" altLang="ko-KR"/>
              <a:t>Feature development has been completed, and grammar and style revision reviews are in progress.</a:t>
            </a:r>
          </a:p>
          <a:p>
            <a:r>
              <a:rPr lang="en-US" altLang="ko-KR"/>
              <a:t>It helped me to kwow of ​​the overall structure as I had to look at almost every part of the Backend.ai ecosystem.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DB5EB0-028B-415C-A8F8-2500768FC5C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2819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This is the final action image. Above each grey image is the existing behavior.</a:t>
            </a:r>
          </a:p>
          <a:p>
            <a:r>
              <a:rPr lang="en-US" altLang="ko-KR"/>
              <a:t>Feature development has been completed, and grammar and style revision reviews are in progress.</a:t>
            </a:r>
          </a:p>
          <a:p>
            <a:r>
              <a:rPr lang="en-US" altLang="ko-KR"/>
              <a:t>It helped me to kwow of ​​the overall structure as I had to look at almost every part of the Backend.ai ecosystem.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DB5EB0-028B-415C-A8F8-2500768FC5C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4082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This is the final action image. Above each grey image is the existing behavior.</a:t>
            </a:r>
          </a:p>
          <a:p>
            <a:r>
              <a:rPr lang="en-US" altLang="ko-KR"/>
              <a:t>Feature development has been completed, and grammar and style revision reviews are in progress.</a:t>
            </a:r>
          </a:p>
          <a:p>
            <a:r>
              <a:rPr lang="en-US" altLang="ko-KR"/>
              <a:t>It helped me to kwow of ​​the overall structure as I had to look at almost every part of the Backend.ai ecosystem.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DB5EB0-028B-415C-A8F8-2500768FC5C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8285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What I want to do in the future is to develop a dashboard using Prometheus and Grafana. I am currently studying related content.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DB5EB0-028B-415C-A8F8-2500768FC5C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5518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The order of presentation is as follows.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DB5EB0-028B-415C-A8F8-2500768FC5C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9440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First of all, my introduction. I did these activities before joining Revel Up.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DB5EB0-028B-415C-A8F8-2500768FC5C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37208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First of all, my introduction. I did these activities before joining Revel Up.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DB5EB0-028B-415C-A8F8-2500768FC5C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4500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First of all, my introduction. I did these activities before joining Revel Up.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DB5EB0-028B-415C-A8F8-2500768FC5C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41872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Here's a summary of what I've done so far. In the first week,</a:t>
            </a:r>
          </a:p>
          <a:p>
            <a:r>
              <a:rPr lang="en-US" altLang="ko-KR"/>
              <a:t> I went through the Backend.ai system setup and machine learning exploration process.</a:t>
            </a:r>
          </a:p>
          <a:p>
            <a:endParaRPr lang="en-US" altLang="ko-KR"/>
          </a:p>
          <a:p>
            <a:r>
              <a:rPr lang="en-US" altLang="ko-KR"/>
              <a:t>In the ML process, angle change, ZOOM change, edge detection, corner detection, etc. were performed, and the CNN model was customized and changed.</a:t>
            </a:r>
          </a:p>
          <a:p>
            <a:endParaRPr lang="en-US" altLang="ko-KR"/>
          </a:p>
          <a:p>
            <a:r>
              <a:rPr lang="en-US" altLang="ko-KR"/>
              <a:t>the second week, I built an async chat app using docker. The function is the same as shown in the sheet.</a:t>
            </a:r>
          </a:p>
          <a:p>
            <a:endParaRPr lang="en-US" altLang="ko-KR"/>
          </a:p>
          <a:p>
            <a:r>
              <a:rPr lang="en-US" altLang="ko-KR"/>
              <a:t>After bootcamp I did issue #329. To solve the issue, the code of agent, manager, </a:t>
            </a:r>
          </a:p>
          <a:p>
            <a:r>
              <a:rPr lang="en-US" altLang="ko-KR"/>
              <a:t>client, and webui was modified and added.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DB5EB0-028B-415C-A8F8-2500768FC5C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7491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This is a summary of issue 329. This issue was an issue where virtual folders </a:t>
            </a:r>
          </a:p>
          <a:p>
            <a:r>
              <a:rPr lang="en-US" altLang="ko-KR"/>
              <a:t>were stored only in the /home/work path, but changed so that a user's arbitrary path could be used.</a:t>
            </a:r>
          </a:p>
          <a:p>
            <a:endParaRPr lang="en-US" altLang="ko-KR"/>
          </a:p>
          <a:p>
            <a:r>
              <a:rPr lang="en-US" altLang="ko-KR"/>
              <a:t>While resolving this issue, I had a bit of difficulty in building a separate webui development environment or setting up storage related settings, but I was able to solve it.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DB5EB0-028B-415C-A8F8-2500768FC5C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75178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What you learned through this issue is the same as the sheet.</a:t>
            </a:r>
          </a:p>
          <a:p>
            <a:r>
              <a:rPr lang="en-US" altLang="ko-KR"/>
              <a:t> </a:t>
            </a:r>
            <a:br>
              <a:rPr lang="en-US" altLang="ko-KR"/>
            </a:br>
            <a:r>
              <a:rPr lang="en-US" altLang="ko-KR" b="0" i="0">
                <a:solidFill>
                  <a:srgbClr val="202124"/>
                </a:solidFill>
                <a:effectLst/>
                <a:latin typeface="Apple SD Gothic Neo"/>
              </a:rPr>
              <a:t>Since I've only been working on new developments or small-scale development collaborations, I made a commit that didn't match the rules at first. Solving issues allowed me to learn a style of collaboration and how developers work within an organization.</a:t>
            </a:r>
            <a:endParaRPr lang="en-US" altLang="ko-KR"/>
          </a:p>
          <a:p>
            <a:r>
              <a:rPr lang="en-US" altLang="ko-KR"/>
              <a:t>And on the right is the change of client and agent.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DB5EB0-028B-415C-A8F8-2500768FC5C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48611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The test environment is the Mac mini of the Jump Desktop provided.</a:t>
            </a:r>
          </a:p>
          <a:p>
            <a:r>
              <a:rPr lang="en-US" altLang="ko-KR"/>
              <a:t>Here is the result after modification: Changes to the manager and webui are also listed.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DB5EB0-028B-415C-A8F8-2500768FC5C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496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7D38AD5-029E-44F5-A943-BCFBA5D9FA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7454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392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7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016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7D38AD5-029E-44F5-A943-BCFBA5D9FA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402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2">
                <a:solidFill>
                  <a:schemeClr val="tx1">
                    <a:tint val="75000"/>
                  </a:schemeClr>
                </a:solidFill>
              </a:defRPr>
            </a:lvl1pPr>
            <a:lvl2pPr marL="45723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7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70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94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1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4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65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8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250" y="6356352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7D38AD5-029E-44F5-A943-BCFBA5D9FA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387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2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7D38AD5-029E-44F5-A943-BCFBA5D9FA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088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2" b="1"/>
            </a:lvl1pPr>
            <a:lvl2pPr marL="457236" indent="0">
              <a:buNone/>
              <a:defRPr sz="2000" b="1"/>
            </a:lvl2pPr>
            <a:lvl3pPr marL="914472" indent="0">
              <a:buNone/>
              <a:defRPr sz="1800" b="1"/>
            </a:lvl3pPr>
            <a:lvl4pPr marL="1371708" indent="0">
              <a:buNone/>
              <a:defRPr sz="1600" b="1"/>
            </a:lvl4pPr>
            <a:lvl5pPr marL="1828944" indent="0">
              <a:buNone/>
              <a:defRPr sz="1600" b="1"/>
            </a:lvl5pPr>
            <a:lvl6pPr marL="2286180" indent="0">
              <a:buNone/>
              <a:defRPr sz="1600" b="1"/>
            </a:lvl6pPr>
            <a:lvl7pPr marL="2743417" indent="0">
              <a:buNone/>
              <a:defRPr sz="1600" b="1"/>
            </a:lvl7pPr>
            <a:lvl8pPr marL="3200652" indent="0">
              <a:buNone/>
              <a:defRPr sz="1600" b="1"/>
            </a:lvl8pPr>
            <a:lvl9pPr marL="365788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6"/>
            <a:ext cx="515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2" b="1"/>
            </a:lvl1pPr>
            <a:lvl2pPr marL="457236" indent="0">
              <a:buNone/>
              <a:defRPr sz="2000" b="1"/>
            </a:lvl2pPr>
            <a:lvl3pPr marL="914472" indent="0">
              <a:buNone/>
              <a:defRPr sz="1800" b="1"/>
            </a:lvl3pPr>
            <a:lvl4pPr marL="1371708" indent="0">
              <a:buNone/>
              <a:defRPr sz="1600" b="1"/>
            </a:lvl4pPr>
            <a:lvl5pPr marL="1828944" indent="0">
              <a:buNone/>
              <a:defRPr sz="1600" b="1"/>
            </a:lvl5pPr>
            <a:lvl6pPr marL="2286180" indent="0">
              <a:buNone/>
              <a:defRPr sz="1600" b="1"/>
            </a:lvl6pPr>
            <a:lvl7pPr marL="2743417" indent="0">
              <a:buNone/>
              <a:defRPr sz="1600" b="1"/>
            </a:lvl7pPr>
            <a:lvl8pPr marL="3200652" indent="0">
              <a:buNone/>
              <a:defRPr sz="1600" b="1"/>
            </a:lvl8pPr>
            <a:lvl9pPr marL="365788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6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7D38AD5-029E-44F5-A943-BCFBA5D9FA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675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7D38AD5-029E-44F5-A943-BCFBA5D9FA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000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7D38AD5-029E-44F5-A943-BCFBA5D9FA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995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2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36" indent="0">
              <a:buNone/>
              <a:defRPr sz="1400"/>
            </a:lvl2pPr>
            <a:lvl3pPr marL="914472" indent="0">
              <a:buNone/>
              <a:defRPr sz="1200"/>
            </a:lvl3pPr>
            <a:lvl4pPr marL="1371708" indent="0">
              <a:buNone/>
              <a:defRPr sz="1000"/>
            </a:lvl4pPr>
            <a:lvl5pPr marL="1828944" indent="0">
              <a:buNone/>
              <a:defRPr sz="1000"/>
            </a:lvl5pPr>
            <a:lvl6pPr marL="2286180" indent="0">
              <a:buNone/>
              <a:defRPr sz="1000"/>
            </a:lvl6pPr>
            <a:lvl7pPr marL="2743417" indent="0">
              <a:buNone/>
              <a:defRPr sz="1000"/>
            </a:lvl7pPr>
            <a:lvl8pPr marL="3200652" indent="0">
              <a:buNone/>
              <a:defRPr sz="1000"/>
            </a:lvl8pPr>
            <a:lvl9pPr marL="3657889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2188" y="6356352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7D38AD5-029E-44F5-A943-BCFBA5D9FA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9238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36" indent="0">
              <a:buNone/>
              <a:defRPr sz="2800"/>
            </a:lvl2pPr>
            <a:lvl3pPr marL="914472" indent="0">
              <a:buNone/>
              <a:defRPr sz="2402"/>
            </a:lvl3pPr>
            <a:lvl4pPr marL="1371708" indent="0">
              <a:buNone/>
              <a:defRPr sz="2000"/>
            </a:lvl4pPr>
            <a:lvl5pPr marL="1828944" indent="0">
              <a:buNone/>
              <a:defRPr sz="2000"/>
            </a:lvl5pPr>
            <a:lvl6pPr marL="2286180" indent="0">
              <a:buNone/>
              <a:defRPr sz="2000"/>
            </a:lvl6pPr>
            <a:lvl7pPr marL="2743417" indent="0">
              <a:buNone/>
              <a:defRPr sz="2000"/>
            </a:lvl7pPr>
            <a:lvl8pPr marL="3200652" indent="0">
              <a:buNone/>
              <a:defRPr sz="2000"/>
            </a:lvl8pPr>
            <a:lvl9pPr marL="3657889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36" indent="0">
              <a:buNone/>
              <a:defRPr sz="1400"/>
            </a:lvl2pPr>
            <a:lvl3pPr marL="914472" indent="0">
              <a:buNone/>
              <a:defRPr sz="1200"/>
            </a:lvl3pPr>
            <a:lvl4pPr marL="1371708" indent="0">
              <a:buNone/>
              <a:defRPr sz="1000"/>
            </a:lvl4pPr>
            <a:lvl5pPr marL="1828944" indent="0">
              <a:buNone/>
              <a:defRPr sz="1000"/>
            </a:lvl5pPr>
            <a:lvl6pPr marL="2286180" indent="0">
              <a:buNone/>
              <a:defRPr sz="1000"/>
            </a:lvl6pPr>
            <a:lvl7pPr marL="2743417" indent="0">
              <a:buNone/>
              <a:defRPr sz="1000"/>
            </a:lvl7pPr>
            <a:lvl8pPr marL="3200652" indent="0">
              <a:buNone/>
              <a:defRPr sz="1000"/>
            </a:lvl8pPr>
            <a:lvl9pPr marL="3657889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7D38AD5-029E-44F5-A943-BCFBA5D9FA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130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5234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72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18" indent="-228618" algn="l" defTabSz="914472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54" indent="-228618" algn="l" defTabSz="91447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2" kern="1200">
          <a:solidFill>
            <a:schemeClr val="tx1"/>
          </a:solidFill>
          <a:latin typeface="+mn-lt"/>
          <a:ea typeface="+mn-ea"/>
          <a:cs typeface="+mn-cs"/>
        </a:defRPr>
      </a:lvl2pPr>
      <a:lvl3pPr marL="1143090" indent="-228618" algn="l" defTabSz="91447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326" indent="-228618" algn="l" defTabSz="91447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64" indent="-228618" algn="l" defTabSz="91447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798" indent="-228618" algn="l" defTabSz="91447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036" indent="-228618" algn="l" defTabSz="91447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270" indent="-228618" algn="l" defTabSz="91447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507" indent="-228618" algn="l" defTabSz="91447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7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36" algn="l" defTabSz="91447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72" algn="l" defTabSz="91447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08" algn="l" defTabSz="91447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44" algn="l" defTabSz="91447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80" algn="l" defTabSz="91447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417" algn="l" defTabSz="91447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652" algn="l" defTabSz="91447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889" algn="l" defTabSz="91447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wson987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www.anaconda.com/products/individua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hyperlink" Target="https://code.visualstudio.com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acmicpc.net/" TargetMode="External"/><Relationship Id="rId5" Type="http://schemas.openxmlformats.org/officeDocument/2006/relationships/image" Target="../media/image9.png"/><Relationship Id="rId4" Type="http://schemas.openxmlformats.org/officeDocument/2006/relationships/hyperlink" Target="https://github.com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" name="그룹 2252"/>
          <p:cNvGrpSpPr/>
          <p:nvPr/>
        </p:nvGrpSpPr>
        <p:grpSpPr>
          <a:xfrm flipH="1">
            <a:off x="-20128" y="-29028"/>
            <a:ext cx="12212128" cy="1962150"/>
            <a:chOff x="-20128" y="-29028"/>
            <a:chExt cx="12212128" cy="1962150"/>
          </a:xfrm>
        </p:grpSpPr>
        <p:sp>
          <p:nvSpPr>
            <p:cNvPr id="1443" name="자유형 1442"/>
            <p:cNvSpPr/>
            <p:nvPr/>
          </p:nvSpPr>
          <p:spPr>
            <a:xfrm flipV="1">
              <a:off x="-19050" y="-29028"/>
              <a:ext cx="12192030" cy="1905000"/>
            </a:xfrm>
            <a:custGeom>
              <a:avLst/>
              <a:gdLst>
                <a:gd name="connsiteX0" fmla="*/ 19050 w 12211050"/>
                <a:gd name="connsiteY0" fmla="*/ 0 h 1905000"/>
                <a:gd name="connsiteX1" fmla="*/ 12211050 w 12211050"/>
                <a:gd name="connsiteY1" fmla="*/ 1428750 h 1905000"/>
                <a:gd name="connsiteX2" fmla="*/ 12211050 w 12211050"/>
                <a:gd name="connsiteY2" fmla="*/ 1905000 h 1905000"/>
                <a:gd name="connsiteX3" fmla="*/ 0 w 12211050"/>
                <a:gd name="connsiteY3" fmla="*/ 1866900 h 1905000"/>
                <a:gd name="connsiteX4" fmla="*/ 19050 w 12211050"/>
                <a:gd name="connsiteY4" fmla="*/ 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1050" h="1905000">
                  <a:moveTo>
                    <a:pt x="19050" y="0"/>
                  </a:moveTo>
                  <a:lnTo>
                    <a:pt x="12211050" y="1428750"/>
                  </a:lnTo>
                  <a:lnTo>
                    <a:pt x="12211050" y="1905000"/>
                  </a:lnTo>
                  <a:lnTo>
                    <a:pt x="0" y="186690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5" name="자유형 1444"/>
            <p:cNvSpPr/>
            <p:nvPr/>
          </p:nvSpPr>
          <p:spPr>
            <a:xfrm flipV="1">
              <a:off x="-20128" y="-29028"/>
              <a:ext cx="12212128" cy="1962150"/>
            </a:xfrm>
            <a:custGeom>
              <a:avLst/>
              <a:gdLst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50 w 12230100"/>
                <a:gd name="connsiteY3" fmla="*/ 1943100 h 1962150"/>
                <a:gd name="connsiteX4" fmla="*/ 0 w 12230100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49 w 12230100"/>
                <a:gd name="connsiteY3" fmla="*/ 1943100 h 1962150"/>
                <a:gd name="connsiteX4" fmla="*/ 0 w 12230100"/>
                <a:gd name="connsiteY4" fmla="*/ 1447800 h 1962150"/>
                <a:gd name="connsiteX0" fmla="*/ 1080 w 12231180"/>
                <a:gd name="connsiteY0" fmla="*/ 1447800 h 1962150"/>
                <a:gd name="connsiteX1" fmla="*/ 12231180 w 12231180"/>
                <a:gd name="connsiteY1" fmla="*/ 0 h 1962150"/>
                <a:gd name="connsiteX2" fmla="*/ 12212130 w 12231180"/>
                <a:gd name="connsiteY2" fmla="*/ 1962150 h 1962150"/>
                <a:gd name="connsiteX3" fmla="*/ 0 w 12231180"/>
                <a:gd name="connsiteY3" fmla="*/ 1943100 h 1962150"/>
                <a:gd name="connsiteX4" fmla="*/ 1080 w 12231180"/>
                <a:gd name="connsiteY4" fmla="*/ 1447800 h 196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180" h="1962150">
                  <a:moveTo>
                    <a:pt x="1080" y="1447800"/>
                  </a:moveTo>
                  <a:lnTo>
                    <a:pt x="12231180" y="0"/>
                  </a:lnTo>
                  <a:lnTo>
                    <a:pt x="12212130" y="1962150"/>
                  </a:lnTo>
                  <a:lnTo>
                    <a:pt x="0" y="1943100"/>
                  </a:lnTo>
                  <a:lnTo>
                    <a:pt x="1080" y="14478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48" name="그룹 1447"/>
          <p:cNvGrpSpPr/>
          <p:nvPr/>
        </p:nvGrpSpPr>
        <p:grpSpPr>
          <a:xfrm flipV="1">
            <a:off x="-10048" y="4905898"/>
            <a:ext cx="12212128" cy="1962150"/>
            <a:chOff x="-20128" y="-29028"/>
            <a:chExt cx="12212128" cy="1962150"/>
          </a:xfrm>
        </p:grpSpPr>
        <p:sp>
          <p:nvSpPr>
            <p:cNvPr id="1449" name="자유형 1448"/>
            <p:cNvSpPr/>
            <p:nvPr/>
          </p:nvSpPr>
          <p:spPr>
            <a:xfrm flipV="1">
              <a:off x="-19050" y="-29028"/>
              <a:ext cx="12192030" cy="1905000"/>
            </a:xfrm>
            <a:custGeom>
              <a:avLst/>
              <a:gdLst>
                <a:gd name="connsiteX0" fmla="*/ 19050 w 12211050"/>
                <a:gd name="connsiteY0" fmla="*/ 0 h 1905000"/>
                <a:gd name="connsiteX1" fmla="*/ 12211050 w 12211050"/>
                <a:gd name="connsiteY1" fmla="*/ 1428750 h 1905000"/>
                <a:gd name="connsiteX2" fmla="*/ 12211050 w 12211050"/>
                <a:gd name="connsiteY2" fmla="*/ 1905000 h 1905000"/>
                <a:gd name="connsiteX3" fmla="*/ 0 w 12211050"/>
                <a:gd name="connsiteY3" fmla="*/ 1866900 h 1905000"/>
                <a:gd name="connsiteX4" fmla="*/ 19050 w 12211050"/>
                <a:gd name="connsiteY4" fmla="*/ 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1050" h="1905000">
                  <a:moveTo>
                    <a:pt x="19050" y="0"/>
                  </a:moveTo>
                  <a:lnTo>
                    <a:pt x="12211050" y="1428750"/>
                  </a:lnTo>
                  <a:lnTo>
                    <a:pt x="12211050" y="1905000"/>
                  </a:lnTo>
                  <a:lnTo>
                    <a:pt x="0" y="186690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1" name="자유형 1450"/>
            <p:cNvSpPr/>
            <p:nvPr/>
          </p:nvSpPr>
          <p:spPr>
            <a:xfrm flipV="1">
              <a:off x="-20128" y="-29028"/>
              <a:ext cx="12212128" cy="1962150"/>
            </a:xfrm>
            <a:custGeom>
              <a:avLst/>
              <a:gdLst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50 w 12230100"/>
                <a:gd name="connsiteY3" fmla="*/ 1943100 h 1962150"/>
                <a:gd name="connsiteX4" fmla="*/ 0 w 12230100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49 w 12230100"/>
                <a:gd name="connsiteY3" fmla="*/ 1943100 h 1962150"/>
                <a:gd name="connsiteX4" fmla="*/ 0 w 12230100"/>
                <a:gd name="connsiteY4" fmla="*/ 1447800 h 1962150"/>
                <a:gd name="connsiteX0" fmla="*/ 1080 w 12231180"/>
                <a:gd name="connsiteY0" fmla="*/ 1447800 h 1962150"/>
                <a:gd name="connsiteX1" fmla="*/ 12231180 w 12231180"/>
                <a:gd name="connsiteY1" fmla="*/ 0 h 1962150"/>
                <a:gd name="connsiteX2" fmla="*/ 12212130 w 12231180"/>
                <a:gd name="connsiteY2" fmla="*/ 1962150 h 1962150"/>
                <a:gd name="connsiteX3" fmla="*/ 0 w 12231180"/>
                <a:gd name="connsiteY3" fmla="*/ 1943100 h 1962150"/>
                <a:gd name="connsiteX4" fmla="*/ 1080 w 12231180"/>
                <a:gd name="connsiteY4" fmla="*/ 1447800 h 196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180" h="1962150">
                  <a:moveTo>
                    <a:pt x="1080" y="1447800"/>
                  </a:moveTo>
                  <a:lnTo>
                    <a:pt x="12231180" y="0"/>
                  </a:lnTo>
                  <a:lnTo>
                    <a:pt x="12212130" y="1962150"/>
                  </a:lnTo>
                  <a:lnTo>
                    <a:pt x="0" y="1943100"/>
                  </a:lnTo>
                  <a:lnTo>
                    <a:pt x="1080" y="14478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52" name="TextBox 1451"/>
          <p:cNvSpPr txBox="1"/>
          <p:nvPr/>
        </p:nvSpPr>
        <p:spPr>
          <a:xfrm>
            <a:off x="4650002" y="4070075"/>
            <a:ext cx="317369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altLang="ko-KR" sz="160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ctr"/>
            <a:r>
              <a:rPr lang="ko-KR" altLang="en-US" sz="160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소프트웨어학부 </a:t>
            </a:r>
            <a:r>
              <a:rPr lang="en-US" altLang="ko-KR" sz="160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17 Minwoo Son</a:t>
            </a:r>
          </a:p>
          <a:p>
            <a:pPr algn="ctr"/>
            <a:r>
              <a:rPr lang="en-US" altLang="ko-KR" sz="160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hlinkClick r:id="rId3"/>
              </a:rPr>
              <a:t>mwson987@gmail.com</a:t>
            </a:r>
            <a:endParaRPr lang="en-US" altLang="ko-KR" sz="160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ctr"/>
            <a:r>
              <a:rPr lang="en-US" altLang="ko-KR" sz="160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010-5756-5692</a:t>
            </a:r>
            <a:endParaRPr lang="ko-KR" altLang="en-US" sz="16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28A22D-2350-4B00-AE25-C2532033F71E}"/>
              </a:ext>
            </a:extLst>
          </p:cNvPr>
          <p:cNvSpPr txBox="1"/>
          <p:nvPr/>
        </p:nvSpPr>
        <p:spPr>
          <a:xfrm>
            <a:off x="2885610" y="2865181"/>
            <a:ext cx="67024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한양또래튜터링 파이썬 개발</a:t>
            </a:r>
          </a:p>
        </p:txBody>
      </p:sp>
    </p:spTree>
    <p:extLst>
      <p:ext uri="{BB962C8B-B14F-4D97-AF65-F5344CB8AC3E}">
        <p14:creationId xmlns:p14="http://schemas.microsoft.com/office/powerpoint/2010/main" val="1882597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50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D47713F-4821-4AE6-BB23-EEDF7FC7E9B8}"/>
              </a:ext>
            </a:extLst>
          </p:cNvPr>
          <p:cNvSpPr txBox="1"/>
          <p:nvPr/>
        </p:nvSpPr>
        <p:spPr>
          <a:xfrm>
            <a:off x="888557" y="265928"/>
            <a:ext cx="3506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Why python?</a:t>
            </a:r>
            <a:endParaRPr lang="ko-KR" altLang="en-US" sz="280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9ED40E-AD49-4F1A-AE51-169A9537D3A3}"/>
              </a:ext>
            </a:extLst>
          </p:cNvPr>
          <p:cNvSpPr txBox="1"/>
          <p:nvPr/>
        </p:nvSpPr>
        <p:spPr>
          <a:xfrm>
            <a:off x="9399388" y="364278"/>
            <a:ext cx="1832553" cy="461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2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파이썬 소개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30C053C-D0B7-4C3F-8523-FBA4C8BF4C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0637" y="1162479"/>
            <a:ext cx="8201025" cy="5064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887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50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D47713F-4821-4AE6-BB23-EEDF7FC7E9B8}"/>
              </a:ext>
            </a:extLst>
          </p:cNvPr>
          <p:cNvSpPr txBox="1"/>
          <p:nvPr/>
        </p:nvSpPr>
        <p:spPr>
          <a:xfrm>
            <a:off x="888557" y="265928"/>
            <a:ext cx="3506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Why python?</a:t>
            </a:r>
            <a:endParaRPr lang="ko-KR" altLang="en-US" sz="280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9ED40E-AD49-4F1A-AE51-169A9537D3A3}"/>
              </a:ext>
            </a:extLst>
          </p:cNvPr>
          <p:cNvSpPr txBox="1"/>
          <p:nvPr/>
        </p:nvSpPr>
        <p:spPr>
          <a:xfrm>
            <a:off x="9399388" y="364278"/>
            <a:ext cx="1832553" cy="461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2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파이썬 소개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9735F19-3453-436A-85D2-AF5B6767AC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50" y="1497501"/>
            <a:ext cx="10706100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206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50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D47713F-4821-4AE6-BB23-EEDF7FC7E9B8}"/>
              </a:ext>
            </a:extLst>
          </p:cNvPr>
          <p:cNvSpPr txBox="1"/>
          <p:nvPr/>
        </p:nvSpPr>
        <p:spPr>
          <a:xfrm>
            <a:off x="888557" y="265928"/>
            <a:ext cx="3506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Why python?</a:t>
            </a:r>
            <a:endParaRPr lang="ko-KR" altLang="en-US" sz="280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9ED40E-AD49-4F1A-AE51-169A9537D3A3}"/>
              </a:ext>
            </a:extLst>
          </p:cNvPr>
          <p:cNvSpPr txBox="1"/>
          <p:nvPr/>
        </p:nvSpPr>
        <p:spPr>
          <a:xfrm>
            <a:off x="9399388" y="364278"/>
            <a:ext cx="1832553" cy="461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2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파이썬 소개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5B338A1-A00C-47E3-8FC4-2DF8E5A0BE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3625" y="1359672"/>
            <a:ext cx="7524750" cy="482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389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50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D47713F-4821-4AE6-BB23-EEDF7FC7E9B8}"/>
              </a:ext>
            </a:extLst>
          </p:cNvPr>
          <p:cNvSpPr txBox="1"/>
          <p:nvPr/>
        </p:nvSpPr>
        <p:spPr>
          <a:xfrm>
            <a:off x="888557" y="265928"/>
            <a:ext cx="3506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Why python?</a:t>
            </a:r>
            <a:endParaRPr lang="ko-KR" altLang="en-US" sz="280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9ED40E-AD49-4F1A-AE51-169A9537D3A3}"/>
              </a:ext>
            </a:extLst>
          </p:cNvPr>
          <p:cNvSpPr txBox="1"/>
          <p:nvPr/>
        </p:nvSpPr>
        <p:spPr>
          <a:xfrm>
            <a:off x="9399388" y="364278"/>
            <a:ext cx="2140330" cy="461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2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주피터 노트북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E688F92-8B3F-41DE-9D9B-455D9932D3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609" y="1521031"/>
            <a:ext cx="5407616" cy="438769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2C357F9-F566-4A9C-BE4B-C748238F908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46" t="-7161" r="925" b="7161"/>
          <a:stretch/>
        </p:blipFill>
        <p:spPr>
          <a:xfrm>
            <a:off x="5932366" y="1055077"/>
            <a:ext cx="6000750" cy="31813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A28AC01-CBA7-43E4-A59C-46D607BC77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0855" y="3082712"/>
            <a:ext cx="4763771" cy="304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789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50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D47713F-4821-4AE6-BB23-EEDF7FC7E9B8}"/>
              </a:ext>
            </a:extLst>
          </p:cNvPr>
          <p:cNvSpPr txBox="1"/>
          <p:nvPr/>
        </p:nvSpPr>
        <p:spPr>
          <a:xfrm>
            <a:off x="888557" y="265928"/>
            <a:ext cx="3506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Why python?</a:t>
            </a:r>
            <a:endParaRPr lang="ko-KR" altLang="en-US" sz="280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9ED40E-AD49-4F1A-AE51-169A9537D3A3}"/>
              </a:ext>
            </a:extLst>
          </p:cNvPr>
          <p:cNvSpPr txBox="1"/>
          <p:nvPr/>
        </p:nvSpPr>
        <p:spPr>
          <a:xfrm>
            <a:off x="9399388" y="364278"/>
            <a:ext cx="2140330" cy="461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2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주피터 노트북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B2CDCBE-2BEB-41AA-BF6B-9730BD4E35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860" y="1155561"/>
            <a:ext cx="10318279" cy="328308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ACB50C1-0F37-4973-A947-4DDE1C0576D9}"/>
              </a:ext>
            </a:extLst>
          </p:cNvPr>
          <p:cNvSpPr/>
          <p:nvPr/>
        </p:nvSpPr>
        <p:spPr>
          <a:xfrm>
            <a:off x="8915400" y="2981324"/>
            <a:ext cx="1104900" cy="23812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D4C8DD0-074E-4CF9-ACD5-81BCC535B2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6374" y="3940941"/>
            <a:ext cx="9610725" cy="2323472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17236736-E808-4C86-874D-4565095CAB1F}"/>
              </a:ext>
            </a:extLst>
          </p:cNvPr>
          <p:cNvSpPr/>
          <p:nvPr/>
        </p:nvSpPr>
        <p:spPr>
          <a:xfrm>
            <a:off x="3228975" y="4539134"/>
            <a:ext cx="495300" cy="22881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3826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" name="그룹 2252"/>
          <p:cNvGrpSpPr/>
          <p:nvPr/>
        </p:nvGrpSpPr>
        <p:grpSpPr>
          <a:xfrm flipH="1">
            <a:off x="-20128" y="-29028"/>
            <a:ext cx="12212128" cy="1962150"/>
            <a:chOff x="-20128" y="-29028"/>
            <a:chExt cx="12212128" cy="1962150"/>
          </a:xfrm>
        </p:grpSpPr>
        <p:sp>
          <p:nvSpPr>
            <p:cNvPr id="1443" name="자유형 1442"/>
            <p:cNvSpPr/>
            <p:nvPr/>
          </p:nvSpPr>
          <p:spPr>
            <a:xfrm flipV="1">
              <a:off x="-19050" y="-29028"/>
              <a:ext cx="12192030" cy="1905000"/>
            </a:xfrm>
            <a:custGeom>
              <a:avLst/>
              <a:gdLst>
                <a:gd name="connsiteX0" fmla="*/ 19050 w 12211050"/>
                <a:gd name="connsiteY0" fmla="*/ 0 h 1905000"/>
                <a:gd name="connsiteX1" fmla="*/ 12211050 w 12211050"/>
                <a:gd name="connsiteY1" fmla="*/ 1428750 h 1905000"/>
                <a:gd name="connsiteX2" fmla="*/ 12211050 w 12211050"/>
                <a:gd name="connsiteY2" fmla="*/ 1905000 h 1905000"/>
                <a:gd name="connsiteX3" fmla="*/ 0 w 12211050"/>
                <a:gd name="connsiteY3" fmla="*/ 1866900 h 1905000"/>
                <a:gd name="connsiteX4" fmla="*/ 19050 w 12211050"/>
                <a:gd name="connsiteY4" fmla="*/ 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1050" h="1905000">
                  <a:moveTo>
                    <a:pt x="19050" y="0"/>
                  </a:moveTo>
                  <a:lnTo>
                    <a:pt x="12211050" y="1428750"/>
                  </a:lnTo>
                  <a:lnTo>
                    <a:pt x="12211050" y="1905000"/>
                  </a:lnTo>
                  <a:lnTo>
                    <a:pt x="0" y="186690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72" latinLnBrk="0"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45" name="자유형 1444"/>
            <p:cNvSpPr/>
            <p:nvPr/>
          </p:nvSpPr>
          <p:spPr>
            <a:xfrm flipV="1">
              <a:off x="-20128" y="-29028"/>
              <a:ext cx="12212128" cy="1962150"/>
            </a:xfrm>
            <a:custGeom>
              <a:avLst/>
              <a:gdLst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50 w 12230100"/>
                <a:gd name="connsiteY3" fmla="*/ 1943100 h 1962150"/>
                <a:gd name="connsiteX4" fmla="*/ 0 w 12230100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49 w 12230100"/>
                <a:gd name="connsiteY3" fmla="*/ 1943100 h 1962150"/>
                <a:gd name="connsiteX4" fmla="*/ 0 w 12230100"/>
                <a:gd name="connsiteY4" fmla="*/ 1447800 h 1962150"/>
                <a:gd name="connsiteX0" fmla="*/ 1080 w 12231180"/>
                <a:gd name="connsiteY0" fmla="*/ 1447800 h 1962150"/>
                <a:gd name="connsiteX1" fmla="*/ 12231180 w 12231180"/>
                <a:gd name="connsiteY1" fmla="*/ 0 h 1962150"/>
                <a:gd name="connsiteX2" fmla="*/ 12212130 w 12231180"/>
                <a:gd name="connsiteY2" fmla="*/ 1962150 h 1962150"/>
                <a:gd name="connsiteX3" fmla="*/ 0 w 12231180"/>
                <a:gd name="connsiteY3" fmla="*/ 1943100 h 1962150"/>
                <a:gd name="connsiteX4" fmla="*/ 1080 w 12231180"/>
                <a:gd name="connsiteY4" fmla="*/ 1447800 h 196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180" h="1962150">
                  <a:moveTo>
                    <a:pt x="1080" y="1447800"/>
                  </a:moveTo>
                  <a:lnTo>
                    <a:pt x="12231180" y="0"/>
                  </a:lnTo>
                  <a:lnTo>
                    <a:pt x="12212130" y="1962150"/>
                  </a:lnTo>
                  <a:lnTo>
                    <a:pt x="0" y="1943100"/>
                  </a:lnTo>
                  <a:lnTo>
                    <a:pt x="1080" y="14478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72" latinLnBrk="0"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448" name="그룹 1447"/>
          <p:cNvGrpSpPr/>
          <p:nvPr/>
        </p:nvGrpSpPr>
        <p:grpSpPr>
          <a:xfrm flipV="1">
            <a:off x="-10048" y="4905898"/>
            <a:ext cx="12212128" cy="1962150"/>
            <a:chOff x="-20128" y="-29028"/>
            <a:chExt cx="12212128" cy="1962150"/>
          </a:xfrm>
        </p:grpSpPr>
        <p:sp>
          <p:nvSpPr>
            <p:cNvPr id="1449" name="자유형 1448"/>
            <p:cNvSpPr/>
            <p:nvPr/>
          </p:nvSpPr>
          <p:spPr>
            <a:xfrm flipV="1">
              <a:off x="-19050" y="-29028"/>
              <a:ext cx="12192030" cy="1905000"/>
            </a:xfrm>
            <a:custGeom>
              <a:avLst/>
              <a:gdLst>
                <a:gd name="connsiteX0" fmla="*/ 19050 w 12211050"/>
                <a:gd name="connsiteY0" fmla="*/ 0 h 1905000"/>
                <a:gd name="connsiteX1" fmla="*/ 12211050 w 12211050"/>
                <a:gd name="connsiteY1" fmla="*/ 1428750 h 1905000"/>
                <a:gd name="connsiteX2" fmla="*/ 12211050 w 12211050"/>
                <a:gd name="connsiteY2" fmla="*/ 1905000 h 1905000"/>
                <a:gd name="connsiteX3" fmla="*/ 0 w 12211050"/>
                <a:gd name="connsiteY3" fmla="*/ 1866900 h 1905000"/>
                <a:gd name="connsiteX4" fmla="*/ 19050 w 12211050"/>
                <a:gd name="connsiteY4" fmla="*/ 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1050" h="1905000">
                  <a:moveTo>
                    <a:pt x="19050" y="0"/>
                  </a:moveTo>
                  <a:lnTo>
                    <a:pt x="12211050" y="1428750"/>
                  </a:lnTo>
                  <a:lnTo>
                    <a:pt x="12211050" y="1905000"/>
                  </a:lnTo>
                  <a:lnTo>
                    <a:pt x="0" y="186690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72" latinLnBrk="0"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51" name="자유형 1450"/>
            <p:cNvSpPr/>
            <p:nvPr/>
          </p:nvSpPr>
          <p:spPr>
            <a:xfrm flipV="1">
              <a:off x="-20128" y="-29028"/>
              <a:ext cx="12212128" cy="1962150"/>
            </a:xfrm>
            <a:custGeom>
              <a:avLst/>
              <a:gdLst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50 w 12230100"/>
                <a:gd name="connsiteY3" fmla="*/ 1943100 h 1962150"/>
                <a:gd name="connsiteX4" fmla="*/ 0 w 12230100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49 w 12230100"/>
                <a:gd name="connsiteY3" fmla="*/ 1943100 h 1962150"/>
                <a:gd name="connsiteX4" fmla="*/ 0 w 12230100"/>
                <a:gd name="connsiteY4" fmla="*/ 1447800 h 1962150"/>
                <a:gd name="connsiteX0" fmla="*/ 1080 w 12231180"/>
                <a:gd name="connsiteY0" fmla="*/ 1447800 h 1962150"/>
                <a:gd name="connsiteX1" fmla="*/ 12231180 w 12231180"/>
                <a:gd name="connsiteY1" fmla="*/ 0 h 1962150"/>
                <a:gd name="connsiteX2" fmla="*/ 12212130 w 12231180"/>
                <a:gd name="connsiteY2" fmla="*/ 1962150 h 1962150"/>
                <a:gd name="connsiteX3" fmla="*/ 0 w 12231180"/>
                <a:gd name="connsiteY3" fmla="*/ 1943100 h 1962150"/>
                <a:gd name="connsiteX4" fmla="*/ 1080 w 12231180"/>
                <a:gd name="connsiteY4" fmla="*/ 1447800 h 196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180" h="1962150">
                  <a:moveTo>
                    <a:pt x="1080" y="1447800"/>
                  </a:moveTo>
                  <a:lnTo>
                    <a:pt x="12231180" y="0"/>
                  </a:lnTo>
                  <a:lnTo>
                    <a:pt x="12212130" y="1962150"/>
                  </a:lnTo>
                  <a:lnTo>
                    <a:pt x="0" y="1943100"/>
                  </a:lnTo>
                  <a:lnTo>
                    <a:pt x="1080" y="14478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72" latinLnBrk="0"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452" name="TextBox 1451"/>
          <p:cNvSpPr txBox="1"/>
          <p:nvPr/>
        </p:nvSpPr>
        <p:spPr>
          <a:xfrm>
            <a:off x="4825527" y="3065567"/>
            <a:ext cx="27655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72" latinLnBrk="0">
              <a:defRPr/>
            </a:pPr>
            <a:r>
              <a:rPr lang="en-US" altLang="ko-KR" sz="4000" ker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Thank you!</a:t>
            </a:r>
            <a:endParaRPr lang="ko-KR" altLang="en-US" sz="4000" kern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7290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2554517" y="2957356"/>
            <a:ext cx="4112300" cy="322345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213945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5" name="직각 삼각형 1304"/>
          <p:cNvSpPr/>
          <p:nvPr/>
        </p:nvSpPr>
        <p:spPr>
          <a:xfrm rot="5400000">
            <a:off x="472803" y="2484550"/>
            <a:ext cx="3900645" cy="4846255"/>
          </a:xfrm>
          <a:custGeom>
            <a:avLst/>
            <a:gdLst>
              <a:gd name="connsiteX0" fmla="*/ 0 w 3547242"/>
              <a:gd name="connsiteY0" fmla="*/ 4603531 h 4603531"/>
              <a:gd name="connsiteX1" fmla="*/ 0 w 3547242"/>
              <a:gd name="connsiteY1" fmla="*/ 0 h 4603531"/>
              <a:gd name="connsiteX2" fmla="*/ 3547242 w 3547242"/>
              <a:gd name="connsiteY2" fmla="*/ 4603531 h 4603531"/>
              <a:gd name="connsiteX3" fmla="*/ 0 w 3547242"/>
              <a:gd name="connsiteY3" fmla="*/ 4603531 h 4603531"/>
              <a:gd name="connsiteX0" fmla="*/ 0 w 3547242"/>
              <a:gd name="connsiteY0" fmla="*/ 4603531 h 4603531"/>
              <a:gd name="connsiteX1" fmla="*/ 0 w 3547242"/>
              <a:gd name="connsiteY1" fmla="*/ 0 h 4603531"/>
              <a:gd name="connsiteX2" fmla="*/ 1797269 w 3547242"/>
              <a:gd name="connsiteY2" fmla="*/ 2396359 h 4603531"/>
              <a:gd name="connsiteX3" fmla="*/ 3547242 w 3547242"/>
              <a:gd name="connsiteY3" fmla="*/ 4603531 h 4603531"/>
              <a:gd name="connsiteX4" fmla="*/ 0 w 3547242"/>
              <a:gd name="connsiteY4" fmla="*/ 4603531 h 4603531"/>
              <a:gd name="connsiteX0" fmla="*/ 0 w 3547242"/>
              <a:gd name="connsiteY0" fmla="*/ 4603531 h 4603531"/>
              <a:gd name="connsiteX1" fmla="*/ 0 w 3547242"/>
              <a:gd name="connsiteY1" fmla="*/ 0 h 4603531"/>
              <a:gd name="connsiteX2" fmla="*/ 3547241 w 3547242"/>
              <a:gd name="connsiteY2" fmla="*/ 2349062 h 4603531"/>
              <a:gd name="connsiteX3" fmla="*/ 3547242 w 3547242"/>
              <a:gd name="connsiteY3" fmla="*/ 4603531 h 4603531"/>
              <a:gd name="connsiteX4" fmla="*/ 0 w 3547242"/>
              <a:gd name="connsiteY4" fmla="*/ 4603531 h 4603531"/>
              <a:gd name="connsiteX0" fmla="*/ 0 w 3547242"/>
              <a:gd name="connsiteY0" fmla="*/ 4808483 h 4808483"/>
              <a:gd name="connsiteX1" fmla="*/ 43086 w 3547242"/>
              <a:gd name="connsiteY1" fmla="*/ 0 h 4808483"/>
              <a:gd name="connsiteX2" fmla="*/ 3547241 w 3547242"/>
              <a:gd name="connsiteY2" fmla="*/ 2554014 h 4808483"/>
              <a:gd name="connsiteX3" fmla="*/ 3547242 w 3547242"/>
              <a:gd name="connsiteY3" fmla="*/ 4808483 h 4808483"/>
              <a:gd name="connsiteX4" fmla="*/ 0 w 3547242"/>
              <a:gd name="connsiteY4" fmla="*/ 4808483 h 4808483"/>
              <a:gd name="connsiteX0" fmla="*/ 43079 w 3590321"/>
              <a:gd name="connsiteY0" fmla="*/ 4887311 h 4887311"/>
              <a:gd name="connsiteX1" fmla="*/ 0 w 3590321"/>
              <a:gd name="connsiteY1" fmla="*/ 0 h 4887311"/>
              <a:gd name="connsiteX2" fmla="*/ 3590320 w 3590321"/>
              <a:gd name="connsiteY2" fmla="*/ 2632842 h 4887311"/>
              <a:gd name="connsiteX3" fmla="*/ 3590321 w 3590321"/>
              <a:gd name="connsiteY3" fmla="*/ 4887311 h 4887311"/>
              <a:gd name="connsiteX4" fmla="*/ 43079 w 3590321"/>
              <a:gd name="connsiteY4" fmla="*/ 4887311 h 4887311"/>
              <a:gd name="connsiteX0" fmla="*/ 0 w 3547242"/>
              <a:gd name="connsiteY0" fmla="*/ 4855780 h 4855780"/>
              <a:gd name="connsiteX1" fmla="*/ 28728 w 3547242"/>
              <a:gd name="connsiteY1" fmla="*/ 0 h 4855780"/>
              <a:gd name="connsiteX2" fmla="*/ 3547241 w 3547242"/>
              <a:gd name="connsiteY2" fmla="*/ 2601311 h 4855780"/>
              <a:gd name="connsiteX3" fmla="*/ 3547242 w 3547242"/>
              <a:gd name="connsiteY3" fmla="*/ 4855780 h 4855780"/>
              <a:gd name="connsiteX4" fmla="*/ 0 w 3547242"/>
              <a:gd name="connsiteY4" fmla="*/ 4855780 h 4855780"/>
              <a:gd name="connsiteX0" fmla="*/ 5978 w 3553220"/>
              <a:gd name="connsiteY0" fmla="*/ 4874830 h 4874830"/>
              <a:gd name="connsiteX1" fmla="*/ 0 w 3553220"/>
              <a:gd name="connsiteY1" fmla="*/ 0 h 4874830"/>
              <a:gd name="connsiteX2" fmla="*/ 3553219 w 3553220"/>
              <a:gd name="connsiteY2" fmla="*/ 2620361 h 4874830"/>
              <a:gd name="connsiteX3" fmla="*/ 3553220 w 3553220"/>
              <a:gd name="connsiteY3" fmla="*/ 4874830 h 4874830"/>
              <a:gd name="connsiteX4" fmla="*/ 5978 w 3553220"/>
              <a:gd name="connsiteY4" fmla="*/ 4874830 h 4874830"/>
              <a:gd name="connsiteX0" fmla="*/ 5976 w 3553218"/>
              <a:gd name="connsiteY0" fmla="*/ 4846255 h 4846255"/>
              <a:gd name="connsiteX1" fmla="*/ 0 w 3553218"/>
              <a:gd name="connsiteY1" fmla="*/ 0 h 4846255"/>
              <a:gd name="connsiteX2" fmla="*/ 3553217 w 3553218"/>
              <a:gd name="connsiteY2" fmla="*/ 2591786 h 4846255"/>
              <a:gd name="connsiteX3" fmla="*/ 3553218 w 3553218"/>
              <a:gd name="connsiteY3" fmla="*/ 4846255 h 4846255"/>
              <a:gd name="connsiteX4" fmla="*/ 5976 w 3553218"/>
              <a:gd name="connsiteY4" fmla="*/ 4846255 h 4846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53218" h="4846255">
                <a:moveTo>
                  <a:pt x="5976" y="4846255"/>
                </a:moveTo>
                <a:cubicBezTo>
                  <a:pt x="3983" y="3221312"/>
                  <a:pt x="1993" y="1624943"/>
                  <a:pt x="0" y="0"/>
                </a:cubicBezTo>
                <a:lnTo>
                  <a:pt x="3553217" y="2591786"/>
                </a:lnTo>
                <a:cubicBezTo>
                  <a:pt x="3553217" y="3343276"/>
                  <a:pt x="3553218" y="4094765"/>
                  <a:pt x="3553218" y="4846255"/>
                </a:cubicBezTo>
                <a:lnTo>
                  <a:pt x="5976" y="4846255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606226" y="1731706"/>
            <a:ext cx="15824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Index.</a:t>
            </a:r>
            <a:endParaRPr lang="ko-KR" altLang="en-US" sz="4000" b="1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616147" y="3483946"/>
            <a:ext cx="14890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Introdution</a:t>
            </a:r>
            <a:endParaRPr lang="ko-KR" altLang="en-US" sz="200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616147" y="4020561"/>
            <a:ext cx="25262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Environment setting</a:t>
            </a:r>
            <a:endParaRPr lang="ko-KR" altLang="en-US" sz="200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2243" name="직사각형 2242"/>
          <p:cNvSpPr/>
          <p:nvPr/>
        </p:nvSpPr>
        <p:spPr>
          <a:xfrm>
            <a:off x="8340134" y="3643808"/>
            <a:ext cx="80387" cy="80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8340134" y="4180423"/>
            <a:ext cx="80387" cy="80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8616147" y="4611037"/>
            <a:ext cx="1735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Why python?</a:t>
            </a:r>
            <a:endParaRPr lang="ko-KR" altLang="en-US" sz="200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340134" y="4730705"/>
            <a:ext cx="80387" cy="80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4829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50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888557" y="265928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본인 소개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9981398" y="364278"/>
            <a:ext cx="1822955" cy="461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2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경력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A38350-113D-47E4-A3CA-1591A4042CBE}"/>
              </a:ext>
            </a:extLst>
          </p:cNvPr>
          <p:cNvSpPr txBox="1"/>
          <p:nvPr/>
        </p:nvSpPr>
        <p:spPr>
          <a:xfrm>
            <a:off x="343285" y="4034473"/>
            <a:ext cx="64516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>
                <a:solidFill>
                  <a:schemeClr val="bg1"/>
                </a:solidFill>
              </a:rPr>
              <a:t>Major projects &amp; Qualifictions</a:t>
            </a:r>
            <a:endParaRPr lang="ko-KR" altLang="en-US" sz="2500" b="1" dirty="0">
              <a:solidFill>
                <a:schemeClr val="bg1"/>
              </a:solidFill>
            </a:endParaRPr>
          </a:p>
        </p:txBody>
      </p:sp>
      <p:pic>
        <p:nvPicPr>
          <p:cNvPr id="5" name="그림 4" descr="사람, 정장, 넥타이, 의류이(가) 표시된 사진&#10;&#10;자동 생성된 설명">
            <a:extLst>
              <a:ext uri="{FF2B5EF4-FFF2-40B4-BE49-F238E27FC236}">
                <a16:creationId xmlns:a16="http://schemas.microsoft.com/office/drawing/2014/main" id="{EFD27E85-E976-487B-A0E2-9A0B36D252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009" y="1419355"/>
            <a:ext cx="1804637" cy="2406184"/>
          </a:xfrm>
          <a:prstGeom prst="rect">
            <a:avLst/>
          </a:prstGeom>
        </p:spPr>
      </p:pic>
      <p:sp>
        <p:nvSpPr>
          <p:cNvPr id="15" name="사각형: 둥근 모서리 7">
            <a:extLst>
              <a:ext uri="{FF2B5EF4-FFF2-40B4-BE49-F238E27FC236}">
                <a16:creationId xmlns:a16="http://schemas.microsoft.com/office/drawing/2014/main" id="{951FD83C-4F17-417E-9DF4-B3465189B35F}"/>
              </a:ext>
            </a:extLst>
          </p:cNvPr>
          <p:cNvSpPr/>
          <p:nvPr/>
        </p:nvSpPr>
        <p:spPr>
          <a:xfrm>
            <a:off x="2636150" y="2021560"/>
            <a:ext cx="8779411" cy="1803979"/>
          </a:xfrm>
          <a:prstGeom prst="roundRect">
            <a:avLst/>
          </a:prstGeom>
          <a:noFill/>
          <a:ln w="28575">
            <a:solidFill>
              <a:schemeClr val="bg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200">
                <a:solidFill>
                  <a:schemeClr val="bg1"/>
                </a:solidFill>
              </a:rPr>
              <a:t>2021. 12 ~ 2022. 02 : (</a:t>
            </a:r>
            <a:r>
              <a:rPr lang="ko-KR" altLang="en-US" sz="1200">
                <a:solidFill>
                  <a:schemeClr val="bg1"/>
                </a:solidFill>
              </a:rPr>
              <a:t>前</a:t>
            </a:r>
            <a:r>
              <a:rPr lang="en-US" altLang="ko-KR" sz="1200">
                <a:solidFill>
                  <a:schemeClr val="bg1"/>
                </a:solidFill>
              </a:rPr>
              <a:t>) Lablup Inc. Intern</a:t>
            </a:r>
          </a:p>
          <a:p>
            <a:pPr>
              <a:lnSpc>
                <a:spcPct val="150000"/>
              </a:lnSpc>
            </a:pPr>
            <a:r>
              <a:rPr lang="en-US" altLang="ko-KR" sz="1200">
                <a:solidFill>
                  <a:schemeClr val="bg1"/>
                </a:solidFill>
              </a:rPr>
              <a:t>2021. 02 ~ 2021. 11 : </a:t>
            </a:r>
            <a:r>
              <a:rPr lang="ko-KR" altLang="en-US" sz="1200">
                <a:solidFill>
                  <a:schemeClr val="bg1"/>
                </a:solidFill>
              </a:rPr>
              <a:t>코딩교실 파이썬 교사 </a:t>
            </a:r>
            <a:endParaRPr lang="en-US" altLang="ko-KR" sz="120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>
                <a:solidFill>
                  <a:schemeClr val="bg1"/>
                </a:solidFill>
              </a:rPr>
              <a:t>2019. 05 ~ 2020. 12 : </a:t>
            </a:r>
            <a:r>
              <a:rPr lang="ko-KR" altLang="en-US" sz="1200">
                <a:solidFill>
                  <a:schemeClr val="bg1"/>
                </a:solidFill>
              </a:rPr>
              <a:t>국방부 직할 국군지휘통신사령부</a:t>
            </a:r>
            <a:r>
              <a:rPr lang="en-US" altLang="ko-KR" sz="1200">
                <a:solidFill>
                  <a:schemeClr val="bg1"/>
                </a:solidFill>
              </a:rPr>
              <a:t>(Korean Communication Command)</a:t>
            </a:r>
            <a:r>
              <a:rPr lang="ko-KR" altLang="en-US" sz="1200">
                <a:solidFill>
                  <a:schemeClr val="bg1"/>
                </a:solidFill>
              </a:rPr>
              <a:t> </a:t>
            </a:r>
            <a:r>
              <a:rPr lang="en-US" altLang="ko-KR" sz="1200">
                <a:solidFill>
                  <a:schemeClr val="bg1"/>
                </a:solidFill>
              </a:rPr>
              <a:t>SW</a:t>
            </a:r>
            <a:r>
              <a:rPr lang="ko-KR" altLang="en-US" sz="1200">
                <a:solidFill>
                  <a:schemeClr val="bg1"/>
                </a:solidFill>
              </a:rPr>
              <a:t>개발병 웹개발 담당</a:t>
            </a:r>
            <a:endParaRPr lang="en-US" altLang="ko-KR" sz="120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>
                <a:solidFill>
                  <a:schemeClr val="bg1"/>
                </a:solidFill>
              </a:rPr>
              <a:t>2018. 06 ~ 2019. 02 : Best of the best </a:t>
            </a:r>
            <a:r>
              <a:rPr lang="ko-KR" altLang="en-US" sz="1200">
                <a:solidFill>
                  <a:schemeClr val="bg1"/>
                </a:solidFill>
              </a:rPr>
              <a:t>차세대 정보보호리더양성 프로그램 보안컨설팅트랙 </a:t>
            </a:r>
            <a:r>
              <a:rPr lang="en-US" altLang="ko-KR" sz="1200">
                <a:solidFill>
                  <a:schemeClr val="bg1"/>
                </a:solidFill>
              </a:rPr>
              <a:t>7</a:t>
            </a:r>
            <a:r>
              <a:rPr lang="ko-KR" altLang="en-US" sz="1200">
                <a:solidFill>
                  <a:schemeClr val="bg1"/>
                </a:solidFill>
              </a:rPr>
              <a:t>기 수료</a:t>
            </a:r>
            <a:endParaRPr lang="en-US" altLang="ko-KR" sz="120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>
                <a:solidFill>
                  <a:schemeClr val="bg1"/>
                </a:solidFill>
              </a:rPr>
              <a:t>2017. 03 ~ 	          : </a:t>
            </a:r>
            <a:r>
              <a:rPr lang="ko-KR" altLang="en-US" sz="1200">
                <a:solidFill>
                  <a:schemeClr val="bg1"/>
                </a:solidFill>
              </a:rPr>
              <a:t>한양대학교 </a:t>
            </a:r>
            <a:r>
              <a:rPr lang="en-US" altLang="ko-KR" sz="1200">
                <a:solidFill>
                  <a:schemeClr val="bg1"/>
                </a:solidFill>
              </a:rPr>
              <a:t>ERICA</a:t>
            </a:r>
            <a:r>
              <a:rPr lang="ko-KR" altLang="en-US" sz="1200">
                <a:solidFill>
                  <a:schemeClr val="bg1"/>
                </a:solidFill>
              </a:rPr>
              <a:t>캠퍼스 소프트웨어학부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3E65C3-EF8A-4920-BA5B-8B40C26ECFB9}"/>
              </a:ext>
            </a:extLst>
          </p:cNvPr>
          <p:cNvSpPr txBox="1"/>
          <p:nvPr/>
        </p:nvSpPr>
        <p:spPr>
          <a:xfrm>
            <a:off x="2636150" y="1407235"/>
            <a:ext cx="22928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>
                <a:solidFill>
                  <a:schemeClr val="bg1"/>
                </a:solidFill>
              </a:rPr>
              <a:t>Major career</a:t>
            </a:r>
            <a:endParaRPr lang="ko-KR" altLang="en-US" sz="2500" b="1" dirty="0">
              <a:solidFill>
                <a:schemeClr val="bg1"/>
              </a:solidFill>
            </a:endParaRPr>
          </a:p>
        </p:txBody>
      </p:sp>
      <p:sp>
        <p:nvSpPr>
          <p:cNvPr id="17" name="사각형: 둥근 모서리 7">
            <a:extLst>
              <a:ext uri="{FF2B5EF4-FFF2-40B4-BE49-F238E27FC236}">
                <a16:creationId xmlns:a16="http://schemas.microsoft.com/office/drawing/2014/main" id="{7BDB1119-388C-47E2-A5C2-012C65FEA391}"/>
              </a:ext>
            </a:extLst>
          </p:cNvPr>
          <p:cNvSpPr/>
          <p:nvPr/>
        </p:nvSpPr>
        <p:spPr>
          <a:xfrm>
            <a:off x="420010" y="4551625"/>
            <a:ext cx="10995552" cy="1803979"/>
          </a:xfrm>
          <a:prstGeom prst="roundRect">
            <a:avLst/>
          </a:prstGeom>
          <a:noFill/>
          <a:ln w="28575">
            <a:solidFill>
              <a:schemeClr val="bg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200">
                <a:solidFill>
                  <a:schemeClr val="bg1"/>
                </a:solidFill>
              </a:rPr>
              <a:t>2021. 11 : </a:t>
            </a:r>
            <a:r>
              <a:rPr lang="ko-KR" altLang="en-US" sz="1200">
                <a:solidFill>
                  <a:schemeClr val="bg1"/>
                </a:solidFill>
              </a:rPr>
              <a:t>정보처리기사</a:t>
            </a:r>
            <a:endParaRPr lang="en-US" altLang="ko-KR" sz="120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>
                <a:solidFill>
                  <a:schemeClr val="bg1"/>
                </a:solidFill>
              </a:rPr>
              <a:t>2020. 08 : </a:t>
            </a:r>
            <a:r>
              <a:rPr lang="ko-KR" altLang="en-US" sz="1200">
                <a:solidFill>
                  <a:schemeClr val="bg1"/>
                </a:solidFill>
              </a:rPr>
              <a:t>전투력측정 시각화시스템 풀스택 구축</a:t>
            </a:r>
            <a:endParaRPr lang="en-US" altLang="ko-KR" sz="120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>
                <a:solidFill>
                  <a:schemeClr val="bg1"/>
                </a:solidFill>
              </a:rPr>
              <a:t>2020. 07 : </a:t>
            </a:r>
            <a:r>
              <a:rPr lang="ko-KR" altLang="en-US" sz="1200">
                <a:solidFill>
                  <a:schemeClr val="bg1"/>
                </a:solidFill>
              </a:rPr>
              <a:t>정보보안산업기사</a:t>
            </a:r>
            <a:endParaRPr lang="en-US" altLang="ko-KR" sz="120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>
                <a:solidFill>
                  <a:schemeClr val="bg1"/>
                </a:solidFill>
              </a:rPr>
              <a:t>2019. 12 : </a:t>
            </a:r>
            <a:r>
              <a:rPr lang="ko-KR" altLang="en-US" sz="1200">
                <a:solidFill>
                  <a:schemeClr val="bg1"/>
                </a:solidFill>
              </a:rPr>
              <a:t>인공지능 전자소모품 소모예측 창고관리시스템 구축</a:t>
            </a:r>
            <a:endParaRPr lang="en-US" altLang="ko-KR" sz="120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>
                <a:solidFill>
                  <a:schemeClr val="bg1"/>
                </a:solidFill>
              </a:rPr>
              <a:t>2019. 08 : </a:t>
            </a:r>
            <a:r>
              <a:rPr lang="ko-KR" altLang="en-US" sz="1200">
                <a:solidFill>
                  <a:schemeClr val="bg1"/>
                </a:solidFill>
              </a:rPr>
              <a:t>전국 </a:t>
            </a:r>
            <a:r>
              <a:rPr lang="en-US" altLang="ko-KR" sz="1200">
                <a:solidFill>
                  <a:schemeClr val="bg1"/>
                </a:solidFill>
              </a:rPr>
              <a:t>MW(</a:t>
            </a:r>
            <a:r>
              <a:rPr lang="ko-KR" altLang="en-US" sz="1200">
                <a:solidFill>
                  <a:schemeClr val="bg1"/>
                </a:solidFill>
              </a:rPr>
              <a:t>마이크로웨이브</a:t>
            </a:r>
            <a:r>
              <a:rPr lang="en-US" altLang="ko-KR" sz="1200">
                <a:solidFill>
                  <a:schemeClr val="bg1"/>
                </a:solidFill>
              </a:rPr>
              <a:t>)</a:t>
            </a:r>
            <a:r>
              <a:rPr lang="ko-KR" altLang="en-US" sz="1200">
                <a:solidFill>
                  <a:schemeClr val="bg1"/>
                </a:solidFill>
              </a:rPr>
              <a:t>수신</a:t>
            </a:r>
            <a:r>
              <a:rPr lang="en-US" altLang="ko-KR" sz="1200">
                <a:solidFill>
                  <a:schemeClr val="bg1"/>
                </a:solidFill>
              </a:rPr>
              <a:t> </a:t>
            </a:r>
            <a:r>
              <a:rPr lang="ko-KR" altLang="en-US" sz="1200">
                <a:solidFill>
                  <a:schemeClr val="bg1"/>
                </a:solidFill>
              </a:rPr>
              <a:t>통합관리시스템 웹 콘솔 백엔드 개발</a:t>
            </a:r>
            <a:endParaRPr lang="en-US" altLang="ko-KR" sz="120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>
                <a:solidFill>
                  <a:schemeClr val="bg1"/>
                </a:solidFill>
              </a:rPr>
              <a:t>2019. 02 : </a:t>
            </a:r>
            <a:r>
              <a:rPr lang="ko-KR" altLang="en-US" sz="1200">
                <a:solidFill>
                  <a:schemeClr val="bg1"/>
                </a:solidFill>
              </a:rPr>
              <a:t>한국정보보호학회지</a:t>
            </a:r>
            <a:r>
              <a:rPr lang="en-US" altLang="ko-KR" sz="1200">
                <a:solidFill>
                  <a:schemeClr val="bg1"/>
                </a:solidFill>
              </a:rPr>
              <a:t>(</a:t>
            </a:r>
            <a:r>
              <a:rPr lang="en-US" altLang="ko-KR" sz="1200" b="0" i="0">
                <a:solidFill>
                  <a:schemeClr val="bg1"/>
                </a:solidFill>
                <a:effectLst/>
                <a:latin typeface="+mj-lt"/>
              </a:rPr>
              <a:t>JKIISC)</a:t>
            </a:r>
            <a:r>
              <a:rPr lang="ko-KR" altLang="en-US" sz="120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1200">
                <a:solidFill>
                  <a:schemeClr val="bg1"/>
                </a:solidFill>
              </a:rPr>
              <a:t>‘</a:t>
            </a:r>
            <a:r>
              <a:rPr lang="ko-KR" altLang="en-US" sz="1200">
                <a:solidFill>
                  <a:schemeClr val="bg1"/>
                </a:solidFill>
              </a:rPr>
              <a:t>안드로이드 악성 앱 탐지율 향상을 위한 특성 분석 및 기계학습 모델에 관한 연구</a:t>
            </a:r>
            <a:r>
              <a:rPr lang="en-US" altLang="ko-KR" sz="1200">
                <a:solidFill>
                  <a:schemeClr val="bg1"/>
                </a:solidFill>
              </a:rPr>
              <a:t>‘ </a:t>
            </a:r>
            <a:r>
              <a:rPr lang="ko-KR" altLang="en-US" sz="1200">
                <a:solidFill>
                  <a:schemeClr val="bg1"/>
                </a:solidFill>
              </a:rPr>
              <a:t>게재</a:t>
            </a:r>
            <a:r>
              <a:rPr lang="en-US" altLang="ko-KR" sz="120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68456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50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888557" y="265928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본인 소개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9981398" y="364278"/>
            <a:ext cx="1822955" cy="461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2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수상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A38350-113D-47E4-A3CA-1591A4042CBE}"/>
              </a:ext>
            </a:extLst>
          </p:cNvPr>
          <p:cNvSpPr txBox="1"/>
          <p:nvPr/>
        </p:nvSpPr>
        <p:spPr>
          <a:xfrm>
            <a:off x="420010" y="1321005"/>
            <a:ext cx="64516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>
                <a:solidFill>
                  <a:schemeClr val="bg1"/>
                </a:solidFill>
              </a:rPr>
              <a:t>수상 실적</a:t>
            </a:r>
            <a:endParaRPr lang="ko-KR" altLang="en-US" sz="2500" b="1" dirty="0">
              <a:solidFill>
                <a:schemeClr val="bg1"/>
              </a:solidFill>
            </a:endParaRPr>
          </a:p>
        </p:txBody>
      </p:sp>
      <p:sp>
        <p:nvSpPr>
          <p:cNvPr id="17" name="사각형: 둥근 모서리 7">
            <a:extLst>
              <a:ext uri="{FF2B5EF4-FFF2-40B4-BE49-F238E27FC236}">
                <a16:creationId xmlns:a16="http://schemas.microsoft.com/office/drawing/2014/main" id="{7BDB1119-388C-47E2-A5C2-012C65FEA391}"/>
              </a:ext>
            </a:extLst>
          </p:cNvPr>
          <p:cNvSpPr/>
          <p:nvPr/>
        </p:nvSpPr>
        <p:spPr>
          <a:xfrm>
            <a:off x="420010" y="2063987"/>
            <a:ext cx="10995552" cy="4291617"/>
          </a:xfrm>
          <a:prstGeom prst="roundRect">
            <a:avLst/>
          </a:prstGeom>
          <a:noFill/>
          <a:ln w="28575">
            <a:solidFill>
              <a:schemeClr val="bg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2000">
                <a:solidFill>
                  <a:schemeClr val="bg1"/>
                </a:solidFill>
              </a:rPr>
              <a:t>2022. 02 : </a:t>
            </a:r>
            <a:r>
              <a:rPr lang="ko-KR" altLang="en-US" sz="2000">
                <a:solidFill>
                  <a:schemeClr val="bg1"/>
                </a:solidFill>
              </a:rPr>
              <a:t>제 </a:t>
            </a:r>
            <a:r>
              <a:rPr lang="en-US" altLang="ko-KR" sz="2000">
                <a:solidFill>
                  <a:schemeClr val="bg1"/>
                </a:solidFill>
              </a:rPr>
              <a:t>15</a:t>
            </a:r>
            <a:r>
              <a:rPr lang="ko-KR" altLang="en-US" sz="2000">
                <a:solidFill>
                  <a:schemeClr val="bg1"/>
                </a:solidFill>
              </a:rPr>
              <a:t>회 소프트웨어 역량검정 한양대학교 총장상 </a:t>
            </a:r>
            <a:endParaRPr lang="en-US" altLang="ko-KR" sz="200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>
                <a:solidFill>
                  <a:schemeClr val="bg1"/>
                </a:solidFill>
              </a:rPr>
              <a:t>2021. 05 : </a:t>
            </a:r>
            <a:r>
              <a:rPr lang="ko-KR" altLang="en-US" sz="2000">
                <a:solidFill>
                  <a:schemeClr val="bg1"/>
                </a:solidFill>
              </a:rPr>
              <a:t>한양대학교 </a:t>
            </a:r>
            <a:r>
              <a:rPr lang="en-US" altLang="ko-KR" sz="2000">
                <a:solidFill>
                  <a:schemeClr val="bg1"/>
                </a:solidFill>
              </a:rPr>
              <a:t>SW</a:t>
            </a:r>
            <a:r>
              <a:rPr lang="ko-KR" altLang="en-US" sz="2000">
                <a:solidFill>
                  <a:schemeClr val="bg1"/>
                </a:solidFill>
              </a:rPr>
              <a:t>포트폴리오 경진대회 우수상</a:t>
            </a:r>
            <a:endParaRPr lang="en-US" altLang="ko-KR" sz="200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>
                <a:solidFill>
                  <a:schemeClr val="bg1"/>
                </a:solidFill>
              </a:rPr>
              <a:t>2020. 06 : </a:t>
            </a:r>
            <a:r>
              <a:rPr lang="ko-KR" altLang="en-US" sz="2000">
                <a:solidFill>
                  <a:schemeClr val="bg1"/>
                </a:solidFill>
              </a:rPr>
              <a:t>한양대학교 </a:t>
            </a:r>
            <a:r>
              <a:rPr lang="en-US" altLang="ko-KR" sz="2000">
                <a:solidFill>
                  <a:schemeClr val="bg1"/>
                </a:solidFill>
              </a:rPr>
              <a:t>SID-Audition SID</a:t>
            </a:r>
            <a:r>
              <a:rPr lang="ko-KR" altLang="en-US" sz="2000">
                <a:solidFill>
                  <a:schemeClr val="bg1"/>
                </a:solidFill>
              </a:rPr>
              <a:t>상 </a:t>
            </a:r>
          </a:p>
          <a:p>
            <a:pPr>
              <a:lnSpc>
                <a:spcPct val="150000"/>
              </a:lnSpc>
            </a:pPr>
            <a:r>
              <a:rPr lang="en-US" altLang="ko-KR" sz="2000">
                <a:solidFill>
                  <a:schemeClr val="bg1"/>
                </a:solidFill>
              </a:rPr>
              <a:t>2019. 12 : </a:t>
            </a:r>
            <a:r>
              <a:rPr lang="ko-KR" altLang="en-US" sz="2000">
                <a:solidFill>
                  <a:schemeClr val="bg1"/>
                </a:solidFill>
              </a:rPr>
              <a:t>군장병 공개</a:t>
            </a:r>
            <a:r>
              <a:rPr lang="en-US" altLang="ko-KR" sz="2000">
                <a:solidFill>
                  <a:schemeClr val="bg1"/>
                </a:solidFill>
              </a:rPr>
              <a:t>SW</a:t>
            </a:r>
            <a:r>
              <a:rPr lang="ko-KR" altLang="en-US" sz="2000">
                <a:solidFill>
                  <a:schemeClr val="bg1"/>
                </a:solidFill>
              </a:rPr>
              <a:t>역량강화 해커톤 해군참모총장상 </a:t>
            </a:r>
            <a:r>
              <a:rPr lang="en-US" altLang="ko-KR" sz="2000">
                <a:solidFill>
                  <a:schemeClr val="bg1"/>
                </a:solidFill>
              </a:rPr>
              <a:t>(Naval Chief of Staff Award)</a:t>
            </a:r>
          </a:p>
          <a:p>
            <a:pPr>
              <a:lnSpc>
                <a:spcPct val="150000"/>
              </a:lnSpc>
            </a:pPr>
            <a:r>
              <a:rPr lang="en-US" altLang="ko-KR" sz="2000">
                <a:solidFill>
                  <a:schemeClr val="bg1"/>
                </a:solidFill>
              </a:rPr>
              <a:t>2019. 12 : </a:t>
            </a:r>
            <a:r>
              <a:rPr lang="ko-KR" altLang="en-US" sz="2000">
                <a:solidFill>
                  <a:schemeClr val="bg1"/>
                </a:solidFill>
              </a:rPr>
              <a:t>한양대학교 전공창업경진대회 대상 </a:t>
            </a:r>
            <a:r>
              <a:rPr lang="en-US" altLang="ko-KR" sz="2000">
                <a:solidFill>
                  <a:schemeClr val="bg1"/>
                </a:solidFill>
              </a:rPr>
              <a:t>(Grand prize)</a:t>
            </a:r>
          </a:p>
          <a:p>
            <a:pPr>
              <a:lnSpc>
                <a:spcPct val="150000"/>
              </a:lnSpc>
            </a:pPr>
            <a:r>
              <a:rPr lang="en-US" altLang="ko-KR" sz="2000">
                <a:solidFill>
                  <a:schemeClr val="bg1"/>
                </a:solidFill>
              </a:rPr>
              <a:t>2018. 12 : 2018 ERICA Software-Up Programming Contest </a:t>
            </a:r>
            <a:r>
              <a:rPr lang="ko-KR" altLang="en-US" sz="2000">
                <a:solidFill>
                  <a:schemeClr val="bg1"/>
                </a:solidFill>
              </a:rPr>
              <a:t>최우수상 </a:t>
            </a:r>
            <a:r>
              <a:rPr lang="en-US" altLang="ko-KR" sz="2000">
                <a:solidFill>
                  <a:schemeClr val="bg1"/>
                </a:solidFill>
              </a:rPr>
              <a:t>(First prize)</a:t>
            </a:r>
          </a:p>
        </p:txBody>
      </p:sp>
    </p:spTree>
    <p:extLst>
      <p:ext uri="{BB962C8B-B14F-4D97-AF65-F5344CB8AC3E}">
        <p14:creationId xmlns:p14="http://schemas.microsoft.com/office/powerpoint/2010/main" val="3127451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50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888557" y="265928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튜터링 소개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9981398" y="364278"/>
            <a:ext cx="1822955" cy="461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2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학기 계획</a:t>
            </a:r>
          </a:p>
        </p:txBody>
      </p:sp>
      <p:sp>
        <p:nvSpPr>
          <p:cNvPr id="12" name="사각형: 둥근 모서리 7">
            <a:extLst>
              <a:ext uri="{FF2B5EF4-FFF2-40B4-BE49-F238E27FC236}">
                <a16:creationId xmlns:a16="http://schemas.microsoft.com/office/drawing/2014/main" id="{DC3D6980-101F-4486-906E-A3CBFF4898D6}"/>
              </a:ext>
            </a:extLst>
          </p:cNvPr>
          <p:cNvSpPr/>
          <p:nvPr/>
        </p:nvSpPr>
        <p:spPr>
          <a:xfrm>
            <a:off x="352745" y="1466850"/>
            <a:ext cx="5524180" cy="4800601"/>
          </a:xfrm>
          <a:prstGeom prst="roundRect">
            <a:avLst/>
          </a:prstGeom>
          <a:noFill/>
          <a:ln w="28575">
            <a:solidFill>
              <a:schemeClr val="bg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1"/>
                </a:solidFill>
              </a:rPr>
              <a:t>전반기</a:t>
            </a:r>
            <a:endParaRPr lang="en-US" altLang="ko-KR">
              <a:solidFill>
                <a:schemeClr val="bg1"/>
              </a:solidFill>
            </a:endParaRPr>
          </a:p>
          <a:p>
            <a:pPr algn="ctr"/>
            <a:endParaRPr lang="en-US" altLang="ko-KR">
              <a:solidFill>
                <a:schemeClr val="bg1"/>
              </a:solidFill>
            </a:endParaRPr>
          </a:p>
          <a:p>
            <a:r>
              <a:rPr lang="en-US" altLang="ko-KR">
                <a:solidFill>
                  <a:schemeClr val="bg1"/>
                </a:solidFill>
              </a:rPr>
              <a:t>1</a:t>
            </a:r>
            <a:r>
              <a:rPr lang="ko-KR" altLang="en-US">
                <a:solidFill>
                  <a:schemeClr val="bg1"/>
                </a:solidFill>
              </a:rPr>
              <a:t>주차 </a:t>
            </a:r>
            <a:r>
              <a:rPr lang="en-US" altLang="ko-KR">
                <a:solidFill>
                  <a:schemeClr val="bg1"/>
                </a:solidFill>
              </a:rPr>
              <a:t>: </a:t>
            </a:r>
            <a:r>
              <a:rPr lang="ko-KR" altLang="en-US">
                <a:solidFill>
                  <a:schemeClr val="bg1"/>
                </a:solidFill>
              </a:rPr>
              <a:t>멘토 소개</a:t>
            </a:r>
            <a:r>
              <a:rPr lang="en-US" altLang="ko-KR">
                <a:solidFill>
                  <a:schemeClr val="bg1"/>
                </a:solidFill>
              </a:rPr>
              <a:t>, </a:t>
            </a:r>
            <a:r>
              <a:rPr lang="ko-KR" altLang="en-US">
                <a:solidFill>
                  <a:schemeClr val="bg1"/>
                </a:solidFill>
              </a:rPr>
              <a:t>환경 세팅</a:t>
            </a:r>
            <a:r>
              <a:rPr lang="en-US" altLang="ko-KR">
                <a:solidFill>
                  <a:schemeClr val="bg1"/>
                </a:solidFill>
              </a:rPr>
              <a:t>, </a:t>
            </a:r>
            <a:r>
              <a:rPr lang="ko-KR" altLang="en-US">
                <a:solidFill>
                  <a:schemeClr val="bg1"/>
                </a:solidFill>
              </a:rPr>
              <a:t>파이썬 개요</a:t>
            </a:r>
            <a:endParaRPr lang="en-US" altLang="ko-KR">
              <a:solidFill>
                <a:schemeClr val="bg1"/>
              </a:solidFill>
            </a:endParaRPr>
          </a:p>
          <a:p>
            <a:endParaRPr lang="en-US" altLang="ko-KR">
              <a:solidFill>
                <a:schemeClr val="bg1"/>
              </a:solidFill>
            </a:endParaRPr>
          </a:p>
          <a:p>
            <a:r>
              <a:rPr lang="en-US" altLang="ko-KR">
                <a:solidFill>
                  <a:schemeClr val="bg1"/>
                </a:solidFill>
              </a:rPr>
              <a:t>2</a:t>
            </a:r>
            <a:r>
              <a:rPr lang="ko-KR" altLang="en-US">
                <a:solidFill>
                  <a:schemeClr val="bg1"/>
                </a:solidFill>
              </a:rPr>
              <a:t>주차 </a:t>
            </a:r>
            <a:r>
              <a:rPr lang="en-US" altLang="ko-KR">
                <a:solidFill>
                  <a:schemeClr val="bg1"/>
                </a:solidFill>
              </a:rPr>
              <a:t>: </a:t>
            </a:r>
            <a:r>
              <a:rPr lang="ko-KR" altLang="en-US">
                <a:solidFill>
                  <a:schemeClr val="bg1"/>
                </a:solidFill>
              </a:rPr>
              <a:t>자료형과 제어문</a:t>
            </a:r>
            <a:endParaRPr lang="en-US" altLang="ko-KR">
              <a:solidFill>
                <a:schemeClr val="bg1"/>
              </a:solidFill>
            </a:endParaRPr>
          </a:p>
          <a:p>
            <a:endParaRPr lang="en-US" altLang="ko-KR">
              <a:solidFill>
                <a:schemeClr val="bg1"/>
              </a:solidFill>
            </a:endParaRPr>
          </a:p>
          <a:p>
            <a:r>
              <a:rPr lang="en-US" altLang="ko-KR">
                <a:solidFill>
                  <a:schemeClr val="bg1"/>
                </a:solidFill>
              </a:rPr>
              <a:t>3</a:t>
            </a:r>
            <a:r>
              <a:rPr lang="ko-KR" altLang="en-US">
                <a:solidFill>
                  <a:schemeClr val="bg1"/>
                </a:solidFill>
              </a:rPr>
              <a:t>주차 </a:t>
            </a:r>
            <a:r>
              <a:rPr lang="en-US" altLang="ko-KR">
                <a:solidFill>
                  <a:schemeClr val="bg1"/>
                </a:solidFill>
              </a:rPr>
              <a:t>: </a:t>
            </a:r>
            <a:r>
              <a:rPr lang="ko-KR" altLang="en-US">
                <a:solidFill>
                  <a:schemeClr val="bg1"/>
                </a:solidFill>
              </a:rPr>
              <a:t>입출력 및 클래스</a:t>
            </a:r>
            <a:endParaRPr lang="en-US" altLang="ko-KR">
              <a:solidFill>
                <a:schemeClr val="bg1"/>
              </a:solidFill>
            </a:endParaRPr>
          </a:p>
          <a:p>
            <a:endParaRPr lang="en-US" altLang="ko-KR">
              <a:solidFill>
                <a:schemeClr val="bg1"/>
              </a:solidFill>
            </a:endParaRPr>
          </a:p>
          <a:p>
            <a:r>
              <a:rPr lang="en-US" altLang="ko-KR">
                <a:solidFill>
                  <a:schemeClr val="bg1"/>
                </a:solidFill>
              </a:rPr>
              <a:t>4</a:t>
            </a:r>
            <a:r>
              <a:rPr lang="ko-KR" altLang="en-US">
                <a:solidFill>
                  <a:schemeClr val="bg1"/>
                </a:solidFill>
              </a:rPr>
              <a:t>주차 </a:t>
            </a:r>
            <a:r>
              <a:rPr lang="en-US" altLang="ko-KR">
                <a:solidFill>
                  <a:schemeClr val="bg1"/>
                </a:solidFill>
              </a:rPr>
              <a:t>: </a:t>
            </a:r>
            <a:r>
              <a:rPr lang="ko-KR" altLang="en-US">
                <a:solidFill>
                  <a:schemeClr val="bg1"/>
                </a:solidFill>
              </a:rPr>
              <a:t>자료구조 및 알고리즘</a:t>
            </a:r>
            <a:endParaRPr lang="en-US" altLang="ko-KR">
              <a:solidFill>
                <a:schemeClr val="bg1"/>
              </a:solidFill>
            </a:endParaRPr>
          </a:p>
          <a:p>
            <a:endParaRPr lang="en-US" altLang="ko-KR">
              <a:solidFill>
                <a:schemeClr val="bg1"/>
              </a:solidFill>
            </a:endParaRPr>
          </a:p>
          <a:p>
            <a:r>
              <a:rPr lang="en-US" altLang="ko-KR">
                <a:solidFill>
                  <a:schemeClr val="bg1"/>
                </a:solidFill>
              </a:rPr>
              <a:t>5</a:t>
            </a:r>
            <a:r>
              <a:rPr lang="ko-KR" altLang="en-US">
                <a:solidFill>
                  <a:schemeClr val="bg1"/>
                </a:solidFill>
              </a:rPr>
              <a:t>주차 </a:t>
            </a:r>
            <a:r>
              <a:rPr lang="en-US" altLang="ko-KR">
                <a:solidFill>
                  <a:schemeClr val="bg1"/>
                </a:solidFill>
              </a:rPr>
              <a:t>: </a:t>
            </a:r>
            <a:r>
              <a:rPr lang="ko-KR" altLang="en-US">
                <a:solidFill>
                  <a:schemeClr val="bg1"/>
                </a:solidFill>
              </a:rPr>
              <a:t>파이썬 프로젝트 </a:t>
            </a:r>
            <a:r>
              <a:rPr lang="en-US" altLang="ko-KR">
                <a:solidFill>
                  <a:schemeClr val="bg1"/>
                </a:solidFill>
              </a:rPr>
              <a:t>1</a:t>
            </a:r>
          </a:p>
          <a:p>
            <a:endParaRPr lang="en-US" altLang="ko-KR">
              <a:solidFill>
                <a:schemeClr val="bg1"/>
              </a:solidFill>
            </a:endParaRPr>
          </a:p>
          <a:p>
            <a:r>
              <a:rPr lang="en-US" altLang="ko-KR">
                <a:solidFill>
                  <a:schemeClr val="bg1"/>
                </a:solidFill>
              </a:rPr>
              <a:t>6</a:t>
            </a:r>
            <a:r>
              <a:rPr lang="ko-KR" altLang="en-US">
                <a:solidFill>
                  <a:schemeClr val="bg1"/>
                </a:solidFill>
              </a:rPr>
              <a:t>주차 </a:t>
            </a:r>
            <a:r>
              <a:rPr lang="en-US" altLang="ko-KR">
                <a:solidFill>
                  <a:schemeClr val="bg1"/>
                </a:solidFill>
              </a:rPr>
              <a:t>: </a:t>
            </a:r>
            <a:r>
              <a:rPr lang="ko-KR" altLang="en-US">
                <a:solidFill>
                  <a:schemeClr val="bg1"/>
                </a:solidFill>
              </a:rPr>
              <a:t>핵심 알고리즘</a:t>
            </a:r>
            <a:endParaRPr lang="en-US" altLang="ko-KR">
              <a:solidFill>
                <a:schemeClr val="bg1"/>
              </a:solidFill>
            </a:endParaRPr>
          </a:p>
        </p:txBody>
      </p:sp>
      <p:sp>
        <p:nvSpPr>
          <p:cNvPr id="13" name="사각형: 둥근 모서리 7">
            <a:extLst>
              <a:ext uri="{FF2B5EF4-FFF2-40B4-BE49-F238E27FC236}">
                <a16:creationId xmlns:a16="http://schemas.microsoft.com/office/drawing/2014/main" id="{384A2B39-EE28-4909-A219-97DF19FDD808}"/>
              </a:ext>
            </a:extLst>
          </p:cNvPr>
          <p:cNvSpPr/>
          <p:nvPr/>
        </p:nvSpPr>
        <p:spPr>
          <a:xfrm>
            <a:off x="6315075" y="1466850"/>
            <a:ext cx="5524180" cy="4800601"/>
          </a:xfrm>
          <a:prstGeom prst="roundRect">
            <a:avLst/>
          </a:prstGeom>
          <a:noFill/>
          <a:ln w="28575">
            <a:solidFill>
              <a:schemeClr val="bg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>
              <a:solidFill>
                <a:schemeClr val="bg1"/>
              </a:solidFill>
            </a:endParaRPr>
          </a:p>
          <a:p>
            <a:pPr algn="ctr"/>
            <a:endParaRPr lang="en-US" altLang="ko-KR">
              <a:solidFill>
                <a:schemeClr val="bg1"/>
              </a:solidFill>
            </a:endParaRPr>
          </a:p>
          <a:p>
            <a:pPr algn="ctr"/>
            <a:endParaRPr lang="en-US" altLang="ko-KR">
              <a:solidFill>
                <a:schemeClr val="bg1"/>
              </a:solidFill>
            </a:endParaRPr>
          </a:p>
          <a:p>
            <a:r>
              <a:rPr lang="en-US" altLang="ko-KR">
                <a:solidFill>
                  <a:schemeClr val="bg1"/>
                </a:solidFill>
              </a:rPr>
              <a:t>7</a:t>
            </a:r>
            <a:r>
              <a:rPr lang="ko-KR" altLang="en-US">
                <a:solidFill>
                  <a:schemeClr val="bg1"/>
                </a:solidFill>
              </a:rPr>
              <a:t>주차 </a:t>
            </a:r>
            <a:r>
              <a:rPr lang="en-US" altLang="ko-KR">
                <a:solidFill>
                  <a:schemeClr val="bg1"/>
                </a:solidFill>
              </a:rPr>
              <a:t>: </a:t>
            </a:r>
            <a:r>
              <a:rPr lang="ko-KR" altLang="en-US">
                <a:solidFill>
                  <a:schemeClr val="bg1"/>
                </a:solidFill>
              </a:rPr>
              <a:t>핵심 알고리즘</a:t>
            </a:r>
            <a:endParaRPr lang="en-US" altLang="ko-KR">
              <a:solidFill>
                <a:schemeClr val="bg1"/>
              </a:solidFill>
            </a:endParaRPr>
          </a:p>
          <a:p>
            <a:pPr algn="ctr"/>
            <a:endParaRPr lang="en-US" altLang="ko-KR">
              <a:solidFill>
                <a:schemeClr val="bg1"/>
              </a:solidFill>
            </a:endParaRPr>
          </a:p>
          <a:p>
            <a:pPr algn="ctr"/>
            <a:r>
              <a:rPr lang="ko-KR" altLang="en-US">
                <a:solidFill>
                  <a:schemeClr val="bg1"/>
                </a:solidFill>
              </a:rPr>
              <a:t>후반기</a:t>
            </a:r>
            <a:endParaRPr lang="en-US" altLang="ko-KR">
              <a:solidFill>
                <a:schemeClr val="bg1"/>
              </a:solidFill>
            </a:endParaRPr>
          </a:p>
          <a:p>
            <a:pPr algn="ctr"/>
            <a:endParaRPr lang="en-US" altLang="ko-KR">
              <a:solidFill>
                <a:schemeClr val="bg1"/>
              </a:solidFill>
            </a:endParaRPr>
          </a:p>
          <a:p>
            <a:r>
              <a:rPr lang="en-US" altLang="ko-KR">
                <a:solidFill>
                  <a:schemeClr val="bg1"/>
                </a:solidFill>
              </a:rPr>
              <a:t>8</a:t>
            </a:r>
            <a:r>
              <a:rPr lang="ko-KR" altLang="en-US">
                <a:solidFill>
                  <a:schemeClr val="bg1"/>
                </a:solidFill>
              </a:rPr>
              <a:t>주차 </a:t>
            </a:r>
            <a:r>
              <a:rPr lang="en-US" altLang="ko-KR">
                <a:solidFill>
                  <a:schemeClr val="bg1"/>
                </a:solidFill>
              </a:rPr>
              <a:t>: Flask </a:t>
            </a:r>
            <a:r>
              <a:rPr lang="ko-KR" altLang="en-US">
                <a:solidFill>
                  <a:schemeClr val="bg1"/>
                </a:solidFill>
              </a:rPr>
              <a:t>파이썬 웹개발 </a:t>
            </a:r>
            <a:r>
              <a:rPr lang="en-US" altLang="ko-KR">
                <a:solidFill>
                  <a:schemeClr val="bg1"/>
                </a:solidFill>
              </a:rPr>
              <a:t>1</a:t>
            </a:r>
          </a:p>
          <a:p>
            <a:endParaRPr lang="en-US" altLang="ko-KR">
              <a:solidFill>
                <a:schemeClr val="bg1"/>
              </a:solidFill>
            </a:endParaRPr>
          </a:p>
          <a:p>
            <a:r>
              <a:rPr lang="en-US" altLang="ko-KR">
                <a:solidFill>
                  <a:schemeClr val="bg1"/>
                </a:solidFill>
              </a:rPr>
              <a:t>9</a:t>
            </a:r>
            <a:r>
              <a:rPr lang="ko-KR" altLang="en-US">
                <a:solidFill>
                  <a:schemeClr val="bg1"/>
                </a:solidFill>
              </a:rPr>
              <a:t>주차 </a:t>
            </a:r>
            <a:r>
              <a:rPr lang="en-US" altLang="ko-KR">
                <a:solidFill>
                  <a:schemeClr val="bg1"/>
                </a:solidFill>
              </a:rPr>
              <a:t>: Flask </a:t>
            </a:r>
            <a:r>
              <a:rPr lang="ko-KR" altLang="en-US">
                <a:solidFill>
                  <a:schemeClr val="bg1"/>
                </a:solidFill>
              </a:rPr>
              <a:t>파이썬 웹개발 </a:t>
            </a:r>
            <a:r>
              <a:rPr lang="en-US" altLang="ko-KR">
                <a:solidFill>
                  <a:schemeClr val="bg1"/>
                </a:solidFill>
              </a:rPr>
              <a:t>2</a:t>
            </a:r>
          </a:p>
          <a:p>
            <a:endParaRPr lang="en-US" altLang="ko-KR">
              <a:solidFill>
                <a:schemeClr val="bg1"/>
              </a:solidFill>
            </a:endParaRPr>
          </a:p>
          <a:p>
            <a:r>
              <a:rPr lang="en-US" altLang="ko-KR">
                <a:solidFill>
                  <a:schemeClr val="bg1"/>
                </a:solidFill>
              </a:rPr>
              <a:t>10</a:t>
            </a:r>
            <a:r>
              <a:rPr lang="ko-KR" altLang="en-US">
                <a:solidFill>
                  <a:schemeClr val="bg1"/>
                </a:solidFill>
              </a:rPr>
              <a:t>주차 </a:t>
            </a:r>
            <a:r>
              <a:rPr lang="en-US" altLang="ko-KR">
                <a:solidFill>
                  <a:schemeClr val="bg1"/>
                </a:solidFill>
              </a:rPr>
              <a:t>: </a:t>
            </a:r>
            <a:r>
              <a:rPr lang="ko-KR" altLang="en-US">
                <a:solidFill>
                  <a:schemeClr val="bg1"/>
                </a:solidFill>
              </a:rPr>
              <a:t>파이썬 프로젝트 </a:t>
            </a:r>
            <a:r>
              <a:rPr lang="en-US" altLang="ko-KR">
                <a:solidFill>
                  <a:schemeClr val="bg1"/>
                </a:solidFill>
              </a:rPr>
              <a:t>2</a:t>
            </a:r>
          </a:p>
          <a:p>
            <a:endParaRPr lang="en-US" altLang="ko-KR">
              <a:solidFill>
                <a:schemeClr val="bg1"/>
              </a:solidFill>
            </a:endParaRPr>
          </a:p>
          <a:p>
            <a:endParaRPr lang="en-US" altLang="ko-KR">
              <a:solidFill>
                <a:schemeClr val="bg1"/>
              </a:solidFill>
            </a:endParaRPr>
          </a:p>
          <a:p>
            <a:endParaRPr lang="en-US" altLang="ko-KR">
              <a:solidFill>
                <a:schemeClr val="bg1"/>
              </a:solidFill>
            </a:endParaRPr>
          </a:p>
          <a:p>
            <a:endParaRPr lang="en-US" altLang="ko-KR">
              <a:solidFill>
                <a:schemeClr val="bg1"/>
              </a:solidFill>
            </a:endParaRPr>
          </a:p>
          <a:p>
            <a:endParaRPr lang="en-US" altLang="ko-KR">
              <a:solidFill>
                <a:schemeClr val="bg1"/>
              </a:solidFill>
            </a:endParaRPr>
          </a:p>
          <a:p>
            <a:pPr algn="ctr"/>
            <a:endParaRPr lang="en-US" altLang="ko-KR">
              <a:solidFill>
                <a:schemeClr val="bg1"/>
              </a:solidFill>
            </a:endParaRPr>
          </a:p>
          <a:p>
            <a:pPr algn="ctr"/>
            <a:endParaRPr lang="en-US" altLang="ko-K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5943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50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888557" y="265928"/>
            <a:ext cx="3506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Environment setting</a:t>
            </a:r>
            <a:endParaRPr lang="ko-KR" altLang="en-US" sz="280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9551813" y="364278"/>
            <a:ext cx="1832553" cy="461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2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파이썬 설치</a:t>
            </a:r>
          </a:p>
        </p:txBody>
      </p:sp>
      <p:pic>
        <p:nvPicPr>
          <p:cNvPr id="1026" name="Picture 2" descr="파이썬, PIP, Anaconda의 관계, 필요성은?">
            <a:extLst>
              <a:ext uri="{FF2B5EF4-FFF2-40B4-BE49-F238E27FC236}">
                <a16:creationId xmlns:a16="http://schemas.microsoft.com/office/drawing/2014/main" id="{C322C691-D237-41E9-9C04-7DDD95C34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557" y="1516551"/>
            <a:ext cx="3028950" cy="150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사각형: 둥근 모서리 7">
            <a:extLst>
              <a:ext uri="{FF2B5EF4-FFF2-40B4-BE49-F238E27FC236}">
                <a16:creationId xmlns:a16="http://schemas.microsoft.com/office/drawing/2014/main" id="{CA9545EB-24F0-49A3-984B-8948FFEFBDDD}"/>
              </a:ext>
            </a:extLst>
          </p:cNvPr>
          <p:cNvSpPr/>
          <p:nvPr/>
        </p:nvSpPr>
        <p:spPr>
          <a:xfrm>
            <a:off x="247970" y="3257319"/>
            <a:ext cx="4438330" cy="3010131"/>
          </a:xfrm>
          <a:prstGeom prst="roundRect">
            <a:avLst/>
          </a:prstGeom>
          <a:noFill/>
          <a:ln w="28575">
            <a:solidFill>
              <a:schemeClr val="bg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1"/>
                </a:solidFill>
              </a:rPr>
              <a:t>아나콘다 설치</a:t>
            </a:r>
            <a:endParaRPr lang="en-US" altLang="ko-KR">
              <a:solidFill>
                <a:schemeClr val="bg1"/>
              </a:solidFill>
            </a:endParaRPr>
          </a:p>
          <a:p>
            <a:pPr algn="ctr"/>
            <a:r>
              <a:rPr lang="en-US" altLang="ko-KR">
                <a:solidFill>
                  <a:schemeClr val="bg1"/>
                </a:solidFill>
                <a:hlinkClick r:id="rId4"/>
              </a:rPr>
              <a:t>https://www.anaconda.com/products/individual</a:t>
            </a:r>
            <a:endParaRPr lang="en-US" altLang="ko-KR">
              <a:solidFill>
                <a:schemeClr val="bg1"/>
              </a:solidFill>
            </a:endParaRPr>
          </a:p>
          <a:p>
            <a:pPr algn="ctr"/>
            <a:endParaRPr lang="en-US" altLang="ko-KR">
              <a:solidFill>
                <a:schemeClr val="bg1"/>
              </a:solidFill>
            </a:endParaRPr>
          </a:p>
          <a:p>
            <a:r>
              <a:rPr lang="en-US" altLang="ko-KR">
                <a:solidFill>
                  <a:schemeClr val="bg1"/>
                </a:solidFill>
              </a:rPr>
              <a:t>Why we use anaconda?</a:t>
            </a:r>
          </a:p>
          <a:p>
            <a:pPr marL="342900" indent="-342900">
              <a:buAutoNum type="arabicPeriod"/>
            </a:pPr>
            <a:r>
              <a:rPr lang="ko-KR" altLang="en-US">
                <a:solidFill>
                  <a:schemeClr val="bg1"/>
                </a:solidFill>
              </a:rPr>
              <a:t>다양한 파이썬 라이브러리들 존재</a:t>
            </a:r>
            <a:endParaRPr lang="en-US" altLang="ko-KR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>
                <a:solidFill>
                  <a:schemeClr val="bg1"/>
                </a:solidFill>
              </a:rPr>
              <a:t>우리는 </a:t>
            </a:r>
            <a:r>
              <a:rPr lang="en-US" altLang="ko-KR">
                <a:solidFill>
                  <a:schemeClr val="bg1"/>
                </a:solidFill>
              </a:rPr>
              <a:t>Jupyter notebook </a:t>
            </a:r>
            <a:r>
              <a:rPr lang="ko-KR" altLang="en-US">
                <a:solidFill>
                  <a:schemeClr val="bg1"/>
                </a:solidFill>
              </a:rPr>
              <a:t>사용할것</a:t>
            </a:r>
            <a:endParaRPr lang="en-US" altLang="ko-KR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>
                <a:solidFill>
                  <a:schemeClr val="bg1"/>
                </a:solidFill>
              </a:rPr>
              <a:t>인공지능</a:t>
            </a:r>
            <a:r>
              <a:rPr lang="en-US" altLang="ko-KR">
                <a:solidFill>
                  <a:schemeClr val="bg1"/>
                </a:solidFill>
              </a:rPr>
              <a:t>/</a:t>
            </a:r>
            <a:r>
              <a:rPr lang="ko-KR" altLang="en-US">
                <a:solidFill>
                  <a:schemeClr val="bg1"/>
                </a:solidFill>
              </a:rPr>
              <a:t>데이터과학 등등에 사용</a:t>
            </a:r>
            <a:endParaRPr lang="en-US" altLang="ko-KR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75E286A-C024-43CF-B256-0A185E7E5B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4475" y="1155561"/>
            <a:ext cx="6286180" cy="240915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FB25016-3F81-4AE6-83B1-60A6D11DAF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24475" y="3697083"/>
            <a:ext cx="6286180" cy="232186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F640E72-5E74-4264-B3D8-D8A6399617B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71625" y="1724025"/>
            <a:ext cx="9048750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318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50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7896881" y="346787"/>
            <a:ext cx="3488455" cy="461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2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Visual studio code </a:t>
            </a:r>
            <a:r>
              <a:rPr lang="ko-KR" altLang="en-US" sz="2402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설치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B9CD1F-EE3D-4E44-B938-FB2B0F636F77}"/>
              </a:ext>
            </a:extLst>
          </p:cNvPr>
          <p:cNvSpPr txBox="1"/>
          <p:nvPr/>
        </p:nvSpPr>
        <p:spPr>
          <a:xfrm>
            <a:off x="888557" y="265928"/>
            <a:ext cx="3506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Environment setting</a:t>
            </a:r>
            <a:endParaRPr lang="ko-KR" altLang="en-US" sz="280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pic>
        <p:nvPicPr>
          <p:cNvPr id="2050" name="Picture 2" descr="Visual Studio Code Extension 모음 - gaussian37">
            <a:extLst>
              <a:ext uri="{FF2B5EF4-FFF2-40B4-BE49-F238E27FC236}">
                <a16:creationId xmlns:a16="http://schemas.microsoft.com/office/drawing/2014/main" id="{C1712B43-65DA-43AB-A7E9-A019B0502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557" y="1502263"/>
            <a:ext cx="302895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사각형: 둥근 모서리 7">
            <a:extLst>
              <a:ext uri="{FF2B5EF4-FFF2-40B4-BE49-F238E27FC236}">
                <a16:creationId xmlns:a16="http://schemas.microsoft.com/office/drawing/2014/main" id="{3AA5F8F6-ED05-422E-870C-1AA2FA8D41CA}"/>
              </a:ext>
            </a:extLst>
          </p:cNvPr>
          <p:cNvSpPr/>
          <p:nvPr/>
        </p:nvSpPr>
        <p:spPr>
          <a:xfrm>
            <a:off x="247970" y="3257319"/>
            <a:ext cx="4438330" cy="3010131"/>
          </a:xfrm>
          <a:prstGeom prst="roundRect">
            <a:avLst/>
          </a:prstGeom>
          <a:noFill/>
          <a:ln w="28575">
            <a:solidFill>
              <a:schemeClr val="bg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bg1"/>
                </a:solidFill>
              </a:rPr>
              <a:t>Visual Studio Code</a:t>
            </a:r>
          </a:p>
          <a:p>
            <a:pPr algn="ctr"/>
            <a:r>
              <a:rPr lang="en-US" altLang="ko-KR">
                <a:solidFill>
                  <a:schemeClr val="bg1"/>
                </a:solidFill>
                <a:hlinkClick r:id="rId4"/>
              </a:rPr>
              <a:t>https://code.visualstudio.com/</a:t>
            </a:r>
            <a:endParaRPr lang="en-US" altLang="ko-KR">
              <a:solidFill>
                <a:schemeClr val="bg1"/>
              </a:solidFill>
            </a:endParaRPr>
          </a:p>
          <a:p>
            <a:pPr algn="ctr"/>
            <a:endParaRPr lang="en-US" altLang="ko-KR">
              <a:solidFill>
                <a:schemeClr val="bg1"/>
              </a:solidFill>
            </a:endParaRPr>
          </a:p>
          <a:p>
            <a:r>
              <a:rPr lang="en-US" altLang="ko-KR">
                <a:solidFill>
                  <a:schemeClr val="bg1"/>
                </a:solidFill>
              </a:rPr>
              <a:t>Why we install vscode?</a:t>
            </a:r>
          </a:p>
          <a:p>
            <a:pPr marL="342900" indent="-342900">
              <a:buAutoNum type="arabicPeriod"/>
            </a:pPr>
            <a:r>
              <a:rPr lang="ko-KR" altLang="en-US">
                <a:solidFill>
                  <a:schemeClr val="bg1"/>
                </a:solidFill>
              </a:rPr>
              <a:t>요즘 개발자들 대세 개발환경</a:t>
            </a:r>
            <a:endParaRPr lang="en-US" altLang="ko-KR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>
                <a:solidFill>
                  <a:schemeClr val="bg1"/>
                </a:solidFill>
              </a:rPr>
              <a:t>가벼운 프로그램</a:t>
            </a:r>
            <a:r>
              <a:rPr lang="en-US" altLang="ko-KR">
                <a:solidFill>
                  <a:schemeClr val="bg1"/>
                </a:solidFill>
              </a:rPr>
              <a:t>, </a:t>
            </a:r>
            <a:r>
              <a:rPr lang="ko-KR" altLang="en-US">
                <a:solidFill>
                  <a:schemeClr val="bg1"/>
                </a:solidFill>
              </a:rPr>
              <a:t>많은 </a:t>
            </a:r>
            <a:r>
              <a:rPr lang="en-US" altLang="ko-KR">
                <a:solidFill>
                  <a:schemeClr val="bg1"/>
                </a:solidFill>
              </a:rPr>
              <a:t>extension</a:t>
            </a:r>
          </a:p>
          <a:p>
            <a:pPr marL="342900" indent="-342900">
              <a:buAutoNum type="arabicPeriod"/>
            </a:pPr>
            <a:r>
              <a:rPr lang="ko-KR" altLang="en-US">
                <a:solidFill>
                  <a:schemeClr val="bg1"/>
                </a:solidFill>
              </a:rPr>
              <a:t>좋은 기능이 많다</a:t>
            </a:r>
            <a:r>
              <a:rPr lang="en-US" altLang="ko-KR">
                <a:solidFill>
                  <a:schemeClr val="bg1"/>
                </a:solidFill>
              </a:rPr>
              <a:t>!</a:t>
            </a:r>
          </a:p>
        </p:txBody>
      </p:sp>
      <p:pic>
        <p:nvPicPr>
          <p:cNvPr id="2054" name="Picture 6" descr="필요한 설치 옵션에 체크합니다">
            <a:extLst>
              <a:ext uri="{FF2B5EF4-FFF2-40B4-BE49-F238E27FC236}">
                <a16:creationId xmlns:a16="http://schemas.microsoft.com/office/drawing/2014/main" id="{96319F7B-E27B-4AEA-8277-01977B9638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02" t="11665" r="19031" b="7162"/>
          <a:stretch/>
        </p:blipFill>
        <p:spPr bwMode="auto">
          <a:xfrm>
            <a:off x="6686549" y="1399749"/>
            <a:ext cx="4276725" cy="3010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사각형: 둥근 모서리 7">
            <a:extLst>
              <a:ext uri="{FF2B5EF4-FFF2-40B4-BE49-F238E27FC236}">
                <a16:creationId xmlns:a16="http://schemas.microsoft.com/office/drawing/2014/main" id="{949476D8-A4CA-4CA7-B2CE-B24B229C7A8C}"/>
              </a:ext>
            </a:extLst>
          </p:cNvPr>
          <p:cNvSpPr/>
          <p:nvPr/>
        </p:nvSpPr>
        <p:spPr>
          <a:xfrm>
            <a:off x="6237344" y="4590819"/>
            <a:ext cx="5034011" cy="1571455"/>
          </a:xfrm>
          <a:prstGeom prst="roundRect">
            <a:avLst/>
          </a:prstGeom>
          <a:noFill/>
          <a:ln w="28575">
            <a:solidFill>
              <a:schemeClr val="bg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1"/>
                </a:solidFill>
              </a:rPr>
              <a:t>위 화면 빼고 나머지는 다음 눌러서 설치</a:t>
            </a:r>
            <a:r>
              <a:rPr lang="en-US" altLang="ko-KR">
                <a:solidFill>
                  <a:schemeClr val="bg1"/>
                </a:solidFill>
              </a:rPr>
              <a:t>!</a:t>
            </a:r>
          </a:p>
          <a:p>
            <a:pPr algn="ctr"/>
            <a:r>
              <a:rPr lang="en-US" altLang="ko-KR">
                <a:solidFill>
                  <a:schemeClr val="bg1"/>
                </a:solidFill>
              </a:rPr>
              <a:t>PATH</a:t>
            </a:r>
            <a:r>
              <a:rPr lang="ko-KR" altLang="en-US">
                <a:solidFill>
                  <a:schemeClr val="bg1"/>
                </a:solidFill>
              </a:rPr>
              <a:t>에 추가 </a:t>
            </a:r>
            <a:r>
              <a:rPr lang="en-US" altLang="ko-KR">
                <a:solidFill>
                  <a:schemeClr val="bg1"/>
                </a:solidFill>
              </a:rPr>
              <a:t>&lt;&lt; </a:t>
            </a:r>
            <a:r>
              <a:rPr lang="ko-KR" altLang="en-US">
                <a:solidFill>
                  <a:schemeClr val="bg1"/>
                </a:solidFill>
              </a:rPr>
              <a:t>이게 중요합니다</a:t>
            </a:r>
            <a:r>
              <a:rPr lang="en-US" altLang="ko-KR">
                <a:solidFill>
                  <a:schemeClr val="bg1"/>
                </a:solidFill>
              </a:rPr>
              <a:t>!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2948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50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8124984" y="346787"/>
            <a:ext cx="3656770" cy="461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2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Github </a:t>
            </a:r>
            <a:r>
              <a:rPr lang="ko-KR" altLang="en-US" sz="2402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가입 </a:t>
            </a:r>
            <a:r>
              <a:rPr lang="en-US" altLang="ko-KR" sz="2402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&amp; </a:t>
            </a:r>
            <a:r>
              <a:rPr lang="ko-KR" altLang="en-US" sz="2402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백준 가입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685B52-D1F1-491E-A0AE-036186F1D406}"/>
              </a:ext>
            </a:extLst>
          </p:cNvPr>
          <p:cNvSpPr txBox="1"/>
          <p:nvPr/>
        </p:nvSpPr>
        <p:spPr>
          <a:xfrm>
            <a:off x="888557" y="265928"/>
            <a:ext cx="3506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Environment setting</a:t>
            </a:r>
            <a:endParaRPr lang="ko-KR" altLang="en-US" sz="280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pic>
        <p:nvPicPr>
          <p:cNvPr id="3074" name="Picture 2" descr="Github과 Git remote">
            <a:extLst>
              <a:ext uri="{FF2B5EF4-FFF2-40B4-BE49-F238E27FC236}">
                <a16:creationId xmlns:a16="http://schemas.microsoft.com/office/drawing/2014/main" id="{FF00DF43-452B-41C7-82F9-F0CD7CD0D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8805" y="1379836"/>
            <a:ext cx="2876550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사각형: 둥근 모서리 7">
            <a:extLst>
              <a:ext uri="{FF2B5EF4-FFF2-40B4-BE49-F238E27FC236}">
                <a16:creationId xmlns:a16="http://schemas.microsoft.com/office/drawing/2014/main" id="{DC140494-B475-4CCC-B495-DC486BEDFA06}"/>
              </a:ext>
            </a:extLst>
          </p:cNvPr>
          <p:cNvSpPr/>
          <p:nvPr/>
        </p:nvSpPr>
        <p:spPr>
          <a:xfrm>
            <a:off x="737915" y="3236440"/>
            <a:ext cx="4438330" cy="3010131"/>
          </a:xfrm>
          <a:prstGeom prst="roundRect">
            <a:avLst/>
          </a:prstGeom>
          <a:noFill/>
          <a:ln w="28575">
            <a:solidFill>
              <a:schemeClr val="bg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bg1"/>
                </a:solidFill>
              </a:rPr>
              <a:t>Github</a:t>
            </a:r>
          </a:p>
          <a:p>
            <a:pPr algn="ctr"/>
            <a:r>
              <a:rPr lang="en-US" altLang="ko-KR">
                <a:solidFill>
                  <a:schemeClr val="bg1"/>
                </a:solidFill>
                <a:hlinkClick r:id="rId4"/>
              </a:rPr>
              <a:t>https://github.com/</a:t>
            </a:r>
            <a:endParaRPr lang="en-US" altLang="ko-KR">
              <a:solidFill>
                <a:schemeClr val="bg1"/>
              </a:solidFill>
            </a:endParaRPr>
          </a:p>
          <a:p>
            <a:pPr algn="ctr"/>
            <a:endParaRPr lang="en-US" altLang="ko-KR">
              <a:solidFill>
                <a:schemeClr val="bg1"/>
              </a:solidFill>
            </a:endParaRPr>
          </a:p>
          <a:p>
            <a:r>
              <a:rPr lang="en-US" altLang="ko-KR">
                <a:solidFill>
                  <a:schemeClr val="bg1"/>
                </a:solidFill>
              </a:rPr>
              <a:t>Why we sign up github?</a:t>
            </a:r>
          </a:p>
          <a:p>
            <a:pPr marL="342900" indent="-342900">
              <a:buAutoNum type="arabicPeriod"/>
            </a:pPr>
            <a:r>
              <a:rPr lang="ko-KR" altLang="en-US">
                <a:solidFill>
                  <a:schemeClr val="bg1"/>
                </a:solidFill>
              </a:rPr>
              <a:t>개발자들은 대부분 이걸로 협업</a:t>
            </a:r>
            <a:endParaRPr lang="en-US" altLang="ko-KR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>
                <a:solidFill>
                  <a:schemeClr val="bg1"/>
                </a:solidFill>
              </a:rPr>
              <a:t>오픈소스 플랫폼</a:t>
            </a:r>
            <a:r>
              <a:rPr lang="en-US" altLang="ko-KR">
                <a:solidFill>
                  <a:schemeClr val="bg1"/>
                </a:solidFill>
              </a:rPr>
              <a:t>:</a:t>
            </a:r>
            <a:r>
              <a:rPr lang="ko-KR" altLang="en-US">
                <a:solidFill>
                  <a:schemeClr val="bg1"/>
                </a:solidFill>
              </a:rPr>
              <a:t> 코드공유 가능</a:t>
            </a:r>
            <a:endParaRPr lang="en-US" altLang="ko-KR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>
                <a:solidFill>
                  <a:schemeClr val="bg1"/>
                </a:solidFill>
              </a:rPr>
              <a:t>개인 코드 저장용으로도 좋다</a:t>
            </a:r>
            <a:r>
              <a:rPr lang="en-US" altLang="ko-KR">
                <a:solidFill>
                  <a:schemeClr val="bg1"/>
                </a:solidFill>
              </a:rPr>
              <a:t>!</a:t>
            </a:r>
          </a:p>
        </p:txBody>
      </p:sp>
      <p:pic>
        <p:nvPicPr>
          <p:cNvPr id="3076" name="Picture 4" descr="baekjoon 정보">
            <a:extLst>
              <a:ext uri="{FF2B5EF4-FFF2-40B4-BE49-F238E27FC236}">
                <a16:creationId xmlns:a16="http://schemas.microsoft.com/office/drawing/2014/main" id="{0142EE0A-9C5B-4B94-AFF2-1CF7B605DC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7100" y="1379836"/>
            <a:ext cx="2952750" cy="15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사각형: 둥근 모서리 7">
            <a:extLst>
              <a:ext uri="{FF2B5EF4-FFF2-40B4-BE49-F238E27FC236}">
                <a16:creationId xmlns:a16="http://schemas.microsoft.com/office/drawing/2014/main" id="{4C279424-F5A9-4AE2-B66B-DCB1D9E20034}"/>
              </a:ext>
            </a:extLst>
          </p:cNvPr>
          <p:cNvSpPr/>
          <p:nvPr/>
        </p:nvSpPr>
        <p:spPr>
          <a:xfrm>
            <a:off x="7154310" y="3236440"/>
            <a:ext cx="4438330" cy="3010131"/>
          </a:xfrm>
          <a:prstGeom prst="roundRect">
            <a:avLst/>
          </a:prstGeom>
          <a:noFill/>
          <a:ln w="28575">
            <a:solidFill>
              <a:schemeClr val="bg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bg1"/>
                </a:solidFill>
              </a:rPr>
              <a:t>Backjoon online judge</a:t>
            </a:r>
          </a:p>
          <a:p>
            <a:pPr algn="ctr"/>
            <a:r>
              <a:rPr lang="en-US" altLang="ko-KR">
                <a:solidFill>
                  <a:schemeClr val="bg1"/>
                </a:solidFill>
                <a:hlinkClick r:id="rId6"/>
              </a:rPr>
              <a:t>https://www.acmicpc.net/</a:t>
            </a:r>
            <a:endParaRPr lang="en-US" altLang="ko-KR">
              <a:solidFill>
                <a:schemeClr val="bg1"/>
              </a:solidFill>
            </a:endParaRPr>
          </a:p>
          <a:p>
            <a:pPr algn="ctr"/>
            <a:endParaRPr lang="en-US" altLang="ko-KR">
              <a:solidFill>
                <a:schemeClr val="bg1"/>
              </a:solidFill>
            </a:endParaRPr>
          </a:p>
          <a:p>
            <a:r>
              <a:rPr lang="en-US" altLang="ko-KR">
                <a:solidFill>
                  <a:schemeClr val="bg1"/>
                </a:solidFill>
              </a:rPr>
              <a:t>Why we sign up BOJ?</a:t>
            </a:r>
          </a:p>
          <a:p>
            <a:pPr marL="342900" indent="-342900">
              <a:buAutoNum type="arabicPeriod"/>
            </a:pPr>
            <a:r>
              <a:rPr lang="ko-KR" altLang="en-US">
                <a:solidFill>
                  <a:schemeClr val="bg1"/>
                </a:solidFill>
              </a:rPr>
              <a:t>많은 알고리즘 문제 존재</a:t>
            </a:r>
            <a:endParaRPr lang="en-US" altLang="ko-KR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>
                <a:solidFill>
                  <a:schemeClr val="bg1"/>
                </a:solidFill>
              </a:rPr>
              <a:t>문제별 난이도 제공</a:t>
            </a:r>
            <a:endParaRPr lang="en-US" altLang="ko-K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593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50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9399388" y="364278"/>
            <a:ext cx="1832553" cy="461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2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파이썬 소개</a:t>
            </a:r>
          </a:p>
        </p:txBody>
      </p:sp>
      <p:pic>
        <p:nvPicPr>
          <p:cNvPr id="4100" name="Picture 4" descr="The best programming languages to learn in 2022 | TechRepublic">
            <a:extLst>
              <a:ext uri="{FF2B5EF4-FFF2-40B4-BE49-F238E27FC236}">
                <a16:creationId xmlns:a16="http://schemas.microsoft.com/office/drawing/2014/main" id="{F6473CF3-3BD6-40B0-88ED-D1F8F7E7B9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1419354"/>
            <a:ext cx="6057727" cy="4543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사각형: 둥근 모서리 7">
            <a:extLst>
              <a:ext uri="{FF2B5EF4-FFF2-40B4-BE49-F238E27FC236}">
                <a16:creationId xmlns:a16="http://schemas.microsoft.com/office/drawing/2014/main" id="{F7E3AEF6-63C6-46A0-86DF-906A4F6BD48E}"/>
              </a:ext>
            </a:extLst>
          </p:cNvPr>
          <p:cNvSpPr/>
          <p:nvPr/>
        </p:nvSpPr>
        <p:spPr>
          <a:xfrm>
            <a:off x="7054141" y="3743453"/>
            <a:ext cx="4690493" cy="2219196"/>
          </a:xfrm>
          <a:prstGeom prst="roundRect">
            <a:avLst/>
          </a:prstGeom>
          <a:noFill/>
          <a:ln w="28575">
            <a:solidFill>
              <a:schemeClr val="bg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1"/>
                </a:solidFill>
              </a:rPr>
              <a:t>다른 사람들이 만들어놓은 도구들이 많다</a:t>
            </a:r>
            <a:r>
              <a:rPr lang="en-US" altLang="ko-KR">
                <a:solidFill>
                  <a:schemeClr val="bg1"/>
                </a:solidFill>
              </a:rPr>
              <a:t>.</a:t>
            </a:r>
          </a:p>
          <a:p>
            <a:pPr algn="ctr"/>
            <a:endParaRPr lang="en-US" altLang="ko-KR">
              <a:solidFill>
                <a:schemeClr val="bg1"/>
              </a:solidFill>
            </a:endParaRPr>
          </a:p>
          <a:p>
            <a:pPr algn="ctr"/>
            <a:r>
              <a:rPr lang="ko-KR" altLang="en-US">
                <a:solidFill>
                  <a:schemeClr val="bg1"/>
                </a:solidFill>
              </a:rPr>
              <a:t>언어 구조가 쉬워서 입문하기가 좋다</a:t>
            </a:r>
            <a:r>
              <a:rPr lang="en-US" altLang="ko-KR">
                <a:solidFill>
                  <a:schemeClr val="bg1"/>
                </a:solidFill>
              </a:rPr>
              <a:t>.</a:t>
            </a:r>
          </a:p>
          <a:p>
            <a:pPr algn="ctr"/>
            <a:endParaRPr lang="en-US" altLang="ko-KR">
              <a:solidFill>
                <a:schemeClr val="bg1"/>
              </a:solidFill>
            </a:endParaRPr>
          </a:p>
          <a:p>
            <a:pPr algn="ctr"/>
            <a:r>
              <a:rPr lang="ko-KR" altLang="en-US">
                <a:solidFill>
                  <a:schemeClr val="bg1"/>
                </a:solidFill>
              </a:rPr>
              <a:t>다양한 프로그램을 이거 하나로 개발가능</a:t>
            </a:r>
            <a:endParaRPr lang="en-US" altLang="ko-KR">
              <a:solidFill>
                <a:schemeClr val="bg1"/>
              </a:solidFill>
            </a:endParaRPr>
          </a:p>
        </p:txBody>
      </p:sp>
      <p:pic>
        <p:nvPicPr>
          <p:cNvPr id="4102" name="Picture 6" descr="첫 프로그래밍 - 파이썬 튜토리얼 따라가기 4">
            <a:extLst>
              <a:ext uri="{FF2B5EF4-FFF2-40B4-BE49-F238E27FC236}">
                <a16:creationId xmlns:a16="http://schemas.microsoft.com/office/drawing/2014/main" id="{AA5EC330-FDEB-48BC-B08F-6785D1027D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324" y="1688001"/>
            <a:ext cx="3286125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50E84FB-A637-4B0D-A687-79DFE7BA63BD}"/>
              </a:ext>
            </a:extLst>
          </p:cNvPr>
          <p:cNvSpPr txBox="1"/>
          <p:nvPr/>
        </p:nvSpPr>
        <p:spPr>
          <a:xfrm>
            <a:off x="888557" y="265928"/>
            <a:ext cx="3506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Why python?</a:t>
            </a:r>
            <a:endParaRPr lang="ko-KR" altLang="en-US" sz="280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284130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 theme" id="{1C5D189E-FD72-4570-BD83-9039D56F569B}" vid="{C7FF242B-BEBB-4996-864F-8E4493593035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811</TotalTime>
  <Words>1205</Words>
  <Application>Microsoft Office PowerPoint</Application>
  <PresentationFormat>와이드스크린</PresentationFormat>
  <Paragraphs>172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Apple SD Gothic Neo</vt:lpstr>
      <vt:lpstr>KoPub돋움체 Light</vt:lpstr>
      <vt:lpstr>맑은 고딕</vt:lpstr>
      <vt:lpstr>Arial</vt:lpstr>
      <vt:lpstr>default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이혜강</dc:creator>
  <cp:lastModifiedBy>Minwoo Son</cp:lastModifiedBy>
  <cp:revision>170</cp:revision>
  <dcterms:created xsi:type="dcterms:W3CDTF">2016-03-12T15:04:52Z</dcterms:created>
  <dcterms:modified xsi:type="dcterms:W3CDTF">2022-03-09T08:11:16Z</dcterms:modified>
</cp:coreProperties>
</file>