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5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아기길냥이 아기길냥이" initials="아아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85" autoAdjust="0"/>
    <p:restoredTop sz="96370" autoAdjust="0"/>
  </p:normalViewPr>
  <p:slideViewPr>
    <p:cSldViewPr>
      <p:cViewPr varScale="1">
        <p:scale>
          <a:sx n="100" d="100"/>
          <a:sy n="100" d="100"/>
        </p:scale>
        <p:origin x="1776" y="138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commentAuthors" Target="commentAuthors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2-05-09T21:58:04.436" idx="1">
    <p:pos x="9" y="9"/>
    <p:text/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4CCFBE2-2B8D-499C-81C9-2CD5B3EB8E93}" type="datetime1">
              <a:rPr lang="ko-KR" altLang="en-US"/>
              <a:pPr lvl="0">
                <a:defRPr/>
              </a:pPr>
              <a:t>2022-06-22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554DD7E-3179-445A-81DB-781C4554AFF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B545AC5-813F-4ED1-B011-8EA17CB93331}" type="datetime1">
              <a:rPr lang="ko-KR" altLang="en-US"/>
              <a:pPr lvl="0">
                <a:defRPr/>
              </a:pPr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5504B90-27FD-422C-8CC6-2AADAD122D0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5504B90-27FD-422C-8CC6-2AADAD122D0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latin typeface="+mn-ea"/>
                <a:ea typeface="+mn-ea"/>
              </a:rPr>
              <a:t>라즈베리파이는 아날로그데이터를 읽을수있는 핀이 없어  </a:t>
            </a:r>
            <a:r>
              <a:rPr lang="en-US" altLang="ko-KR">
                <a:latin typeface="+mn-ea"/>
                <a:ea typeface="+mn-ea"/>
              </a:rPr>
              <a:t>mcp3008</a:t>
            </a:r>
            <a:r>
              <a:rPr lang="ko-KR" altLang="en-US">
                <a:latin typeface="+mn-ea"/>
                <a:ea typeface="+mn-ea"/>
              </a:rPr>
              <a:t>을 이용해 </a:t>
            </a:r>
            <a:r>
              <a:rPr lang="en-US" altLang="ko-KR">
                <a:latin typeface="+mn-ea"/>
                <a:ea typeface="+mn-ea"/>
              </a:rPr>
              <a:t>SPI</a:t>
            </a:r>
            <a:r>
              <a:rPr lang="ko-KR" altLang="en-US">
                <a:latin typeface="+mn-ea"/>
                <a:ea typeface="+mn-ea"/>
              </a:rPr>
              <a:t>통신으로 아날로그 값을 읽어야함</a:t>
            </a:r>
            <a:endParaRPr lang="ko-KR" altLang="en-US">
              <a:latin typeface="+mn-ea"/>
              <a:ea typeface="+mn-ea"/>
            </a:endParaRPr>
          </a:p>
          <a:p>
            <a:pPr algn="l">
              <a:defRPr/>
            </a:pPr>
            <a:endParaRPr lang="en-US" altLang="ko-KR" b="1" i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SPI</a:t>
            </a:r>
            <a:r>
              <a:rPr lang="ko-KR" altLang="en-US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란</a:t>
            </a:r>
            <a:r>
              <a:rPr lang="en-US" altLang="ko-KR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?</a:t>
            </a:r>
            <a:endParaRPr lang="en-US" altLang="ko-KR" b="1" i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​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SPI(Serial Peripheral Interface)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I2C,CAN, UART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와 같은 시리얼 통신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직렬 통신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방식 중 한가지로 마이크로컨트롤러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스프트 레지스터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, SD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카드 등의 소형 주변 장치 사이에 데이터를 전송하기 위한 기능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en-US" altLang="ko-KR" b="0" i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>
              <a:defRPr/>
            </a:pPr>
            <a:endParaRPr lang="en-US" altLang="ko-KR"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SPI </a:t>
            </a:r>
            <a:r>
              <a:rPr lang="ko-KR" altLang="en-US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통신의 특징</a:t>
            </a:r>
            <a:endParaRPr lang="ko-KR" altLang="en-US" b="1" i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→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1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대 다수의 통신을 지원하는 동기식 통신 방식</a:t>
            </a:r>
            <a:endParaRPr lang="ko-KR" altLang="en-US" b="0" i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→동시에 송수신이 가능함</a:t>
            </a:r>
            <a:endParaRPr lang="ko-KR" altLang="en-US" b="0" i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→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I2C 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에 비해 속도가 빠름</a:t>
            </a:r>
            <a:endParaRPr lang="ko-KR" altLang="en-US" b="0" i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→하나의 마스터 장치만 지원함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5504B90-27FD-422C-8CC6-2AADAD122D0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5504B90-27FD-422C-8CC6-2AADAD122D0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5504B90-27FD-422C-8CC6-2AADAD122D0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5504B90-27FD-422C-8CC6-2AADAD122D0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gif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gif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gif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gif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gif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1187624" y="4365104"/>
            <a:ext cx="7632848" cy="14401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gradFill>
                  <a:gsLst>
                    <a:gs pos="12500">
                      <a:srgbClr val="3C2C34"/>
                    </a:gs>
                    <a:gs pos="21250">
                      <a:srgbClr val="3C2C34"/>
                    </a:gs>
                  </a:gsLst>
                  <a:lin ang="5400000" scaled="0"/>
                </a:gra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930" y="277582"/>
            <a:ext cx="8426811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8F5E4B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95399"/>
            <a:ext cx="8496943" cy="4742745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00930" y="277582"/>
            <a:ext cx="8426811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8F5E4B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1295399"/>
            <a:ext cx="8496943" cy="4742745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475656" y="692696"/>
            <a:ext cx="6858000" cy="13219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8F5E4B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8.png"  /><Relationship Id="rId4" Type="http://schemas.openxmlformats.org/officeDocument/2006/relationships/comments" Target="../comments/commen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dc8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 idx="0"/>
          </p:nvPr>
        </p:nvSpPr>
        <p:spPr>
          <a:xfrm>
            <a:off x="1187624" y="4509120"/>
            <a:ext cx="7632848" cy="1440160"/>
          </a:xfrm>
        </p:spPr>
        <p:txBody>
          <a:bodyPr/>
          <a:lstStyle/>
          <a:p>
            <a:pPr lvl="0" algn="r">
              <a:defRPr/>
            </a:pPr>
            <a:r>
              <a:rPr lang="ko-KR" altLang="en-US"/>
              <a:t>아쿠아 플랜테이션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11760" y="4478967"/>
            <a:ext cx="5688632" cy="36735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>
                <a:solidFill>
                  <a:srgbClr val="8f5e4b">
                    <a:alpha val="60000"/>
                  </a:srgbClr>
                </a:solidFill>
                <a:latin typeface="+mj-lt"/>
                <a:cs typeface="굴림"/>
              </a:rPr>
              <a:t>반려식물을 위한</a:t>
            </a:r>
            <a:endParaRPr kumimoji="1" lang="ko-KR" altLang="en-US">
              <a:solidFill>
                <a:srgbClr val="8f5e4b">
                  <a:alpha val="60000"/>
                </a:srgbClr>
              </a:solidFill>
              <a:latin typeface="+mj-lt"/>
              <a:cs typeface="굴림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600" y="5557956"/>
            <a:ext cx="3168352" cy="907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21511721</a:t>
            </a:r>
            <a:r>
              <a:rPr lang="ko-KR" altLang="en-US"/>
              <a:t> 김동주</a:t>
            </a:r>
            <a:endParaRPr lang="ko-KR" altLang="en-US"/>
          </a:p>
          <a:p>
            <a:pPr>
              <a:defRPr/>
            </a:pPr>
            <a:r>
              <a:rPr lang="en-US" altLang="ko-KR"/>
              <a:t>21720893</a:t>
            </a:r>
            <a:r>
              <a:rPr lang="ko-KR" altLang="en-US"/>
              <a:t> 손명균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센서 및 모듈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78703E-EE9E-0342-EE93-BF3DEBBD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890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CC9CE7-7E54-5EAD-A187-CBEC573AE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40184"/>
              </p:ext>
            </p:extLst>
          </p:nvPr>
        </p:nvGraphicFramePr>
        <p:xfrm>
          <a:off x="334318" y="1197129"/>
          <a:ext cx="8484140" cy="5537978"/>
        </p:xfrm>
        <a:graphic>
          <a:graphicData uri="http://schemas.openxmlformats.org/drawingml/2006/table">
            <a:tbl>
              <a:tblPr/>
              <a:tblGrid>
                <a:gridCol w="1427751">
                  <a:extLst>
                    <a:ext uri="{9D8B030D-6E8A-4147-A177-3AD203B41FA5}">
                      <a16:colId xmlns:a16="http://schemas.microsoft.com/office/drawing/2014/main" val="1918069212"/>
                    </a:ext>
                  </a:extLst>
                </a:gridCol>
                <a:gridCol w="2349897">
                  <a:extLst>
                    <a:ext uri="{9D8B030D-6E8A-4147-A177-3AD203B41FA5}">
                      <a16:colId xmlns:a16="http://schemas.microsoft.com/office/drawing/2014/main" val="925161052"/>
                    </a:ext>
                  </a:extLst>
                </a:gridCol>
                <a:gridCol w="4706492">
                  <a:extLst>
                    <a:ext uri="{9D8B030D-6E8A-4147-A177-3AD203B41FA5}">
                      <a16:colId xmlns:a16="http://schemas.microsoft.com/office/drawing/2014/main" val="3828081665"/>
                    </a:ext>
                  </a:extLst>
                </a:gridCol>
              </a:tblGrid>
              <a:tr h="19532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토양 수분 센서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(YL-69)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전압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+5 V (3.5V~5.5VDC)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프로브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사이의 저항을 측정하여 토양의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습도값을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측정하는 센서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라즈베리파이에서는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아날로그값을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입력받은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핀이 없어서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ADC(Analog to Digital Converter)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필요로 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786302"/>
                  </a:ext>
                </a:extLst>
              </a:tr>
              <a:tr h="1303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온습도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센서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DHT11)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전압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+5 V (3.5V~5.5VDC)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 범위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0 - 50 °C ± 2 °C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 범위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20-90% RH ± 5%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온도와 습도를 측정하는 센서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28781"/>
                  </a:ext>
                </a:extLst>
              </a:tr>
              <a:tr h="978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 센서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CdS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Cell)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조도를 측정하는 센서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측정값을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아날로그값으로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반환하기 때문에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ADC(Analog to Digital Converter)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필요로 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050620"/>
                  </a:ext>
                </a:extLst>
              </a:tr>
              <a:tr h="1303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 센서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DS18B20)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전압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+5 V (2.7V~5.5VDC)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 범위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-50 - +125 °C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핀 만으로 전원공급 및 통신이 가능한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1-Wire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통신을 사용하는 디지털 온도센서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27483"/>
                  </a:ext>
                </a:extLst>
              </a:tr>
            </a:tbl>
          </a:graphicData>
        </a:graphic>
      </p:graphicFrame>
      <p:pic>
        <p:nvPicPr>
          <p:cNvPr id="1033" name="_x502817880">
            <a:extLst>
              <a:ext uri="{FF2B5EF4-FFF2-40B4-BE49-F238E27FC236}">
                <a16:creationId xmlns:a16="http://schemas.microsoft.com/office/drawing/2014/main" id="{78D87322-44E6-9919-4B99-704EABE1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30" y="1410306"/>
            <a:ext cx="1604962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_x502822128">
            <a:extLst>
              <a:ext uri="{FF2B5EF4-FFF2-40B4-BE49-F238E27FC236}">
                <a16:creationId xmlns:a16="http://schemas.microsoft.com/office/drawing/2014/main" id="{FE830AD3-DE33-4A3F-CE5D-944413BD7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93" y="3215546"/>
            <a:ext cx="1519237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504593824">
            <a:extLst>
              <a:ext uri="{FF2B5EF4-FFF2-40B4-BE49-F238E27FC236}">
                <a16:creationId xmlns:a16="http://schemas.microsoft.com/office/drawing/2014/main" id="{EC31C735-826C-2B52-3A8B-821E2BE5F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67088"/>
            <a:ext cx="1224136" cy="9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_x504594904">
            <a:extLst>
              <a:ext uri="{FF2B5EF4-FFF2-40B4-BE49-F238E27FC236}">
                <a16:creationId xmlns:a16="http://schemas.microsoft.com/office/drawing/2014/main" id="{B9CC5133-B7A4-6BAD-1611-2342FDFEC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42" y="5467361"/>
            <a:ext cx="1519237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EA58E39B-4510-F1B2-6914-8FF256B0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18" y="9074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센서 및 모듈 </a:t>
            </a:r>
            <a:r>
              <a:rPr lang="en-US" altLang="ko-KR"/>
              <a:t>Spec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78703E-EE9E-0342-EE93-BF3DEBBD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890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A58E39B-4510-F1B2-6914-8FF256B0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18" y="9074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9648EF4-90C6-03D6-91E9-D6AEDB59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84603"/>
              </p:ext>
            </p:extLst>
          </p:nvPr>
        </p:nvGraphicFramePr>
        <p:xfrm>
          <a:off x="334318" y="1197128"/>
          <a:ext cx="8475365" cy="5472232"/>
        </p:xfrm>
        <a:graphic>
          <a:graphicData uri="http://schemas.openxmlformats.org/drawingml/2006/table">
            <a:tbl>
              <a:tblPr/>
              <a:tblGrid>
                <a:gridCol w="1426274">
                  <a:extLst>
                    <a:ext uri="{9D8B030D-6E8A-4147-A177-3AD203B41FA5}">
                      <a16:colId xmlns:a16="http://schemas.microsoft.com/office/drawing/2014/main" val="2735708554"/>
                    </a:ext>
                  </a:extLst>
                </a:gridCol>
                <a:gridCol w="2347466">
                  <a:extLst>
                    <a:ext uri="{9D8B030D-6E8A-4147-A177-3AD203B41FA5}">
                      <a16:colId xmlns:a16="http://schemas.microsoft.com/office/drawing/2014/main" val="2450096313"/>
                    </a:ext>
                  </a:extLst>
                </a:gridCol>
                <a:gridCol w="4701625">
                  <a:extLst>
                    <a:ext uri="{9D8B030D-6E8A-4147-A177-3AD203B41FA5}">
                      <a16:colId xmlns:a16="http://schemas.microsoft.com/office/drawing/2014/main" val="911251886"/>
                    </a:ext>
                  </a:extLst>
                </a:gridCol>
              </a:tblGrid>
              <a:tr h="1580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</a:t>
                      </a:r>
                      <a:b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(MCP3008)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전압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+5 V (2.7V~5.5VDC)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연속적인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신호를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discrete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 구성된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신호로 변환하는 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(I/C)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476106"/>
                  </a:ext>
                </a:extLst>
              </a:tr>
              <a:tr h="1594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워터 펌프모터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(SZH-GNP155)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전압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+5 V (3.5V~5.5VDC)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물을 끌어올릴 수 있는 워터펌프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제어가 힘들기 때문에 모터드라이버 또는 릴레이 모듈을 사용해 제어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440743"/>
                  </a:ext>
                </a:extLst>
              </a:tr>
              <a:tr h="12418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 드라이버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(L9110S)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전압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+5 V (2.5V~12VDC)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 개의 핀으로 두 개의 모터를 제어할 수 있게 해주는 모터 드라이버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13572"/>
                  </a:ext>
                </a:extLst>
              </a:tr>
              <a:tr h="10554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기본적인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입력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Hz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조절하여 밝기를 조절할 수 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66596"/>
                  </a:ext>
                </a:extLst>
              </a:tr>
            </a:tbl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F16E7929-2DDE-D05E-0C2C-953CA54B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2236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511034352">
            <a:extLst>
              <a:ext uri="{FF2B5EF4-FFF2-40B4-BE49-F238E27FC236}">
                <a16:creationId xmlns:a16="http://schemas.microsoft.com/office/drawing/2014/main" id="{FF3FFAE2-3B3E-5EAC-C02D-CADE41249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7127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504419384">
            <a:extLst>
              <a:ext uri="{FF2B5EF4-FFF2-40B4-BE49-F238E27FC236}">
                <a16:creationId xmlns:a16="http://schemas.microsoft.com/office/drawing/2014/main" id="{1E2451B6-C17C-6A61-B56F-F113C4780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32335"/>
            <a:ext cx="16224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148330704">
            <a:extLst>
              <a:ext uri="{FF2B5EF4-FFF2-40B4-BE49-F238E27FC236}">
                <a16:creationId xmlns:a16="http://schemas.microsoft.com/office/drawing/2014/main" id="{520E6BD3-B385-DC26-CD19-EFD289AC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86707"/>
            <a:ext cx="1154075" cy="11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F442806-882F-2347-18EB-CD6423D19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43" y="5641910"/>
            <a:ext cx="905369" cy="90552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821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504" y="1412776"/>
            <a:ext cx="8928992" cy="48232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회로도</a:t>
            </a:r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 rot="0">
            <a:off x="95641" y="1640612"/>
            <a:ext cx="2316119" cy="2724492"/>
            <a:chOff x="90518" y="60398"/>
            <a:chExt cx="5337859" cy="4335433"/>
          </a:xfrm>
        </p:grpSpPr>
        <p:sp>
          <p:nvSpPr>
            <p:cNvPr id="58" name="직사각형 57"/>
            <p:cNvSpPr/>
            <p:nvPr/>
          </p:nvSpPr>
          <p:spPr>
            <a:xfrm>
              <a:off x="336259" y="587228"/>
              <a:ext cx="5092118" cy="38086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513" y="60398"/>
              <a:ext cx="4340297" cy="587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rgbClr val="ff0000"/>
                  </a:solidFill>
                </a:rPr>
                <a:t>1. </a:t>
              </a:r>
              <a:r>
                <a:rPr lang="ko-KR" altLang="en-US">
                  <a:solidFill>
                    <a:srgbClr val="ff0000"/>
                  </a:solidFill>
                </a:rPr>
                <a:t>토양습도센서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0">
            <a:off x="1115616" y="2092379"/>
            <a:ext cx="1486331" cy="2660521"/>
            <a:chOff x="1538932" y="-2762784"/>
            <a:chExt cx="1887523" cy="6642609"/>
          </a:xfrm>
        </p:grpSpPr>
        <p:sp>
          <p:nvSpPr>
            <p:cNvPr id="61" name="직사각형 60"/>
            <p:cNvSpPr/>
            <p:nvPr/>
          </p:nvSpPr>
          <p:spPr>
            <a:xfrm>
              <a:off x="1635605" y="-1942585"/>
              <a:ext cx="1732218" cy="582241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38932" y="-2762783"/>
              <a:ext cx="1887523" cy="906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rgbClr val="002060"/>
                  </a:solidFill>
                </a:rPr>
                <a:t>4. </a:t>
              </a:r>
              <a:r>
                <a:rPr lang="ko-KR" altLang="en-US">
                  <a:solidFill>
                    <a:srgbClr val="002060"/>
                  </a:solidFill>
                </a:rPr>
                <a:t>조도센서</a:t>
              </a:r>
              <a:endParaRPr lang="ko-KR" alt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rot="0">
            <a:off x="4614335" y="1680345"/>
            <a:ext cx="1988471" cy="1558575"/>
            <a:chOff x="5647875" y="786907"/>
            <a:chExt cx="2751602" cy="2133714"/>
          </a:xfrm>
        </p:grpSpPr>
        <p:sp>
          <p:nvSpPr>
            <p:cNvPr id="64" name="직사각형 63"/>
            <p:cNvSpPr/>
            <p:nvPr/>
          </p:nvSpPr>
          <p:spPr>
            <a:xfrm>
              <a:off x="5680045" y="1264859"/>
              <a:ext cx="2719432" cy="165576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47875" y="786905"/>
              <a:ext cx="1887522" cy="500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rgbClr val="92d050"/>
                  </a:solidFill>
                </a:rPr>
                <a:t>5.</a:t>
              </a:r>
              <a:r>
                <a:rPr lang="ko-KR" altLang="en-US">
                  <a:solidFill>
                    <a:srgbClr val="92d050"/>
                  </a:solidFill>
                </a:rPr>
                <a:t>모터</a:t>
              </a:r>
              <a:endParaRPr lang="ko-KR" alt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7172561" y="3326609"/>
            <a:ext cx="1875798" cy="2136990"/>
            <a:chOff x="9602546" y="2798156"/>
            <a:chExt cx="2595687" cy="2925574"/>
          </a:xfrm>
        </p:grpSpPr>
        <p:sp>
          <p:nvSpPr>
            <p:cNvPr id="70" name="직사각형 69"/>
            <p:cNvSpPr/>
            <p:nvPr/>
          </p:nvSpPr>
          <p:spPr>
            <a:xfrm>
              <a:off x="9643787" y="2798156"/>
              <a:ext cx="2554446" cy="252047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602544" y="5354398"/>
              <a:ext cx="1887522" cy="50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rgbClr val="7030a0"/>
                  </a:solidFill>
                </a:rPr>
                <a:t>3. </a:t>
              </a:r>
              <a:r>
                <a:rPr lang="ko-KR" altLang="en-US">
                  <a:solidFill>
                    <a:srgbClr val="7030a0"/>
                  </a:solidFill>
                </a:rPr>
                <a:t>수온센서</a:t>
              </a:r>
              <a:endParaRPr lang="ko-KR" alt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3702165" y="3883496"/>
            <a:ext cx="1445899" cy="1489720"/>
            <a:chOff x="3956790" y="3885725"/>
            <a:chExt cx="1445899" cy="1489720"/>
          </a:xfrm>
        </p:grpSpPr>
        <p:sp>
          <p:nvSpPr>
            <p:cNvPr id="67" name="직사각형 66"/>
            <p:cNvSpPr/>
            <p:nvPr/>
          </p:nvSpPr>
          <p:spPr>
            <a:xfrm flipV="1">
              <a:off x="3956790" y="4215535"/>
              <a:ext cx="1024542" cy="115991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8653" y="3885725"/>
              <a:ext cx="1364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rgbClr val="ffcc00"/>
                  </a:solidFill>
                </a:rPr>
                <a:t>6. LED</a:t>
              </a:r>
              <a:endParaRPr lang="ko-KR" alt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 rot="0">
            <a:off x="7135342" y="1294324"/>
            <a:ext cx="1913017" cy="1953684"/>
            <a:chOff x="9166575" y="2351"/>
            <a:chExt cx="2594791" cy="3045790"/>
          </a:xfrm>
        </p:grpSpPr>
        <p:sp>
          <p:nvSpPr>
            <p:cNvPr id="73" name="직사각형 72"/>
            <p:cNvSpPr/>
            <p:nvPr/>
          </p:nvSpPr>
          <p:spPr>
            <a:xfrm>
              <a:off x="9206920" y="527667"/>
              <a:ext cx="2554446" cy="252047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66573" y="2351"/>
              <a:ext cx="2295550" cy="5757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rgbClr val="00b0f0"/>
                  </a:solidFill>
                </a:rPr>
                <a:t>2. </a:t>
              </a:r>
              <a:r>
                <a:rPr lang="ko-KR" altLang="en-US">
                  <a:solidFill>
                    <a:srgbClr val="00b0f0"/>
                  </a:solidFill>
                </a:rPr>
                <a:t>온습도 센서</a:t>
              </a:r>
              <a:endParaRPr lang="ko-KR" altLang="en-US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부품 연결도</a:t>
            </a:r>
            <a:endParaRPr lang="ko-KR" altLang="en-US"/>
          </a:p>
        </p:txBody>
      </p:sp>
      <p:pic>
        <p:nvPicPr>
          <p:cNvPr id="6" name="Picture 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7" y="1196752"/>
            <a:ext cx="8496944" cy="547260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ChangeArrowheads="1"/>
          </p:cNvSpPr>
          <p:nvPr/>
        </p:nvSpPr>
        <p:spPr>
          <a:xfrm>
            <a:off x="4716016" y="4450769"/>
            <a:ext cx="2520280" cy="17576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개발 프로그램 </a:t>
            </a: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하드웨어 동작 설계</a:t>
            </a: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애플리케이션 설계</a:t>
            </a: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인터페이스</a:t>
            </a: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1871700" y="4611046"/>
            <a:ext cx="2749294" cy="935803"/>
            <a:chOff x="312020" y="342173"/>
            <a:chExt cx="2749294" cy="935803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>
            <a:xfrm>
              <a:off x="513290" y="342173"/>
              <a:ext cx="2346755" cy="568649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3200" b="1">
                  <a:solidFill>
                    <a:srgbClr val="3c2c34"/>
                  </a:solidFill>
                  <a:latin typeface="+mj-lt"/>
                  <a:ea typeface="맑은 고딕"/>
                  <a:cs typeface="굴림"/>
                </a:rPr>
                <a:t>03</a:t>
              </a:r>
              <a:endParaRPr kumimoji="1" lang="en-US" altLang="ko-KR" sz="3200" b="1">
                <a:solidFill>
                  <a:srgbClr val="3c2c34"/>
                </a:solidFill>
                <a:latin typeface="+mj-lt"/>
                <a:ea typeface="맑은 고딕"/>
                <a:cs typeface="굴림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>
            <a:xfrm>
              <a:off x="312020" y="816311"/>
              <a:ext cx="2749294" cy="44693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solidFill>
                    <a:srgbClr val="3c2c34"/>
                  </a:solidFill>
                  <a:latin typeface="+mj-lt"/>
                  <a:ea typeface="맑은 고딕"/>
                  <a:cs typeface="굴림"/>
                </a:rPr>
                <a:t>SW DSD</a:t>
              </a:r>
              <a:endParaRPr kumimoji="1" lang="ko-KR" altLang="en-US" sz="2400" b="1">
                <a:solidFill>
                  <a:srgbClr val="3c2c34"/>
                </a:solidFill>
                <a:latin typeface="+mj-lt"/>
                <a:ea typeface="맑은 고딕"/>
                <a:cs typeface="굴림"/>
              </a:endParaRPr>
            </a:p>
          </p:txBody>
        </p:sp>
      </p:grp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4788024" y="4941168"/>
            <a:ext cx="2520280" cy="49083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None/>
              <a:defRPr/>
            </a:pP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프로그램</a:t>
            </a:r>
            <a:endParaRPr lang="ko-KR" altLang="en-US"/>
          </a:p>
        </p:txBody>
      </p:sp>
      <p:sp>
        <p:nvSpPr>
          <p:cNvPr id="7" name="TextBox 2"/>
          <p:cNvSpPr txBox="1"/>
          <p:nvPr/>
        </p:nvSpPr>
        <p:spPr>
          <a:xfrm>
            <a:off x="755576" y="2420888"/>
            <a:ext cx="8496944" cy="282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500" b="1">
                <a:solidFill>
                  <a:srgbClr val="8f5e4b"/>
                </a:solidFill>
                <a:latin typeface="+mn-ea"/>
              </a:rPr>
              <a:t>라즈베리파이 </a:t>
            </a:r>
            <a:endParaRPr lang="ko-KR" altLang="en-US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000">
                <a:latin typeface="+mn-ea"/>
              </a:rPr>
              <a:t>Python 3.7</a:t>
            </a:r>
            <a:endParaRPr lang="en-US" altLang="ko-KR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500" b="1">
                <a:solidFill>
                  <a:srgbClr val="8f5e4b"/>
                </a:solidFill>
                <a:latin typeface="+mn-ea"/>
              </a:rPr>
              <a:t>애플리케이션</a:t>
            </a:r>
            <a:endParaRPr lang="ko-KR" altLang="en-US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000">
                <a:latin typeface="+mn-ea"/>
              </a:rPr>
              <a:t>JAVA JDK 11 </a:t>
            </a:r>
            <a:endParaRPr lang="en-US" altLang="ko-KR" sz="2000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000">
                <a:latin typeface="+mn-ea"/>
              </a:rPr>
              <a:t>IDE :</a:t>
            </a:r>
            <a:r>
              <a:rPr lang="ko-KR" altLang="en-US" sz="200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Android Studio</a:t>
            </a:r>
            <a:endParaRPr lang="en-US" altLang="ko-KR">
              <a:latin typeface="+mn-ea"/>
            </a:endParaRPr>
          </a:p>
          <a:p>
            <a:pPr lvl="0">
              <a:defRPr/>
            </a:pPr>
            <a:endParaRPr lang="ko-KR" altLang="en-US" sz="1600">
              <a:latin typeface="+mn-ea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9832" y="182138"/>
            <a:ext cx="6018083" cy="425497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1128" y="3429000"/>
            <a:ext cx="2827015" cy="282701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032" y="3587417"/>
            <a:ext cx="4536504" cy="2721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None/>
              <a:defRPr/>
            </a:pPr>
            <a:r>
              <a:rPr kumimoji="1" lang="ko-KR" altLang="en-US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하드웨어 동작 설계</a:t>
            </a:r>
            <a:endParaRPr kumimoji="1" lang="ko-KR" altLang="en-US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2636912"/>
            <a:ext cx="6264696" cy="2676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0" indent="-22848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프로그램의 전체적인 흐름</a:t>
            </a:r>
            <a:endParaRPr lang="ko-KR" altLang="en-US">
              <a:latin typeface="+mn-ea"/>
            </a:endParaRPr>
          </a:p>
          <a:p>
            <a:pPr marL="228480" lvl="0" indent="-228480">
              <a:buClr>
                <a:schemeClr val="tx1"/>
              </a:buClr>
              <a:buFont typeface="Arial"/>
              <a:buChar char="•"/>
              <a:defRPr/>
            </a:pPr>
            <a:endParaRPr lang="ko-KR" altLang="en-US">
              <a:latin typeface="+mn-ea"/>
            </a:endParaRPr>
          </a:p>
          <a:p>
            <a:pPr marL="228480" lvl="0" indent="-22848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센서 값 로딩 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 파이어베이스 업데이트 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LED</a:t>
            </a:r>
            <a:r>
              <a:rPr lang="ko-KR" altLang="en-US">
                <a:latin typeface="+mn-ea"/>
              </a:rPr>
              <a:t> 모터 작동</a:t>
            </a:r>
            <a:endParaRPr lang="ko-KR" altLang="en-US">
              <a:latin typeface="+mn-ea"/>
            </a:endParaRPr>
          </a:p>
          <a:p>
            <a:pPr marL="228480" lvl="0" indent="-228480">
              <a:buClr>
                <a:schemeClr val="tx1"/>
              </a:buClr>
              <a:buFont typeface="Arial"/>
              <a:buChar char="•"/>
              <a:defRPr/>
            </a:pPr>
            <a:endParaRPr lang="ko-KR" altLang="en-US">
              <a:latin typeface="+mn-ea"/>
            </a:endParaRPr>
          </a:p>
          <a:p>
            <a:pPr marL="228480" lvl="0" indent="-22848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모든 동작 수행 후 계속해서 </a:t>
            </a:r>
            <a:r>
              <a:rPr lang="en-US" altLang="ko-KR">
                <a:latin typeface="+mn-ea"/>
              </a:rPr>
              <a:t>loop</a:t>
            </a:r>
            <a:endParaRPr lang="en-US" altLang="ko-KR">
              <a:latin typeface="+mn-ea"/>
            </a:endParaRPr>
          </a:p>
          <a:p>
            <a:pPr marL="228480" lvl="0" indent="-22848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1600">
              <a:latin typeface="+mn-ea"/>
            </a:endParaRPr>
          </a:p>
          <a:p>
            <a:pPr marL="228480" lvl="0" indent="-22848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1600">
              <a:latin typeface="+mn-ea"/>
            </a:endParaRPr>
          </a:p>
          <a:p>
            <a:pPr lvl="0">
              <a:defRPr/>
            </a:pPr>
            <a:endParaRPr lang="en-US" altLang="ko-KR" sz="1600">
              <a:latin typeface="+mn-ea"/>
            </a:endParaRPr>
          </a:p>
          <a:p>
            <a:pPr lvl="0">
              <a:defRPr/>
            </a:pPr>
            <a:endParaRPr lang="en-US" altLang="ko-KR" sz="1600">
              <a:latin typeface="+mn-ea"/>
            </a:endParaRPr>
          </a:p>
          <a:p>
            <a:pPr lvl="0">
              <a:defRPr/>
            </a:pPr>
            <a:endParaRPr lang="en-US" altLang="ko-KR" sz="1600">
              <a:latin typeface="+mn-ea"/>
            </a:endParaRPr>
          </a:p>
        </p:txBody>
      </p:sp>
      <p:pic>
        <p:nvPicPr>
          <p:cNvPr id="1029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35947" y="1412776"/>
            <a:ext cx="1575812" cy="504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None/>
              <a:defRPr/>
            </a:pPr>
            <a:r>
              <a:rPr kumimoji="1" lang="ko-KR" altLang="en-US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하드웨어 동작 설계</a:t>
            </a:r>
            <a:endParaRPr kumimoji="1" lang="ko-KR" altLang="en-US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323528" y="1328931"/>
            <a:ext cx="8496944" cy="527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b="1">
                <a:solidFill>
                  <a:srgbClr val="8f5e4b"/>
                </a:solidFill>
                <a:latin typeface="+mn-ea"/>
              </a:rPr>
              <a:t>1.</a:t>
            </a:r>
            <a:r>
              <a:rPr lang="ko-KR" altLang="en-US" b="1">
                <a:solidFill>
                  <a:srgbClr val="8f5e4b"/>
                </a:solidFill>
                <a:latin typeface="+mn-ea"/>
              </a:rPr>
              <a:t> </a:t>
            </a:r>
            <a:r>
              <a:rPr lang="en-US" altLang="ko-KR" b="1">
                <a:solidFill>
                  <a:srgbClr val="8f5e4b"/>
                </a:solidFill>
                <a:latin typeface="+mn-ea"/>
              </a:rPr>
              <a:t>Pot_Parameter</a:t>
            </a:r>
            <a:endParaRPr lang="en-US" altLang="ko-KR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LED / </a:t>
            </a:r>
            <a:r>
              <a:rPr lang="ko-KR" altLang="en-US">
                <a:latin typeface="+mn-ea"/>
              </a:rPr>
              <a:t>모터 자동 실행 임계값 설정</a:t>
            </a:r>
            <a:endParaRPr lang="ko-KR" altLang="en-US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b="1">
                <a:solidFill>
                  <a:srgbClr val="8f5e4b"/>
                </a:solidFill>
                <a:latin typeface="+mn-ea"/>
              </a:rPr>
              <a:t>2. LED</a:t>
            </a:r>
            <a:endParaRPr lang="en-US" altLang="ko-KR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LED</a:t>
            </a:r>
            <a:r>
              <a:rPr lang="ko-KR" altLang="en-US">
                <a:latin typeface="+mn-ea"/>
              </a:rPr>
              <a:t>를 연결된 핀에 할당하고 </a:t>
            </a:r>
            <a:r>
              <a:rPr lang="en-US" altLang="ko-KR">
                <a:latin typeface="+mn-ea"/>
              </a:rPr>
              <a:t>LED</a:t>
            </a:r>
            <a:r>
              <a:rPr lang="ko-KR" altLang="en-US">
                <a:latin typeface="+mn-ea"/>
              </a:rPr>
              <a:t> 작동 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 밝기 조절하는 함수 제공</a:t>
            </a:r>
            <a:endParaRPr lang="ko-KR" altLang="en-US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b="1">
                <a:solidFill>
                  <a:srgbClr val="8f5e4b"/>
                </a:solidFill>
                <a:latin typeface="+mn-ea"/>
              </a:rPr>
              <a:t>3. MCP</a:t>
            </a:r>
            <a:endParaRPr lang="en-US" altLang="ko-KR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아날로그 조도 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 습도 값을 디지털 값으로 변경 후 </a:t>
            </a:r>
            <a:r>
              <a:rPr lang="en-US" altLang="ko-KR">
                <a:latin typeface="+mn-ea"/>
              </a:rPr>
              <a:t>SPI</a:t>
            </a:r>
            <a:r>
              <a:rPr lang="ko-KR" altLang="en-US">
                <a:latin typeface="+mn-ea"/>
              </a:rPr>
              <a:t>통신으로 받는 함수 제공</a:t>
            </a:r>
            <a:endParaRPr lang="ko-KR" altLang="en-US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b="1">
                <a:solidFill>
                  <a:srgbClr val="8f5e4b"/>
                </a:solidFill>
                <a:latin typeface="+mn-ea"/>
              </a:rPr>
              <a:t>4. MOTOR</a:t>
            </a:r>
            <a:endParaRPr lang="en-US" altLang="ko-KR" b="1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모터를 작동하는 동시에 프로그램을 계속 실행하기 위해 스레드를 생성하여 모터를 동작시키는 함수 제공</a:t>
            </a:r>
            <a:endParaRPr lang="ko-KR" altLang="en-US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ko-KR" altLang="en-US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b="1">
                <a:solidFill>
                  <a:srgbClr val="8f5e4b"/>
                </a:solidFill>
                <a:latin typeface="+mn-ea"/>
              </a:rPr>
              <a:t>5. WATER</a:t>
            </a:r>
            <a:endParaRPr lang="en-US" altLang="ko-KR" b="1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수온 측정 값을 읽어오는 함수 제공</a:t>
            </a:r>
            <a:endParaRPr lang="ko-KR" altLang="en-US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b="1">
                <a:solidFill>
                  <a:srgbClr val="8f5e4b"/>
                </a:solidFill>
                <a:latin typeface="+mn-ea"/>
              </a:rPr>
              <a:t>6.</a:t>
            </a:r>
            <a:r>
              <a:rPr lang="ko-KR" altLang="en-US" b="1">
                <a:solidFill>
                  <a:srgbClr val="8f5e4b"/>
                </a:solidFill>
                <a:latin typeface="+mn-ea"/>
              </a:rPr>
              <a:t> </a:t>
            </a:r>
            <a:r>
              <a:rPr lang="en-US" altLang="ko-KR" b="1">
                <a:solidFill>
                  <a:srgbClr val="8f5e4b"/>
                </a:solidFill>
                <a:latin typeface="+mn-ea"/>
              </a:rPr>
              <a:t>TEMPERATURE</a:t>
            </a:r>
            <a:endParaRPr lang="en-US" altLang="ko-KR" b="1">
              <a:solidFill>
                <a:srgbClr val="8f5e4b"/>
              </a:solidFill>
              <a:latin typeface="+mn-ea"/>
            </a:endParaRPr>
          </a:p>
          <a:p>
            <a:pPr marL="228480" lvl="0" indent="-22848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온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습도를 읽어오는 함수 제공</a:t>
            </a:r>
            <a:endParaRPr lang="ko-KR" altLang="en-US" sz="1600">
              <a:latin typeface="+mn-ea"/>
            </a:endParaRPr>
          </a:p>
          <a:p>
            <a:pPr lvl="0">
              <a:defRPr/>
            </a:pPr>
            <a:endParaRPr lang="ko-KR" altLang="en-US" sz="16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애플리케이션 설계</a:t>
            </a:r>
            <a:endParaRPr lang="ko-KR" altLang="en-US"/>
          </a:p>
        </p:txBody>
      </p:sp>
      <p:sp>
        <p:nvSpPr>
          <p:cNvPr id="6" name="TextBox 2"/>
          <p:cNvSpPr txBox="1"/>
          <p:nvPr/>
        </p:nvSpPr>
        <p:spPr>
          <a:xfrm>
            <a:off x="467544" y="1954867"/>
            <a:ext cx="8496945" cy="410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rgbClr val="8f5e4b"/>
                </a:solidFill>
                <a:latin typeface="+mn-ea"/>
              </a:rPr>
              <a:t>애플리케이션에 구현돼야하는 기능</a:t>
            </a:r>
            <a:endParaRPr lang="ko-KR" altLang="en-US" sz="2500" b="1">
              <a:latin typeface="+mn-ea"/>
            </a:endParaRPr>
          </a:p>
          <a:p>
            <a:pPr lvl="0">
              <a:defRPr/>
            </a:pPr>
            <a:endParaRPr lang="ko-KR" altLang="en-US" b="1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>
                <a:latin typeface="+mn-ea"/>
              </a:rPr>
              <a:t>파이어베이스에 저장된 값 읽기</a:t>
            </a:r>
            <a:endParaRPr lang="ko-KR" altLang="en-US" sz="2000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>
                <a:latin typeface="+mn-ea"/>
              </a:rPr>
              <a:t>센서값을 실시간으로 갱신</a:t>
            </a: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+mn-ea"/>
              </a:rPr>
              <a:t>LED /</a:t>
            </a:r>
            <a:r>
              <a:rPr lang="ko-KR" altLang="en-US" sz="2000">
                <a:latin typeface="+mn-ea"/>
              </a:rPr>
              <a:t> 모터 작동 제어</a:t>
            </a: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>
                <a:latin typeface="+mn-ea"/>
              </a:rPr>
              <a:t>자동 실행 임계값 설정</a:t>
            </a: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>
                <a:latin typeface="+mn-ea"/>
              </a:rPr>
              <a:t>로그인 기능</a:t>
            </a: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>
                <a:latin typeface="+mn-ea"/>
              </a:rPr>
              <a:t>라즈베리파이와 원거리 통신</a:t>
            </a:r>
            <a:endParaRPr lang="ko-KR" altLang="en-US" sz="20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8f5e4b"/>
                </a:solidFill>
              </a:rPr>
              <a:t>애플리케이션 설계</a:t>
            </a:r>
            <a:endParaRPr lang="ko-KR" altLang="en-US">
              <a:solidFill>
                <a:srgbClr val="8f5e4b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323527" y="1314952"/>
            <a:ext cx="8496945" cy="5788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200" b="1">
                <a:solidFill>
                  <a:srgbClr val="8f5e4b"/>
                </a:solidFill>
                <a:latin typeface="+mn-ea"/>
              </a:rPr>
              <a:t> </a:t>
            </a:r>
            <a:r>
              <a:rPr lang="en-US" altLang="ko-KR" sz="2200" b="1">
                <a:solidFill>
                  <a:srgbClr val="8f5e4b"/>
                </a:solidFill>
                <a:latin typeface="+mn-ea"/>
              </a:rPr>
              <a:t>-</a:t>
            </a:r>
            <a:r>
              <a:rPr lang="ko-KR" altLang="en-US" sz="2200" b="1">
                <a:solidFill>
                  <a:srgbClr val="8f5e4b"/>
                </a:solidFill>
                <a:latin typeface="+mn-ea"/>
              </a:rPr>
              <a:t> 파이어베이스에 저장된 값 읽기</a:t>
            </a:r>
            <a:endParaRPr lang="ko-KR" altLang="en-US" sz="2200" b="1">
              <a:solidFill>
                <a:srgbClr val="8f5e4b"/>
              </a:solidFill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200" b="1">
                <a:solidFill>
                  <a:srgbClr val="8f5e4b"/>
                </a:solidFill>
                <a:latin typeface="+mn-ea"/>
              </a:rPr>
              <a:t> </a:t>
            </a:r>
            <a:r>
              <a:rPr lang="en-US" altLang="ko-KR" sz="2200" b="1">
                <a:solidFill>
                  <a:srgbClr val="8f5e4b"/>
                </a:solidFill>
                <a:latin typeface="+mn-ea"/>
              </a:rPr>
              <a:t>-</a:t>
            </a:r>
            <a:r>
              <a:rPr lang="ko-KR" altLang="en-US" sz="2200" b="1">
                <a:solidFill>
                  <a:srgbClr val="8f5e4b"/>
                </a:solidFill>
                <a:latin typeface="+mn-ea"/>
              </a:rPr>
              <a:t> 센서 값을 실시간으로 갱신</a:t>
            </a:r>
            <a:endParaRPr lang="ko-KR" altLang="en-US" sz="2200" b="1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addOnCompleteListener()</a:t>
            </a:r>
            <a:endParaRPr lang="en-US" altLang="ko-KR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addSnapshotListener()</a:t>
            </a:r>
            <a:endParaRPr lang="en-US" altLang="ko-KR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setText()</a:t>
            </a:r>
            <a:endParaRPr lang="en-US" altLang="ko-KR" sz="2000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000">
                <a:latin typeface="+mn-ea"/>
              </a:rPr>
              <a:t> </a:t>
            </a:r>
            <a:endParaRPr lang="en-US" altLang="ko-KR" sz="2000" b="1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200" b="1">
                <a:solidFill>
                  <a:srgbClr val="8f5e4b"/>
                </a:solidFill>
                <a:latin typeface="+mn-ea"/>
              </a:rPr>
              <a:t> </a:t>
            </a:r>
            <a:r>
              <a:rPr lang="ko-KR" altLang="en-US" sz="2200" b="1">
                <a:solidFill>
                  <a:srgbClr val="8f5e4b"/>
                </a:solidFill>
                <a:latin typeface="+mn-ea"/>
              </a:rPr>
              <a:t> </a:t>
            </a:r>
            <a:r>
              <a:rPr lang="en-US" altLang="ko-KR" sz="2200" b="1">
                <a:solidFill>
                  <a:srgbClr val="8f5e4b"/>
                </a:solidFill>
                <a:latin typeface="+mn-ea"/>
              </a:rPr>
              <a:t>- LED /</a:t>
            </a:r>
            <a:r>
              <a:rPr lang="ko-KR" altLang="en-US" sz="2200" b="1">
                <a:solidFill>
                  <a:srgbClr val="8f5e4b"/>
                </a:solidFill>
                <a:latin typeface="+mn-ea"/>
              </a:rPr>
              <a:t> 모터 작동 제어</a:t>
            </a:r>
            <a:endParaRPr lang="ko-KR" altLang="en-US" sz="2200" b="1">
              <a:solidFill>
                <a:srgbClr val="8f5e4b"/>
              </a:solidFill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200" b="1">
                <a:solidFill>
                  <a:srgbClr val="8f5e4b"/>
                </a:solidFill>
                <a:latin typeface="+mn-ea"/>
              </a:rPr>
              <a:t>  </a:t>
            </a:r>
            <a:r>
              <a:rPr lang="en-US" altLang="ko-KR" sz="2200" b="1">
                <a:solidFill>
                  <a:srgbClr val="8f5e4b"/>
                </a:solidFill>
                <a:latin typeface="+mn-ea"/>
              </a:rPr>
              <a:t>-</a:t>
            </a:r>
            <a:r>
              <a:rPr lang="ko-KR" altLang="en-US" sz="2200" b="1">
                <a:solidFill>
                  <a:srgbClr val="8f5e4b"/>
                </a:solidFill>
                <a:latin typeface="+mn-ea"/>
              </a:rPr>
              <a:t> 자동 실행 임계값 설정</a:t>
            </a:r>
            <a:endParaRPr lang="ko-KR" altLang="en-US" sz="2200" b="1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setOnClickListener()</a:t>
            </a:r>
            <a:endParaRPr lang="en-US" altLang="ko-KR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sz="2000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000">
                <a:latin typeface="+mn-ea"/>
              </a:rPr>
              <a:t> </a:t>
            </a:r>
            <a:r>
              <a:rPr lang="en-US" altLang="ko-KR" sz="2000" b="1">
                <a:solidFill>
                  <a:srgbClr val="8f5e4b"/>
                </a:solidFill>
                <a:latin typeface="+mn-ea"/>
              </a:rPr>
              <a:t>- </a:t>
            </a:r>
            <a:r>
              <a:rPr lang="ko-KR" altLang="en-US" sz="2000" b="1">
                <a:solidFill>
                  <a:srgbClr val="8f5e4b"/>
                </a:solidFill>
                <a:latin typeface="+mn-ea"/>
              </a:rPr>
              <a:t>로그인 기능</a:t>
            </a:r>
            <a:endParaRPr lang="ko-KR" altLang="en-US" sz="2000"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setUser()</a:t>
            </a:r>
            <a:endParaRPr lang="en-US" altLang="ko-KR" sz="2000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sz="2000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200" b="1">
                <a:solidFill>
                  <a:srgbClr val="8f5e4b"/>
                </a:solidFill>
                <a:latin typeface="+mn-ea"/>
              </a:rPr>
              <a:t>- </a:t>
            </a:r>
            <a:r>
              <a:rPr lang="ko-KR" altLang="en-US" sz="2200" b="1">
                <a:solidFill>
                  <a:srgbClr val="8f5e4b"/>
                </a:solidFill>
                <a:latin typeface="+mn-ea"/>
              </a:rPr>
              <a:t>라즈베리파이와 원거리 통신</a:t>
            </a:r>
            <a:endParaRPr lang="ko-KR" altLang="en-US" sz="2000" b="1">
              <a:solidFill>
                <a:srgbClr val="8f5e4b"/>
              </a:solidFill>
              <a:latin typeface="+mn-ea"/>
            </a:endParaRPr>
          </a:p>
          <a:p>
            <a:pPr marL="257040" lvl="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 TCP/IP </a:t>
            </a:r>
            <a:r>
              <a:rPr lang="ko-KR" altLang="en-US">
                <a:latin typeface="+mn-ea"/>
              </a:rPr>
              <a:t>소켓 통신 이용</a:t>
            </a:r>
            <a:endParaRPr lang="ko-KR" altLang="en-US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+mn-ea"/>
              </a:rPr>
              <a:t>    애플리케이션을 클라이언트로 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 라즈베리파이를 서버로 지정</a:t>
            </a:r>
            <a:endParaRPr lang="ko-KR" altLang="en-US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+mn-ea"/>
              </a:rPr>
              <a:t>    클라이언트가 보낸 데이터를 서버가 수신</a:t>
            </a:r>
            <a:endParaRPr lang="ko-KR" altLang="en-US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ko-KR" altLang="en-US" sz="2000">
              <a:latin typeface="+mn-ea"/>
            </a:endParaRP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ko-KR" altLang="en-US" sz="20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-324543" y="404664"/>
            <a:ext cx="4680519" cy="51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8F5E4B"/>
                </a:solidFill>
                <a:latin typeface="+mj-lt"/>
                <a:ea typeface="맑은 고딕"/>
                <a:cs typeface="+mn-cs"/>
              </a:rPr>
              <a:t>CONTENTS</a:t>
            </a:r>
            <a:endParaRPr lang="ko-KR" altLang="en-US" sz="2800" b="1" dirty="0">
              <a:solidFill>
                <a:srgbClr val="8F5E4B"/>
              </a:solidFill>
              <a:latin typeface="+mj-lt"/>
              <a:ea typeface="맑은 고딕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83968" y="713699"/>
            <a:ext cx="3744416" cy="622211"/>
            <a:chOff x="4499992" y="713699"/>
            <a:chExt cx="3744416" cy="622211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>
            <a:xfrm>
              <a:off x="5291658" y="836712"/>
              <a:ext cx="2952750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/>
                </a:rPr>
                <a:t>시스템 개요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  <a:cs typeface="+mn-cs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>
            <a:xfrm>
              <a:off x="4499992" y="713699"/>
              <a:ext cx="512822" cy="465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500" b="1">
                  <a:solidFill>
                    <a:srgbClr val="8F5E4B"/>
                  </a:solidFill>
                  <a:latin typeface="+mj-lt"/>
                  <a:ea typeface="맑은 고딕"/>
                  <a:cs typeface="+mn-cs"/>
                </a:rPr>
                <a:t>01</a:t>
              </a:r>
              <a:endParaRPr lang="ko-KR" altLang="en-US" sz="2500" b="1">
                <a:solidFill>
                  <a:srgbClr val="8F5E4B"/>
                </a:solidFill>
                <a:latin typeface="+mj-lt"/>
                <a:ea typeface="맑은 고딕"/>
                <a:cs typeface="+mn-cs"/>
              </a:endParaRPr>
            </a:p>
          </p:txBody>
        </p:sp>
        <p:cxnSp>
          <p:nvCxnSpPr>
            <p:cNvPr id="30" name="직선 연결선 2"/>
            <p:cNvCxnSpPr/>
            <p:nvPr/>
          </p:nvCxnSpPr>
          <p:spPr>
            <a:xfrm>
              <a:off x="5183634" y="834051"/>
              <a:ext cx="0" cy="501859"/>
            </a:xfrm>
            <a:prstGeom prst="line">
              <a:avLst/>
            </a:prstGeom>
            <a:ln w="38100">
              <a:solidFill>
                <a:srgbClr val="8F5E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283968" y="1622133"/>
            <a:ext cx="3744416" cy="604713"/>
            <a:chOff x="4499992" y="1622133"/>
            <a:chExt cx="3744416" cy="604713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>
            <a:xfrm>
              <a:off x="5291658" y="1701101"/>
              <a:ext cx="2952750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/>
                  <a:cs typeface="+mn-cs"/>
                </a:rPr>
                <a:t>HW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/>
                  <a:cs typeface="+mn-cs"/>
                </a:rPr>
                <a:t>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/>
                  <a:cs typeface="+mn-cs"/>
                </a:rPr>
                <a:t>DSD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  <a:cs typeface="+mn-cs"/>
              </a:endParaRPr>
            </a:p>
          </p:txBody>
        </p:sp>
        <p:sp>
          <p:nvSpPr>
            <p:cNvPr id="57" name="TextBox 13"/>
            <p:cNvSpPr txBox="1">
              <a:spLocks noChangeArrowheads="1"/>
            </p:cNvSpPr>
            <p:nvPr/>
          </p:nvSpPr>
          <p:spPr>
            <a:xfrm>
              <a:off x="4499992" y="1622133"/>
              <a:ext cx="512822" cy="4770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500" b="1" dirty="0">
                  <a:solidFill>
                    <a:srgbClr val="8F5E4B"/>
                  </a:solidFill>
                  <a:latin typeface="+mj-lt"/>
                  <a:ea typeface="맑은 고딕"/>
                  <a:cs typeface="+mn-cs"/>
                </a:rPr>
                <a:t>02</a:t>
              </a:r>
              <a:endParaRPr lang="ko-KR" altLang="en-US" sz="2500" b="1" dirty="0">
                <a:solidFill>
                  <a:srgbClr val="8F5E4B"/>
                </a:solidFill>
                <a:latin typeface="+mj-lt"/>
                <a:ea typeface="맑은 고딕"/>
                <a:cs typeface="+mn-cs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183634" y="1724987"/>
              <a:ext cx="0" cy="501859"/>
            </a:xfrm>
            <a:prstGeom prst="line">
              <a:avLst/>
            </a:prstGeom>
            <a:ln w="38100">
              <a:solidFill>
                <a:srgbClr val="8F5E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4283968" y="2530567"/>
            <a:ext cx="3744416" cy="567261"/>
            <a:chOff x="4499992" y="2530567"/>
            <a:chExt cx="3744416" cy="567261"/>
          </a:xfrm>
        </p:grpSpPr>
        <p:sp>
          <p:nvSpPr>
            <p:cNvPr id="61" name="Text Box 5"/>
            <p:cNvSpPr txBox="1">
              <a:spLocks noChangeArrowheads="1"/>
            </p:cNvSpPr>
            <p:nvPr/>
          </p:nvSpPr>
          <p:spPr>
            <a:xfrm>
              <a:off x="5291658" y="2564904"/>
              <a:ext cx="2952750" cy="3668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/>
                </a:rPr>
                <a:t>SW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/>
                </a:rPr>
                <a:t>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/>
                </a:rPr>
                <a:t>DSD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  <a:cs typeface="+mn-cs"/>
              </a:endParaRPr>
            </a:p>
          </p:txBody>
        </p:sp>
        <p:sp>
          <p:nvSpPr>
            <p:cNvPr id="63" name="TextBox 13"/>
            <p:cNvSpPr txBox="1">
              <a:spLocks noChangeArrowheads="1"/>
            </p:cNvSpPr>
            <p:nvPr/>
          </p:nvSpPr>
          <p:spPr>
            <a:xfrm>
              <a:off x="4499992" y="2530567"/>
              <a:ext cx="512822" cy="4770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500" b="1" dirty="0">
                  <a:solidFill>
                    <a:srgbClr val="8F5E4B"/>
                  </a:solidFill>
                  <a:latin typeface="+mj-lt"/>
                  <a:ea typeface="맑은 고딕"/>
                  <a:cs typeface="+mn-cs"/>
                </a:rPr>
                <a:t>03</a:t>
              </a:r>
              <a:endParaRPr lang="ko-KR" altLang="en-US" sz="2500" b="1" dirty="0">
                <a:solidFill>
                  <a:srgbClr val="8F5E4B"/>
                </a:solidFill>
                <a:latin typeface="+mj-lt"/>
                <a:ea typeface="맑은 고딕"/>
                <a:cs typeface="+mn-cs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5183634" y="2595969"/>
              <a:ext cx="0" cy="501859"/>
            </a:xfrm>
            <a:prstGeom prst="line">
              <a:avLst/>
            </a:prstGeom>
            <a:ln w="38100">
              <a:solidFill>
                <a:srgbClr val="8F5E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인터페이스</a:t>
            </a:r>
            <a:endParaRPr lang="ko-KR" altLang="en-US"/>
          </a:p>
        </p:txBody>
      </p:sp>
      <p:pic>
        <p:nvPicPr>
          <p:cNvPr id="4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591780" y="1556792"/>
            <a:ext cx="3960440" cy="489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03648" y="1628800"/>
            <a:ext cx="6858000" cy="132194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3C2C34"/>
                </a:solidFill>
              </a:rPr>
              <a:t>T</a:t>
            </a:r>
            <a:r>
              <a:rPr lang="en-US" altLang="ko-KR"/>
              <a:t>HANK </a:t>
            </a:r>
            <a:r>
              <a:rPr lang="en-US" altLang="ko-KR">
                <a:solidFill>
                  <a:srgbClr val="3C2C34"/>
                </a:solidFill>
              </a:rPr>
              <a:t>Y</a:t>
            </a:r>
            <a:r>
              <a:rPr lang="en-US" altLang="ko-KR"/>
              <a:t>OU!!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ChangeArrowheads="1"/>
          </p:cNvSpPr>
          <p:nvPr/>
        </p:nvSpPr>
        <p:spPr>
          <a:xfrm>
            <a:off x="4788024" y="4437112"/>
            <a:ext cx="2520280" cy="175451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프로젝트 개요</a:t>
            </a: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블록 다이어그램 </a:t>
            </a: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kumimoji="1" lang="en-US" altLang="ko-KR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Specification</a:t>
            </a:r>
            <a:endParaRPr kumimoji="1" lang="en-US" altLang="ko-KR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kumimoji="1" lang="en-US" altLang="ko-KR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1871700" y="4611046"/>
            <a:ext cx="2749294" cy="935803"/>
            <a:chOff x="312020" y="342173"/>
            <a:chExt cx="2749294" cy="935803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>
            <a:xfrm>
              <a:off x="513290" y="342173"/>
              <a:ext cx="2346755" cy="568649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3200" b="1">
                  <a:solidFill>
                    <a:srgbClr val="3c2c34"/>
                  </a:solidFill>
                  <a:latin typeface="+mj-lt"/>
                  <a:ea typeface="맑은 고딕"/>
                  <a:cs typeface="굴림"/>
                </a:rPr>
                <a:t>01</a:t>
              </a:r>
              <a:endParaRPr kumimoji="1" lang="ko-KR" altLang="ko-KR" sz="3200" b="1">
                <a:solidFill>
                  <a:srgbClr val="3c2c34"/>
                </a:solidFill>
                <a:latin typeface="+mj-lt"/>
                <a:ea typeface="맑은 고딕"/>
                <a:cs typeface="굴림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>
            <a:xfrm>
              <a:off x="312020" y="816311"/>
              <a:ext cx="2749294" cy="44693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400" b="1">
                  <a:solidFill>
                    <a:srgbClr val="3c2c34"/>
                  </a:solidFill>
                  <a:latin typeface="+mj-lt"/>
                  <a:ea typeface="맑은 고딕"/>
                  <a:cs typeface="굴림"/>
                </a:rPr>
                <a:t>시스템 개요</a:t>
              </a:r>
              <a:endParaRPr kumimoji="1" lang="ko-KR" altLang="en-US" sz="2400" b="1">
                <a:solidFill>
                  <a:srgbClr val="3c2c34"/>
                </a:solidFill>
                <a:latin typeface="+mj-lt"/>
                <a:ea typeface="맑은 고딕"/>
                <a:cs typeface="굴림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프로젝트 개요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88C6590-4D8D-A09B-CE9B-D994B8E4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8275526" cy="46951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블록 다이어그램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6435FF-8742-5596-0B42-44418DCE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0" y="1196752"/>
            <a:ext cx="8330169" cy="5517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Specification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536" y="1295399"/>
            <a:ext cx="8496943" cy="474274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ko-KR" altLang="en-US" i="0" dirty="0"/>
              <a:t> </a:t>
            </a:r>
            <a:r>
              <a:rPr lang="ko-KR" altLang="en-US" b="1" i="0" dirty="0"/>
              <a:t>애플리케이션</a:t>
            </a:r>
            <a:endParaRPr lang="ko-KR" altLang="en-US" i="0" dirty="0"/>
          </a:p>
          <a:p>
            <a:pPr>
              <a:defRPr/>
            </a:pPr>
            <a:r>
              <a:rPr lang="ko-KR" altLang="en-US" i="0" dirty="0"/>
              <a:t>   </a:t>
            </a:r>
            <a:r>
              <a:rPr lang="en-US" altLang="ko-KR" i="0" dirty="0"/>
              <a:t>Android 4.2 Jelly Bean </a:t>
            </a:r>
            <a:r>
              <a:rPr lang="ko-KR" altLang="en-US" i="0" dirty="0"/>
              <a:t>이상</a:t>
            </a:r>
            <a:r>
              <a:rPr lang="en-US" altLang="ko-KR" i="0" dirty="0"/>
              <a:t>,</a:t>
            </a:r>
            <a:r>
              <a:rPr lang="ko-KR" altLang="en-US" i="0" dirty="0"/>
              <a:t> 해상도 </a:t>
            </a:r>
            <a:r>
              <a:rPr lang="en-US" altLang="ko-KR" i="0" dirty="0"/>
              <a:t>1020 x 1980 </a:t>
            </a:r>
            <a:r>
              <a:rPr lang="ko-KR" altLang="en-US" i="0" dirty="0"/>
              <a:t>이상</a:t>
            </a:r>
          </a:p>
          <a:p>
            <a:pPr>
              <a:defRPr/>
            </a:pPr>
            <a:r>
              <a:rPr lang="ko-KR" altLang="en-US" i="0" dirty="0"/>
              <a:t>  </a:t>
            </a:r>
            <a:r>
              <a:rPr lang="en-US" altLang="ko-KR" i="0" dirty="0"/>
              <a:t> Wi-Fi IEEE 802.11 b/g/n (2.4GHz)</a:t>
            </a:r>
          </a:p>
          <a:p>
            <a:pPr>
              <a:defRPr/>
            </a:pPr>
            <a:r>
              <a:rPr lang="en-US" altLang="ko-KR" i="0" dirty="0"/>
              <a:t>  </a:t>
            </a:r>
            <a:r>
              <a:rPr lang="ko-KR" altLang="en-US" i="0" dirty="0"/>
              <a:t> 실시간 화분 상태 확인 기능</a:t>
            </a:r>
          </a:p>
          <a:p>
            <a:pPr>
              <a:defRPr/>
            </a:pPr>
            <a:r>
              <a:rPr lang="ko-KR" altLang="en-US" i="0" dirty="0"/>
              <a:t>   실시간 스마트 기기 설정</a:t>
            </a:r>
          </a:p>
          <a:p>
            <a:pPr>
              <a:defRPr/>
            </a:pPr>
            <a:endParaRPr lang="en-US" altLang="ko-KR" i="0" dirty="0"/>
          </a:p>
          <a:p>
            <a:pPr>
              <a:defRPr/>
            </a:pPr>
            <a:r>
              <a:rPr lang="ko-KR" altLang="en-US" i="0" dirty="0"/>
              <a:t> </a:t>
            </a:r>
            <a:r>
              <a:rPr lang="ko-KR" altLang="en-US" b="1" i="0" dirty="0"/>
              <a:t>아쿠아 플랜테이션</a:t>
            </a:r>
          </a:p>
          <a:p>
            <a:pPr>
              <a:defRPr/>
            </a:pPr>
            <a:r>
              <a:rPr lang="ko-KR" altLang="en-US" i="0" dirty="0"/>
              <a:t>   센서 측정 </a:t>
            </a:r>
            <a:r>
              <a:rPr lang="en-US" altLang="ko-KR" i="0" dirty="0"/>
              <a:t>:</a:t>
            </a:r>
            <a:r>
              <a:rPr lang="ko-KR" altLang="en-US" i="0" dirty="0"/>
              <a:t> </a:t>
            </a:r>
            <a:r>
              <a:rPr lang="ko-KR" altLang="en-US" i="0" dirty="0" err="1"/>
              <a:t>화분토양습도감지</a:t>
            </a:r>
            <a:r>
              <a:rPr lang="en-US" altLang="ko-KR" i="0" dirty="0"/>
              <a:t>,</a:t>
            </a:r>
            <a:r>
              <a:rPr lang="ko-KR" altLang="en-US" i="0" dirty="0"/>
              <a:t> 조도감지</a:t>
            </a:r>
            <a:r>
              <a:rPr lang="en-US" altLang="ko-KR" i="0" dirty="0"/>
              <a:t>,</a:t>
            </a:r>
            <a:r>
              <a:rPr lang="ko-KR" altLang="en-US" i="0" dirty="0"/>
              <a:t> 수온감지</a:t>
            </a:r>
            <a:r>
              <a:rPr lang="en-US" altLang="ko-KR" i="0" dirty="0"/>
              <a:t>,</a:t>
            </a:r>
            <a:r>
              <a:rPr lang="ko-KR" altLang="en-US" i="0" dirty="0"/>
              <a:t> </a:t>
            </a:r>
            <a:r>
              <a:rPr lang="ko-KR" altLang="en-US" i="0" dirty="0" err="1"/>
              <a:t>온습도감지</a:t>
            </a:r>
            <a:endParaRPr lang="ko-KR" altLang="en-US" i="0" dirty="0"/>
          </a:p>
          <a:p>
            <a:pPr>
              <a:defRPr/>
            </a:pPr>
            <a:r>
              <a:rPr lang="ko-KR" altLang="en-US" i="0" dirty="0"/>
              <a:t>                         </a:t>
            </a:r>
            <a:r>
              <a:rPr lang="en-US" altLang="ko-KR" i="0" dirty="0"/>
              <a:t>-</a:t>
            </a:r>
            <a:r>
              <a:rPr lang="ko-KR" altLang="en-US" i="0" dirty="0"/>
              <a:t>  입력 전압 </a:t>
            </a:r>
            <a:r>
              <a:rPr lang="en-US" altLang="ko-KR" i="0" dirty="0"/>
              <a:t>:</a:t>
            </a:r>
            <a:r>
              <a:rPr lang="ko-KR" altLang="en-US" i="0" dirty="0"/>
              <a:t> </a:t>
            </a:r>
            <a:r>
              <a:rPr lang="en-US" altLang="ko-KR" i="0" dirty="0"/>
              <a:t>3.3V ~ 5V</a:t>
            </a:r>
          </a:p>
          <a:p>
            <a:pPr>
              <a:defRPr/>
            </a:pPr>
            <a:r>
              <a:rPr lang="en-US" altLang="ko-KR" i="0" dirty="0"/>
              <a:t>                         - </a:t>
            </a:r>
            <a:r>
              <a:rPr lang="ko-KR" altLang="en-US" i="0" dirty="0"/>
              <a:t> 화분의 상태 </a:t>
            </a:r>
            <a:r>
              <a:rPr lang="ko-KR" altLang="en-US" i="0" dirty="0" err="1"/>
              <a:t>센서값으로</a:t>
            </a:r>
            <a:r>
              <a:rPr lang="ko-KR" altLang="en-US" i="0" dirty="0"/>
              <a:t> 탐지</a:t>
            </a:r>
          </a:p>
          <a:p>
            <a:pPr>
              <a:defRPr/>
            </a:pPr>
            <a:endParaRPr lang="en-US" altLang="ko-KR" i="0" dirty="0"/>
          </a:p>
          <a:p>
            <a:pPr>
              <a:defRPr/>
            </a:pPr>
            <a:r>
              <a:rPr lang="ko-KR" altLang="en-US" i="0" dirty="0"/>
              <a:t>   제어 </a:t>
            </a:r>
            <a:r>
              <a:rPr lang="en-US" altLang="ko-KR" i="0" dirty="0"/>
              <a:t>:</a:t>
            </a:r>
            <a:r>
              <a:rPr lang="ko-KR" altLang="en-US" i="0" dirty="0"/>
              <a:t> 워터펌프</a:t>
            </a:r>
            <a:r>
              <a:rPr lang="en-US" altLang="ko-KR" i="0" dirty="0"/>
              <a:t>,</a:t>
            </a:r>
            <a:r>
              <a:rPr lang="ko-KR" altLang="en-US" i="0" dirty="0"/>
              <a:t> 기포발생기</a:t>
            </a:r>
            <a:r>
              <a:rPr lang="en-US" altLang="ko-KR" i="0" dirty="0"/>
              <a:t>,</a:t>
            </a:r>
            <a:r>
              <a:rPr lang="ko-KR" altLang="en-US" i="0" dirty="0"/>
              <a:t> 화분</a:t>
            </a:r>
            <a:r>
              <a:rPr lang="en-US" altLang="ko-KR" i="0" dirty="0"/>
              <a:t> and </a:t>
            </a:r>
            <a:r>
              <a:rPr lang="ko-KR" altLang="en-US" i="0" dirty="0"/>
              <a:t>어항 </a:t>
            </a:r>
            <a:r>
              <a:rPr lang="en-US" altLang="ko-KR" i="0" dirty="0"/>
              <a:t>LED</a:t>
            </a:r>
          </a:p>
          <a:p>
            <a:pPr>
              <a:defRPr/>
            </a:pPr>
            <a:r>
              <a:rPr lang="ko-KR" altLang="en-US" i="0" dirty="0"/>
              <a:t>                          </a:t>
            </a:r>
            <a:r>
              <a:rPr lang="en-US" altLang="ko-KR" i="0" dirty="0"/>
              <a:t>-</a:t>
            </a:r>
            <a:r>
              <a:rPr lang="ko-KR" altLang="en-US" i="0" dirty="0"/>
              <a:t> 사용자가 애플리케이션으로 설정하면 원격으로 동작</a:t>
            </a:r>
          </a:p>
          <a:p>
            <a:pPr>
              <a:defRPr/>
            </a:pPr>
            <a:r>
              <a:rPr lang="ko-KR" altLang="en-US" i="0" dirty="0"/>
              <a:t>   </a:t>
            </a:r>
          </a:p>
          <a:p>
            <a:pPr>
              <a:defRPr/>
            </a:pPr>
            <a:r>
              <a:rPr lang="ko-KR" altLang="en-US" i="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ChangeArrowheads="1"/>
          </p:cNvSpPr>
          <p:nvPr/>
        </p:nvSpPr>
        <p:spPr>
          <a:xfrm>
            <a:off x="4716016" y="4221088"/>
            <a:ext cx="2520280" cy="21755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보드 비교 및 선정</a:t>
            </a: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센서 및 모듈 </a:t>
            </a:r>
            <a:r>
              <a:rPr kumimoji="1" lang="en-US" altLang="ko-KR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Spec</a:t>
            </a:r>
            <a:endParaRPr kumimoji="1" lang="en-US" altLang="ko-KR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회로도</a:t>
            </a: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marR="0"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kumimoji="1" lang="ko-KR" altLang="en-US" sz="1300">
                <a:solidFill>
                  <a:srgbClr val="8f5e4b"/>
                </a:solidFill>
                <a:latin typeface="+mj-lt"/>
                <a:ea typeface="맑은 고딕"/>
                <a:cs typeface="굴림"/>
              </a:rPr>
              <a:t>부품 연결도</a:t>
            </a:r>
            <a:endParaRPr kumimoji="1" lang="ko-KR" altLang="en-US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  <a:p>
            <a:pPr indent="-228600">
              <a:lnSpc>
                <a:spcPct val="200000"/>
              </a:lnSpc>
              <a:spcBef>
                <a:spcPts val="20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kumimoji="1" lang="en-US" altLang="ko-KR" sz="1300">
              <a:solidFill>
                <a:srgbClr val="8f5e4b"/>
              </a:solidFill>
              <a:latin typeface="+mj-lt"/>
              <a:ea typeface="맑은 고딕"/>
              <a:cs typeface="굴림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1871700" y="4611046"/>
            <a:ext cx="2749294" cy="935803"/>
            <a:chOff x="312020" y="342173"/>
            <a:chExt cx="2749294" cy="935803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>
            <a:xfrm>
              <a:off x="513290" y="342173"/>
              <a:ext cx="2346755" cy="568649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3200" b="1">
                  <a:solidFill>
                    <a:srgbClr val="3c2c34"/>
                  </a:solidFill>
                  <a:latin typeface="+mj-lt"/>
                  <a:ea typeface="맑은 고딕"/>
                  <a:cs typeface="굴림"/>
                </a:rPr>
                <a:t>02</a:t>
              </a:r>
              <a:endParaRPr kumimoji="1" lang="en-US" altLang="ko-KR" sz="3200" b="1">
                <a:solidFill>
                  <a:srgbClr val="3c2c34"/>
                </a:solidFill>
                <a:latin typeface="+mj-lt"/>
                <a:ea typeface="맑은 고딕"/>
                <a:cs typeface="굴림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>
            <a:xfrm>
              <a:off x="312020" y="816311"/>
              <a:ext cx="2749294" cy="44693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solidFill>
                    <a:srgbClr val="3c2c34"/>
                  </a:solidFill>
                  <a:latin typeface="+mj-lt"/>
                  <a:ea typeface="맑은 고딕"/>
                  <a:cs typeface="굴림"/>
                </a:rPr>
                <a:t>HW DSD</a:t>
              </a:r>
              <a:endParaRPr kumimoji="1" lang="ko-KR" altLang="en-US" sz="2400" b="1">
                <a:solidFill>
                  <a:srgbClr val="3c2c34"/>
                </a:solidFill>
                <a:latin typeface="+mj-lt"/>
                <a:ea typeface="맑은 고딕"/>
                <a:cs typeface="굴림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보드 비교 및 선정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19854B5-2855-29DD-8753-23556CCD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95399"/>
            <a:ext cx="8496943" cy="474274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ko-KR" altLang="en-US" sz="2000" i="0" dirty="0"/>
              <a:t> </a:t>
            </a:r>
            <a:r>
              <a:rPr lang="ko-KR" altLang="en-US" sz="2300" b="1" i="0" dirty="0"/>
              <a:t>필요 보드 스펙</a:t>
            </a:r>
            <a:endParaRPr lang="en-US" altLang="ko-KR" i="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sz="2000" i="0" dirty="0">
                <a:latin typeface="+mn-ea"/>
                <a:ea typeface="+mn-ea"/>
              </a:rPr>
              <a:t>CPU </a:t>
            </a:r>
            <a:r>
              <a:rPr lang="ko-KR" altLang="en-US" sz="2000" i="0" dirty="0">
                <a:latin typeface="+mn-ea"/>
                <a:ea typeface="+mn-ea"/>
              </a:rPr>
              <a:t>처리속도는 </a:t>
            </a:r>
            <a:r>
              <a:rPr lang="en-US" altLang="ko-KR" sz="2000" i="0" dirty="0">
                <a:latin typeface="+mn-ea"/>
                <a:ea typeface="+mn-ea"/>
              </a:rPr>
              <a:t>200MHz </a:t>
            </a:r>
            <a:r>
              <a:rPr lang="ko-KR" altLang="en-US" sz="2000" i="0" dirty="0">
                <a:latin typeface="+mn-ea"/>
                <a:ea typeface="+mn-ea"/>
              </a:rPr>
              <a:t>이상이며 </a:t>
            </a:r>
            <a:r>
              <a:rPr lang="en-US" altLang="ko-KR" sz="2000" i="0" dirty="0">
                <a:latin typeface="+mn-ea"/>
                <a:ea typeface="+mn-ea"/>
              </a:rPr>
              <a:t>32bit </a:t>
            </a:r>
            <a:r>
              <a:rPr lang="ko-KR" altLang="en-US" sz="2000" i="0" dirty="0">
                <a:latin typeface="+mn-ea"/>
                <a:ea typeface="+mn-ea"/>
              </a:rPr>
              <a:t>이상이어야 한다</a:t>
            </a:r>
            <a:r>
              <a:rPr lang="en-US" altLang="ko-KR" sz="2000" i="0" dirty="0">
                <a:latin typeface="+mn-ea"/>
                <a:ea typeface="+mn-ea"/>
              </a:rPr>
              <a:t>.</a:t>
            </a:r>
          </a:p>
          <a:p>
            <a:pPr marL="0" indent="0">
              <a:defRPr/>
            </a:pPr>
            <a:endParaRPr lang="en-US" altLang="ko-KR" i="0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latin typeface="+mn-ea"/>
                <a:ea typeface="+mn-ea"/>
              </a:rPr>
              <a:t>개발 난이도가 너무 어렵지 않아야 한다</a:t>
            </a:r>
            <a:r>
              <a:rPr lang="en-US" altLang="ko-KR" sz="2000" i="0" dirty="0">
                <a:latin typeface="+mn-ea"/>
                <a:ea typeface="+mn-ea"/>
              </a:rPr>
              <a:t>.</a:t>
            </a:r>
          </a:p>
          <a:p>
            <a:pPr marL="0" indent="0">
              <a:defRPr/>
            </a:pPr>
            <a:endParaRPr lang="en-US" altLang="ko-KR" i="0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latin typeface="+mn-ea"/>
                <a:ea typeface="+mn-ea"/>
              </a:rPr>
              <a:t>다양한 기능을 동시에 구현할 수 있어야 한다</a:t>
            </a:r>
            <a:r>
              <a:rPr lang="en-US" altLang="ko-KR" sz="2000" i="0" dirty="0">
                <a:latin typeface="+mn-ea"/>
                <a:ea typeface="+mn-ea"/>
              </a:rPr>
              <a:t>.</a:t>
            </a:r>
          </a:p>
          <a:p>
            <a:pPr marL="0" indent="0">
              <a:defRPr/>
            </a:pPr>
            <a:endParaRPr lang="en-US" altLang="ko-KR" i="0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latin typeface="+mn-ea"/>
                <a:ea typeface="+mn-ea"/>
              </a:rPr>
              <a:t>제품특성상 크기가 너무 크지 않아야 하고</a:t>
            </a:r>
            <a:r>
              <a:rPr lang="en-US" altLang="ko-KR" sz="2000" i="0" dirty="0">
                <a:latin typeface="+mn-ea"/>
                <a:ea typeface="+mn-ea"/>
              </a:rPr>
              <a:t>, </a:t>
            </a:r>
            <a:r>
              <a:rPr lang="ko-KR" altLang="en-US" sz="2000" i="0" dirty="0">
                <a:latin typeface="+mn-ea"/>
                <a:ea typeface="+mn-ea"/>
              </a:rPr>
              <a:t>가격이 너무 비싸지 않아야 한다</a:t>
            </a:r>
            <a:r>
              <a:rPr lang="en-US" altLang="ko-KR" sz="2000" i="0" dirty="0">
                <a:latin typeface="+mn-ea"/>
                <a:ea typeface="+mn-ea"/>
              </a:rPr>
              <a:t>.</a:t>
            </a:r>
          </a:p>
          <a:p>
            <a:pPr marL="0" indent="0">
              <a:defRPr/>
            </a:pPr>
            <a:endParaRPr lang="en-US" altLang="ko-KR" i="0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sz="2000" i="0" dirty="0" err="1">
                <a:latin typeface="+mn-ea"/>
                <a:ea typeface="+mn-ea"/>
              </a:rPr>
              <a:t>Wifi</a:t>
            </a:r>
            <a:r>
              <a:rPr lang="ko-KR" altLang="en-US" sz="2000" i="0" dirty="0">
                <a:latin typeface="+mn-ea"/>
                <a:ea typeface="+mn-ea"/>
              </a:rPr>
              <a:t>를 이용한 인터넷 연결이 용이해야 한다</a:t>
            </a:r>
            <a:r>
              <a:rPr lang="en-US" altLang="ko-KR" sz="2000" i="0" dirty="0">
                <a:latin typeface="+mn-ea"/>
                <a:ea typeface="+mn-ea"/>
              </a:rPr>
              <a:t>.</a:t>
            </a:r>
          </a:p>
          <a:p>
            <a:pPr marL="0" indent="0">
              <a:defRPr/>
            </a:pPr>
            <a:endParaRPr lang="ko-KR" altLang="en-US" i="0" dirty="0"/>
          </a:p>
        </p:txBody>
      </p:sp>
      <p:pic>
        <p:nvPicPr>
          <p:cNvPr id="1028" name="Picture 4" descr="아두이노 - 위키백과, 우리 모두의 백과사전">
            <a:extLst>
              <a:ext uri="{FF2B5EF4-FFF2-40B4-BE49-F238E27FC236}">
                <a16:creationId xmlns:a16="http://schemas.microsoft.com/office/drawing/2014/main" id="{547A295F-0E47-904D-3AA7-23550C66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29200"/>
            <a:ext cx="1905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라즈베리파이 서버구축)1. 라즈베리파이 3(Raspberry Pi 3) 초기 설정_SD 카드 굽기_OS 설치">
            <a:extLst>
              <a:ext uri="{FF2B5EF4-FFF2-40B4-BE49-F238E27FC236}">
                <a16:creationId xmlns:a16="http://schemas.microsoft.com/office/drawing/2014/main" id="{EAB0966D-C83C-8354-0482-7D341F30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71" y="5081562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보드 비교 및 선정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939319"/>
          <a:ext cx="9143998" cy="6090081"/>
        </p:xfrm>
        <a:graphic>
          <a:graphicData uri="http://schemas.openxmlformats.org/drawingml/2006/table">
            <a:tbl>
              <a:tblGrid>
                <a:gridCol w="1604399"/>
                <a:gridCol w="1497200"/>
                <a:gridCol w="1497200"/>
                <a:gridCol w="1497200"/>
                <a:gridCol w="1497200"/>
                <a:gridCol w="1550799"/>
              </a:tblGrid>
              <a:tr h="617206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Arduino Uno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Arduino Leonardo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Arduino Nano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Raspberry Pi3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Raspberry Pi4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</a:tr>
              <a:tr h="935100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주요 특징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아두이노의 기본버전으로 가장 많이 사용된다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Arduino Uno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의 염가 버전이다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매우 작은사이즈를 가진 버전이다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교육용으로 개발된 초소형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초저가 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PC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이다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라즈베리파이의 가장 최근 버전이다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20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Price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21,000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24,500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26,000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103.000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120,000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20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Micro Controller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Atmega328P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Atmega32u4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Atmega328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ARM Cotex-A53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ARM Cortex-A72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20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Operation Voltage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5V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5V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5V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5V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5V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20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Input Voltage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7-12V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7-12V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7-9V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20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Digital I/O Pins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14</a:t>
                      </a: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20</a:t>
                      </a: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14</a:t>
                      </a: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40</a:t>
                      </a: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40</a:t>
                      </a: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20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Flash Memory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32 KB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32 KB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16 KB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1GB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1GB/2GB/4GB/8GB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20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Clock Speed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16 MHz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16 MHz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16 MHz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1.2 GHz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1.5 GHz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19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Length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68.6mm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69.6mm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45mm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85mm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88mm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19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Width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53.4mm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53.3mm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18mm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56mm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58mm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20321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Weight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25g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20g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5g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45g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46g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05360"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Wifi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X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X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X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IEEE 802.11b/g/n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3456" tIns="17544" rIns="63456" bIns="17544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2.4GHz/5.0GHz IEEE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802.11b/g/n/ac</a:t>
                      </a:r>
                      <a:endParaRPr lang="en-US" sz="1300" b="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3456" marR="63456" marT="17544" marB="175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>Slide Members</ep:Manager>
  <ep:Company>YESFORM Co.,Ltd.</ep:Company>
  <ep:Words>878</ep:Words>
  <ep:PresentationFormat>화면 슬라이드 쇼(4:3)</ep:PresentationFormat>
  <ep:Paragraphs>241</ep:Paragraphs>
  <ep:Slides>21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아쿠아 플랜테이션</vt:lpstr>
      <vt:lpstr>센서 및 모듈 Spec</vt:lpstr>
      <vt:lpstr>슬라이드 3</vt:lpstr>
      <vt:lpstr>부품 연결도</vt:lpstr>
      <vt:lpstr>PowerPoint 프레젠테이션</vt:lpstr>
      <vt:lpstr>시장 현황 및 전망</vt:lpstr>
      <vt:lpstr>슬라이드 7</vt:lpstr>
      <vt:lpstr>THANK YOU!!</vt:lpstr>
      <vt:lpstr>보드 비교 및 선정</vt:lpstr>
      <vt:lpstr>슬라이드 10</vt:lpstr>
      <vt:lpstr>슬라이드 11</vt:lpstr>
      <vt:lpstr>회로도</vt:lpstr>
      <vt:lpstr>부품 연결도</vt:lpstr>
      <vt:lpstr>슬라이드 14</vt:lpstr>
      <vt:lpstr>개발 프로그램</vt:lpstr>
      <vt:lpstr>하드웨어 동작 설계</vt:lpstr>
      <vt:lpstr>하드웨어 동작 설계</vt:lpstr>
      <vt:lpstr>애플리케이션 설계</vt:lpstr>
      <vt:lpstr>애플리케이션 설계</vt:lpstr>
      <vt:lpstr>인터페이스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www.slidemembers.com</cp:category>
  <dcterms:created xsi:type="dcterms:W3CDTF">2010-02-01T08:03:16.000</dcterms:created>
  <dc:creator>Slide Members by HS.SEO</dc:creator>
  <dc:description>The copyright of this document is at Slide Members. Unauthorized copying may result in legal sanctions.</dc:description>
  <cp:keywords>SlideMembers, ppt, PPT Templates, Presentation, Diagram, Chart, Yesform, Google slides, Keynote, Free Slides</cp:keywords>
  <cp:lastModifiedBy>김동주</cp:lastModifiedBy>
  <dcterms:modified xsi:type="dcterms:W3CDTF">2022-06-22T11:59:17.416</dcterms:modified>
  <cp:revision>90</cp:revision>
  <dc:subject>Powerpoint Templates , Diagram, Chart, Google slides, Keynote</dc:subject>
  <dc:title>Slide Members</dc:title>
  <cp:version>1000.0000.01</cp:version>
</cp:coreProperties>
</file>