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91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BF1CE-A3A7-40A9-A610-8E5FEE4BAB9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EA10-3FA2-43BD-8A1A-1B73E5FA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s-US" noProof="0" dirty="0"/>
              <a:t>verdad</a:t>
            </a:r>
            <a:r>
              <a:rPr lang="en-US" dirty="0"/>
              <a:t> es que </a:t>
            </a:r>
            <a:r>
              <a:rPr lang="es-US" noProof="0" dirty="0"/>
              <a:t>ya</a:t>
            </a:r>
            <a:r>
              <a:rPr lang="en-US" dirty="0"/>
              <a:t> </a:t>
            </a:r>
            <a:r>
              <a:rPr lang="es-US" noProof="0" dirty="0"/>
              <a:t>existen</a:t>
            </a:r>
            <a:r>
              <a:rPr lang="en-US" dirty="0"/>
              <a:t> </a:t>
            </a:r>
            <a:r>
              <a:rPr lang="es-US" noProof="0" dirty="0"/>
              <a:t>tecnologías</a:t>
            </a:r>
            <a:r>
              <a:rPr lang="en-US" dirty="0"/>
              <a:t> </a:t>
            </a:r>
            <a:r>
              <a:rPr lang="es-US" noProof="0" dirty="0"/>
              <a:t>que</a:t>
            </a:r>
            <a:r>
              <a:rPr lang="en-US" dirty="0"/>
              <a:t> </a:t>
            </a:r>
            <a:r>
              <a:rPr lang="es-US" noProof="0" dirty="0"/>
              <a:t>pueden</a:t>
            </a:r>
            <a:r>
              <a:rPr lang="en-US" dirty="0"/>
              <a:t> de </a:t>
            </a:r>
            <a:r>
              <a:rPr lang="es-US" noProof="0" dirty="0"/>
              <a:t>cierta</a:t>
            </a:r>
            <a:r>
              <a:rPr lang="en-US" dirty="0"/>
              <a:t> forma </a:t>
            </a:r>
            <a:r>
              <a:rPr lang="es-US" noProof="0" dirty="0"/>
              <a:t>ayudarnos</a:t>
            </a:r>
            <a:r>
              <a:rPr lang="en-US" dirty="0"/>
              <a:t> con </a:t>
            </a:r>
            <a:r>
              <a:rPr lang="es-US" noProof="0" dirty="0"/>
              <a:t>esto</a:t>
            </a:r>
            <a:r>
              <a:rPr lang="en-US" dirty="0"/>
              <a:t> </a:t>
            </a:r>
            <a:r>
              <a:rPr lang="es-US" noProof="0" dirty="0"/>
              <a:t>como</a:t>
            </a:r>
            <a:r>
              <a:rPr lang="en-US" dirty="0"/>
              <a:t> Ionic, React Native y Xamarin.</a:t>
            </a:r>
          </a:p>
          <a:p>
            <a:r>
              <a:rPr lang="en-US" dirty="0"/>
              <a:t>1 – Ionic  </a:t>
            </a:r>
            <a:r>
              <a:rPr lang="en-US" dirty="0" err="1"/>
              <a:t>utiliza</a:t>
            </a:r>
            <a:r>
              <a:rPr lang="en-US" dirty="0"/>
              <a:t> un </a:t>
            </a:r>
            <a:r>
              <a:rPr lang="en-US" dirty="0" err="1"/>
              <a:t>webview</a:t>
            </a:r>
            <a:r>
              <a:rPr lang="en-US" dirty="0"/>
              <a:t>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que sus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un </a:t>
            </a:r>
            <a:r>
              <a:rPr lang="en-US" dirty="0" err="1"/>
              <a:t>poco</a:t>
            </a:r>
            <a:r>
              <a:rPr lang="en-US" dirty="0"/>
              <a:t> m</a:t>
            </a:r>
            <a:r>
              <a:rPr lang="es-US" dirty="0"/>
              <a:t>á</a:t>
            </a:r>
            <a:r>
              <a:rPr lang="en-US" dirty="0"/>
              <a:t>s </a:t>
            </a:r>
            <a:r>
              <a:rPr lang="en-US" dirty="0" err="1"/>
              <a:t>lentas</a:t>
            </a:r>
            <a:r>
              <a:rPr lang="en-US" dirty="0"/>
              <a:t> y la </a:t>
            </a:r>
            <a:r>
              <a:rPr lang="en-US" dirty="0" err="1"/>
              <a:t>integración</a:t>
            </a:r>
            <a:r>
              <a:rPr lang="en-US" dirty="0"/>
              <a:t> con los components </a:t>
            </a:r>
            <a:r>
              <a:rPr lang="en-US" dirty="0" err="1"/>
              <a:t>nativos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cordova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 opinion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de sus plugins le </a:t>
            </a:r>
            <a:r>
              <a:rPr lang="en-US" dirty="0" err="1"/>
              <a:t>falta</a:t>
            </a:r>
            <a:r>
              <a:rPr lang="en-US" dirty="0"/>
              <a:t> ese toque final que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desear</a:t>
            </a:r>
            <a:r>
              <a:rPr lang="en-US" dirty="0"/>
              <a:t> </a:t>
            </a:r>
            <a:r>
              <a:rPr lang="en-US" dirty="0" err="1"/>
              <a:t>utilizarlos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 – React native es el mas </a:t>
            </a:r>
            <a:r>
              <a:rPr lang="en-US" dirty="0" err="1"/>
              <a:t>cercano</a:t>
            </a:r>
            <a:r>
              <a:rPr lang="en-US" dirty="0"/>
              <a:t> a flutter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sigue</a:t>
            </a:r>
            <a:r>
              <a:rPr lang="en-US" dirty="0"/>
              <a:t> sin ser native </a:t>
            </a:r>
            <a:r>
              <a:rPr lang="en-US" dirty="0" err="1"/>
              <a:t>pues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bridge que </a:t>
            </a:r>
            <a:r>
              <a:rPr lang="en-US" dirty="0" err="1"/>
              <a:t>interpreta</a:t>
            </a:r>
            <a:r>
              <a:rPr lang="en-US" dirty="0"/>
              <a:t> entre el </a:t>
            </a:r>
            <a:r>
              <a:rPr lang="en-US" dirty="0" err="1"/>
              <a:t>js</a:t>
            </a:r>
            <a:r>
              <a:rPr lang="en-US" dirty="0"/>
              <a:t> y los </a:t>
            </a:r>
            <a:r>
              <a:rPr lang="en-US" dirty="0" err="1"/>
              <a:t>elementos</a:t>
            </a:r>
            <a:r>
              <a:rPr lang="en-US" dirty="0"/>
              <a:t> native, </a:t>
            </a:r>
            <a:r>
              <a:rPr lang="en-US" dirty="0" err="1"/>
              <a:t>algo</a:t>
            </a:r>
            <a:r>
              <a:rPr lang="en-US" dirty="0"/>
              <a:t> que </a:t>
            </a:r>
            <a:r>
              <a:rPr lang="en-US" dirty="0" err="1"/>
              <a:t>personalmente</a:t>
            </a:r>
            <a:r>
              <a:rPr lang="en-US" dirty="0"/>
              <a:t> a mi me </a:t>
            </a:r>
            <a:r>
              <a:rPr lang="en-US" dirty="0" err="1"/>
              <a:t>golpea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desarrollaba</a:t>
            </a:r>
            <a:r>
              <a:rPr lang="en-US" dirty="0"/>
              <a:t> con react es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mayoria</a:t>
            </a:r>
            <a:r>
              <a:rPr lang="en-US" dirty="0"/>
              <a:t> de los plugins y </a:t>
            </a:r>
            <a:r>
              <a:rPr lang="en-US" dirty="0" err="1"/>
              <a:t>librerías</a:t>
            </a:r>
            <a:r>
              <a:rPr lang="en-US" dirty="0"/>
              <a:t> son de </a:t>
            </a:r>
            <a:r>
              <a:rPr lang="en-US" dirty="0" err="1"/>
              <a:t>terceros</a:t>
            </a:r>
            <a:r>
              <a:rPr lang="en-US" dirty="0"/>
              <a:t> a la hora de </a:t>
            </a:r>
            <a:r>
              <a:rPr lang="en-US" dirty="0" err="1"/>
              <a:t>generar</a:t>
            </a:r>
            <a:r>
              <a:rPr lang="en-US" dirty="0"/>
              <a:t> un  release o </a:t>
            </a:r>
            <a:r>
              <a:rPr lang="en-US" dirty="0" err="1"/>
              <a:t>compilar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tenia que </a:t>
            </a:r>
            <a:r>
              <a:rPr lang="en-US" dirty="0" err="1"/>
              <a:t>lidiar</a:t>
            </a:r>
            <a:r>
              <a:rPr lang="en-US" dirty="0"/>
              <a:t> con los breaking change </a:t>
            </a:r>
            <a:r>
              <a:rPr lang="en-US" dirty="0" err="1"/>
              <a:t>pues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de mis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rota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3 – Xamarin – no </a:t>
            </a:r>
            <a:r>
              <a:rPr lang="en-US" dirty="0" err="1"/>
              <a:t>tengo</a:t>
            </a:r>
            <a:r>
              <a:rPr lang="en-US" dirty="0"/>
              <a:t>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a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verdad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nula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------------------------------------------------</a:t>
            </a:r>
          </a:p>
          <a:p>
            <a:endParaRPr lang="en-US" dirty="0"/>
          </a:p>
          <a:p>
            <a:r>
              <a:rPr lang="en-US" dirty="0"/>
              <a:t>1 – Ionic Podemos utilizer el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prototipamos</a:t>
            </a:r>
            <a:r>
              <a:rPr lang="en-US" dirty="0"/>
              <a:t> de forma </a:t>
            </a:r>
            <a:r>
              <a:rPr lang="en-US" dirty="0" err="1"/>
              <a:t>acelerada</a:t>
            </a:r>
            <a:r>
              <a:rPr lang="en-US" dirty="0"/>
              <a:t> y temenos feedback </a:t>
            </a:r>
            <a:r>
              <a:rPr lang="en-US" dirty="0" err="1"/>
              <a:t>casi</a:t>
            </a:r>
            <a:r>
              <a:rPr lang="en-US" dirty="0"/>
              <a:t> al </a:t>
            </a:r>
            <a:r>
              <a:rPr lang="en-US" dirty="0" err="1"/>
              <a:t>instante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vienen</a:t>
            </a:r>
            <a:r>
              <a:rPr lang="en-US" dirty="0"/>
              <a:t> los </a:t>
            </a:r>
            <a:r>
              <a:rPr lang="en-US" dirty="0" err="1"/>
              <a:t>dolores</a:t>
            </a:r>
            <a:r>
              <a:rPr lang="en-US" dirty="0"/>
              <a:t> de cabeza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probamos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dispositivos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generar</a:t>
            </a:r>
            <a:r>
              <a:rPr lang="en-US" dirty="0"/>
              <a:t> un build con ionic </a:t>
            </a:r>
            <a:r>
              <a:rPr lang="en-US" dirty="0" err="1"/>
              <a:t>demora</a:t>
            </a:r>
            <a:r>
              <a:rPr lang="en-US" dirty="0"/>
              <a:t> una </a:t>
            </a:r>
            <a:r>
              <a:rPr lang="en-US" dirty="0" err="1"/>
              <a:t>eternidad</a:t>
            </a:r>
            <a:r>
              <a:rPr lang="en-US" dirty="0"/>
              <a:t> </a:t>
            </a:r>
          </a:p>
          <a:p>
            <a:r>
              <a:rPr lang="en-US" dirty="0" err="1"/>
              <a:t>siempre</a:t>
            </a:r>
            <a:r>
              <a:rPr lang="en-US" dirty="0"/>
              <a:t> hay que </a:t>
            </a:r>
            <a:r>
              <a:rPr lang="en-US" dirty="0" err="1"/>
              <a:t>retocar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 – </a:t>
            </a:r>
            <a:r>
              <a:rPr lang="en-US" dirty="0" err="1"/>
              <a:t>en</a:t>
            </a:r>
            <a:r>
              <a:rPr lang="en-US" dirty="0"/>
              <a:t> react native no </a:t>
            </a:r>
            <a:r>
              <a:rPr lang="en-US" dirty="0" err="1"/>
              <a:t>demora</a:t>
            </a:r>
            <a:r>
              <a:rPr lang="en-US" dirty="0"/>
              <a:t> tanto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debes</a:t>
            </a:r>
            <a:r>
              <a:rPr lang="en-US" dirty="0"/>
              <a:t>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el </a:t>
            </a:r>
            <a:r>
              <a:rPr lang="en-US" dirty="0" err="1"/>
              <a:t>emulador</a:t>
            </a:r>
            <a:r>
              <a:rPr lang="en-US" dirty="0"/>
              <a:t> o un </a:t>
            </a:r>
            <a:r>
              <a:rPr lang="en-US" dirty="0" err="1"/>
              <a:t>telefono</a:t>
            </a:r>
            <a:r>
              <a:rPr lang="en-US" dirty="0"/>
              <a:t> real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se </a:t>
            </a:r>
            <a:r>
              <a:rPr lang="en-US" dirty="0" err="1"/>
              <a:t>acerca</a:t>
            </a:r>
            <a:r>
              <a:rPr lang="en-US" dirty="0"/>
              <a:t> los 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r>
              <a:rPr lang="en-US" dirty="0"/>
              <a:t> del hot reload de flutter solo </a:t>
            </a:r>
            <a:r>
              <a:rPr lang="en-US" dirty="0" err="1"/>
              <a:t>mensionando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pues</a:t>
            </a:r>
            <a:r>
              <a:rPr lang="en-US" dirty="0"/>
              <a:t> la </a:t>
            </a:r>
            <a:r>
              <a:rPr lang="en-US" dirty="0" err="1"/>
              <a:t>funcionalidad</a:t>
            </a:r>
            <a:r>
              <a:rPr lang="en-US" dirty="0"/>
              <a:t> complete no es </a:t>
            </a:r>
            <a:r>
              <a:rPr lang="en-US" dirty="0" err="1"/>
              <a:t>implementada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8EA10-3FA2-43BD-8A1A-1B73E5FA23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0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8EA10-3FA2-43BD-8A1A-1B73E5FA23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E9FE-FDBF-4530-9C4E-138BDB692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AF47E-5A44-47F0-93D6-773648D4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C5C9-A9DD-42BA-BD94-21FE2A2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6CFC-7641-4568-9532-2984581A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4615-F30A-4DC5-BC9D-53F66C84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B9F1-AC53-4600-B3DA-2A4BBFD4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35FC-0BBB-49C1-902C-35E1A0453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6FBF-BE87-4BE3-A482-1B2F5B7F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7C02-55D6-4D05-AB3F-455584EC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F722-4BC1-4C8C-ADBD-B70C23C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34DDF-B1FC-4198-832A-4F80CFB57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3F6ED-BD6B-4384-A842-7CFB2EA4B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1E62-897D-493A-A390-C1607149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1F94-F113-481A-B14F-F0AC69A7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B51A-5291-4A4E-A3B8-9D0709C2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B5D-CF04-43E1-AC73-A59F99A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E834-D6A9-402F-816A-B559750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FD98-14D5-4E5C-B6B9-DD304517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C4AB-D3E2-4F5E-B3F4-0C610B52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C438-DF51-4148-961E-00C6FA70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2F0A-A472-4007-8477-B13123B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609C-B5A3-48B6-B2F3-347250BE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8133-95C2-4E04-9F47-353C8DA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38762-E838-4612-8D45-89491856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90E9-CF46-4432-ACB7-91E8A3D0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D805-9626-4D1D-8EDC-6D0CBBCA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6084-5D18-434B-8028-B9A86A55D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E204-1AC5-4226-8593-139D76F3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52E4-41C6-4365-8272-3E5307AE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C00CC-1760-4302-B544-6EAAFC56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96A9-1E9E-46ED-ABE1-2B454030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0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5FF1-C73A-4235-9142-7046AD4F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DB8E-E19C-4A1B-80F8-DFE4147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495-611D-4AFD-8A64-1F2AD085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9BAA3-F488-4014-A05F-CB053BF26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36361-9BD0-4692-B6A3-AB1237A52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0DAF1-B053-48D5-9E5A-4D6BACEB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6673E-A57E-4E9B-9A38-104D8EB7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31CB8-2C9A-4E97-95B7-AE9BD9CF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3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7F09-EE65-4B26-AAEE-FA0E355B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3FFC7-CA91-4E93-A293-994C041D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99063-BE97-4FEE-B0E2-329A7F87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29A9-CE29-4D29-9741-45421A2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2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9CF05-7BE7-46FC-BB22-3796915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EBF12-375D-4DE5-9D70-3770C200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46A0-E559-4C6C-8B68-890AB1E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DE66-9C4E-403F-9A1D-8F5E878F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2A37-C694-4AD6-9C85-95E57A8E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62B6-B481-49E3-90E9-E24986EF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174C1-DCCC-4A6C-B80C-C3EF4254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A78C6-E0BB-4EEA-B281-38ECA18D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CFAF-5E9E-4888-B1DC-15D58211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6175-D35B-4D15-B4E9-EF35E261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DC93F-4293-43BC-913E-729DE2EE9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CE350-1DAA-4087-89DF-B1866B63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E476-5C27-4B13-8E2E-C448244F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D2C15-538B-473F-8162-2CEA1C78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9265-FE2D-4DBC-9056-8B3EE5CE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62DD2-E898-4F28-A0AB-AED8605B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AA09-965B-47DB-8168-5DE8DFD0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2738-8E9A-4262-9C71-0CB71653D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40C8-6E77-45F4-B009-4185183E7707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50C4-58C2-4964-8824-D261692F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0387-54D1-4806-A53E-722D2A9B1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AE0E-A384-451D-902F-4013344A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hyperlink" Target="https://www.dartlang.org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08EDF-D3D8-49AE-AE5F-2172EB61AB7B}"/>
              </a:ext>
            </a:extLst>
          </p:cNvPr>
          <p:cNvSpPr/>
          <p:nvPr/>
        </p:nvSpPr>
        <p:spPr>
          <a:xfrm>
            <a:off x="4594335" y="199293"/>
            <a:ext cx="2825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US" sz="3200" dirty="0">
                <a:latin typeface="Montserrat"/>
              </a:rPr>
              <a:t>Qué</a:t>
            </a:r>
            <a:r>
              <a:rPr lang="en-US" sz="3200" dirty="0">
                <a:latin typeface="Montserrat"/>
              </a:rPr>
              <a:t> es Flutter ?</a:t>
            </a:r>
            <a:endParaRPr lang="en-US" sz="3200" b="0" i="0" dirty="0">
              <a:effectLst/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4E003-FB6F-4C16-B94D-66D8677A357A}"/>
              </a:ext>
            </a:extLst>
          </p:cNvPr>
          <p:cNvSpPr/>
          <p:nvPr/>
        </p:nvSpPr>
        <p:spPr>
          <a:xfrm>
            <a:off x="199746" y="786901"/>
            <a:ext cx="11792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Es un 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Open Sans"/>
              </a:rPr>
              <a:t>SDK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 desarrollado por la empresa Google que nos permite desarrollar aplicaciones móviles nativas en iOS y Android, basado en los principios de Material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Design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Open Sans"/>
              </a:rPr>
              <a:t> y Cupertino (iOS) utilizando un solo lenguaje de desarrollo.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829F-E4B5-4C46-A5EF-ACC7095164AB}"/>
              </a:ext>
            </a:extLst>
          </p:cNvPr>
          <p:cNvSpPr/>
          <p:nvPr/>
        </p:nvSpPr>
        <p:spPr>
          <a:xfrm>
            <a:off x="199746" y="2134392"/>
            <a:ext cx="117925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b="0" i="0" dirty="0">
                <a:solidFill>
                  <a:srgbClr val="000000"/>
                </a:solidFill>
                <a:effectLst/>
                <a:latin typeface="Open Sans"/>
              </a:rPr>
              <a:t>Principales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s-US" sz="2400" b="0" i="0" dirty="0">
                <a:solidFill>
                  <a:srgbClr val="000000"/>
                </a:solidFill>
                <a:effectLst/>
                <a:latin typeface="Open Sans"/>
              </a:rPr>
              <a:t>características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en-US" sz="2400" dirty="0">
              <a:solidFill>
                <a:srgbClr val="000000"/>
              </a:solidFill>
              <a:latin typeface="Open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El código es compilado a lenguaje nativo (</a:t>
            </a:r>
            <a:r>
              <a:rPr lang="es-ES" sz="2400" b="1" dirty="0"/>
              <a:t>ARM</a:t>
            </a:r>
            <a:r>
              <a:rPr lang="es-ES" sz="2400" dirty="0"/>
              <a:t>). </a:t>
            </a:r>
          </a:p>
          <a:p>
            <a:pPr lvl="1"/>
            <a:r>
              <a:rPr lang="es-ES" sz="2400" dirty="0"/>
              <a:t>        - Just in Time </a:t>
            </a:r>
            <a:r>
              <a:rPr lang="es-ES" sz="2400" dirty="0" err="1"/>
              <a:t>Compilation</a:t>
            </a:r>
            <a:r>
              <a:rPr lang="es-ES" sz="2400" dirty="0"/>
              <a:t> (</a:t>
            </a:r>
            <a:r>
              <a:rPr lang="es-ES" sz="2400" b="1" dirty="0"/>
              <a:t>JIT</a:t>
            </a:r>
            <a:r>
              <a:rPr lang="es-ES" sz="2400" dirty="0"/>
              <a:t>) </a:t>
            </a:r>
          </a:p>
          <a:p>
            <a:pPr lvl="1"/>
            <a:r>
              <a:rPr lang="es-ES" sz="2400" dirty="0"/>
              <a:t>        - </a:t>
            </a:r>
            <a:r>
              <a:rPr lang="es-ES" sz="2400" dirty="0" err="1"/>
              <a:t>Ahead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Time </a:t>
            </a:r>
            <a:r>
              <a:rPr lang="es-ES" sz="2400" dirty="0" err="1"/>
              <a:t>Compilation</a:t>
            </a:r>
            <a:r>
              <a:rPr lang="es-ES" sz="2400" dirty="0"/>
              <a:t> (</a:t>
            </a:r>
            <a:r>
              <a:rPr lang="es-ES" sz="2400" b="1" dirty="0"/>
              <a:t>AOT</a:t>
            </a:r>
            <a:r>
              <a:rPr lang="es-ES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Desarrollo rápido gracias a la </a:t>
            </a:r>
            <a:r>
              <a:rPr lang="es-ES" sz="2400" dirty="0" err="1"/>
              <a:t>feature</a:t>
            </a:r>
            <a:r>
              <a:rPr lang="es-ES" sz="2400" dirty="0"/>
              <a:t> "Hot </a:t>
            </a:r>
            <a:r>
              <a:rPr lang="es-ES" sz="2400" dirty="0" err="1"/>
              <a:t>Reload</a:t>
            </a:r>
            <a:r>
              <a:rPr lang="es-ES" sz="2400" dirty="0"/>
              <a:t>".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Framework reactive.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El </a:t>
            </a:r>
            <a:r>
              <a:rPr lang="es-ES" sz="2400" dirty="0" err="1"/>
              <a:t>core</a:t>
            </a:r>
            <a:r>
              <a:rPr lang="es-ES" sz="2400" dirty="0"/>
              <a:t> esta escrito en C++.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Utiliza </a:t>
            </a:r>
            <a:r>
              <a:rPr lang="es-ES" sz="2400" b="1" dirty="0"/>
              <a:t>Dart</a:t>
            </a:r>
            <a:r>
              <a:rPr lang="es-ES" sz="2400" dirty="0"/>
              <a:t> como lenguaje base de desarrollo.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Propio motor de renderizado basado en </a:t>
            </a:r>
            <a:r>
              <a:rPr lang="es-ES" sz="2400" b="1" dirty="0" err="1">
                <a:hlinkClick r:id="rId2" action="ppaction://hlinksldjump"/>
              </a:rPr>
              <a:t>Skia</a:t>
            </a:r>
            <a:r>
              <a:rPr lang="es-ES" sz="2400" dirty="0"/>
              <a:t>. ( no utiliza ni web </a:t>
            </a:r>
            <a:r>
              <a:rPr lang="es-ES" sz="2400" dirty="0" err="1"/>
              <a:t>view</a:t>
            </a:r>
            <a:r>
              <a:rPr lang="es-ES" sz="2400" dirty="0"/>
              <a:t> ni los controles nativos 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Framework oficial de desarrollo para </a:t>
            </a:r>
            <a:r>
              <a:rPr lang="es-ES" sz="2400" b="1" dirty="0" err="1">
                <a:hlinkClick r:id="rId2" action="ppaction://hlinksldjump"/>
              </a:rPr>
              <a:t>Fuchsia</a:t>
            </a:r>
            <a:r>
              <a:rPr lang="es-ES" sz="2400" dirty="0"/>
              <a:t>.</a:t>
            </a:r>
            <a:endParaRPr lang="en-US" sz="28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933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E4D43-53EA-4E4A-BAD4-916268055091}"/>
              </a:ext>
            </a:extLst>
          </p:cNvPr>
          <p:cNvSpPr txBox="1"/>
          <p:nvPr/>
        </p:nvSpPr>
        <p:spPr>
          <a:xfrm>
            <a:off x="363984" y="488272"/>
            <a:ext cx="1174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Fuchsia</a:t>
            </a:r>
            <a:r>
              <a:rPr lang="es-ES" sz="2400" dirty="0"/>
              <a:t>: Nuevo sistema operativo creado por Google donde su </a:t>
            </a:r>
            <a:r>
              <a:rPr lang="es-ES" sz="2400" dirty="0" err="1"/>
              <a:t>kernel</a:t>
            </a:r>
            <a:r>
              <a:rPr lang="es-ES" sz="2400" dirty="0"/>
              <a:t> no esta basado en Linux, esta llamado a sustituir Android.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F726B-2CA2-4D72-93D9-E263B0F834E7}"/>
              </a:ext>
            </a:extLst>
          </p:cNvPr>
          <p:cNvSpPr txBox="1"/>
          <p:nvPr/>
        </p:nvSpPr>
        <p:spPr>
          <a:xfrm>
            <a:off x="363984" y="1492928"/>
            <a:ext cx="1174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Skia</a:t>
            </a:r>
            <a:r>
              <a:rPr lang="es-ES" sz="3200" dirty="0"/>
              <a:t>: </a:t>
            </a:r>
            <a:r>
              <a:rPr lang="pt-BR" sz="2400" dirty="0"/>
              <a:t>Biblioteca de gráficos 2D de código abierto.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7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A688F-B089-4F31-96CD-68025785179B}"/>
              </a:ext>
            </a:extLst>
          </p:cNvPr>
          <p:cNvSpPr/>
          <p:nvPr/>
        </p:nvSpPr>
        <p:spPr>
          <a:xfrm>
            <a:off x="4910541" y="1957072"/>
            <a:ext cx="2444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US" sz="3200" dirty="0">
                <a:latin typeface="Montserrat"/>
              </a:rPr>
              <a:t>Qué es Dart ?</a:t>
            </a:r>
            <a:endParaRPr lang="en-US" sz="3200" b="0" i="0" dirty="0">
              <a:effectLst/>
              <a:latin typeface="Montserra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ABA57-5CA9-4457-A99A-844462B53E40}"/>
              </a:ext>
            </a:extLst>
          </p:cNvPr>
          <p:cNvSpPr txBox="1"/>
          <p:nvPr/>
        </p:nvSpPr>
        <p:spPr>
          <a:xfrm>
            <a:off x="699225" y="2598003"/>
            <a:ext cx="1104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S" sz="2400" dirty="0"/>
              <a:t>Lenguaje de programación escalable que puede ser utilizado tanto para crear un script simple como para aplicaciones complejas.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9801772-2066-42FD-BF61-BFC65021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786" y="7664933"/>
            <a:ext cx="2041124" cy="204112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6A59C9A-13F4-4C65-BACC-DC82CD2CE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7018" y="7664933"/>
            <a:ext cx="2197964" cy="219796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0197BC3-143A-46CD-9749-416EFFD2F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3503" y="7586513"/>
            <a:ext cx="2197964" cy="21979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F3D3C4D-1D69-4AF3-8D9A-1E894F07AD21}"/>
              </a:ext>
            </a:extLst>
          </p:cNvPr>
          <p:cNvSpPr txBox="1"/>
          <p:nvPr/>
        </p:nvSpPr>
        <p:spPr>
          <a:xfrm>
            <a:off x="1333786" y="6785305"/>
            <a:ext cx="17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Plataformas: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55C14-2AD1-4AE6-8046-4C8963FFC0D8}"/>
              </a:ext>
            </a:extLst>
          </p:cNvPr>
          <p:cNvSpPr txBox="1"/>
          <p:nvPr/>
        </p:nvSpPr>
        <p:spPr>
          <a:xfrm>
            <a:off x="1855018" y="10124020"/>
            <a:ext cx="88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Móvil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EA7C7-E6C7-4894-B203-29A5E9785CB8}"/>
              </a:ext>
            </a:extLst>
          </p:cNvPr>
          <p:cNvSpPr txBox="1"/>
          <p:nvPr/>
        </p:nvSpPr>
        <p:spPr>
          <a:xfrm>
            <a:off x="5651679" y="10124019"/>
            <a:ext cx="76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Web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5BDA71-A5EB-46A1-B06F-AFBD1972A1F7}"/>
              </a:ext>
            </a:extLst>
          </p:cNvPr>
          <p:cNvSpPr txBox="1"/>
          <p:nvPr/>
        </p:nvSpPr>
        <p:spPr>
          <a:xfrm>
            <a:off x="9358663" y="10124018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105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0.00299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00261 -0.25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0521 -0.616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308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00234 -0.581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0651 -0.628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624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00521 -0.628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-0.00416 -0.599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0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00156 -0.6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B9933-8A71-491C-8333-689438E89D39}"/>
              </a:ext>
            </a:extLst>
          </p:cNvPr>
          <p:cNvSpPr txBox="1"/>
          <p:nvPr/>
        </p:nvSpPr>
        <p:spPr>
          <a:xfrm>
            <a:off x="5330213" y="308225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200" dirty="0"/>
              <a:t>Temario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25E8F5-F1DC-4CAA-859A-FA03E5BD6AC1}"/>
              </a:ext>
            </a:extLst>
          </p:cNvPr>
          <p:cNvCxnSpPr>
            <a:cxnSpLocks/>
          </p:cNvCxnSpPr>
          <p:nvPr/>
        </p:nvCxnSpPr>
        <p:spPr>
          <a:xfrm>
            <a:off x="410966" y="3184989"/>
            <a:ext cx="11414589" cy="0"/>
          </a:xfrm>
          <a:prstGeom prst="line">
            <a:avLst/>
          </a:prstGeom>
          <a:ln w="28575" cap="rnd"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8514924-8C29-41A3-99AA-19E03BD24218}"/>
              </a:ext>
            </a:extLst>
          </p:cNvPr>
          <p:cNvSpPr/>
          <p:nvPr/>
        </p:nvSpPr>
        <p:spPr>
          <a:xfrm>
            <a:off x="572814" y="1500212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FE9BE-1795-42E0-B4E8-EC31744C32BF}"/>
              </a:ext>
            </a:extLst>
          </p:cNvPr>
          <p:cNvSpPr txBox="1"/>
          <p:nvPr/>
        </p:nvSpPr>
        <p:spPr>
          <a:xfrm>
            <a:off x="781131" y="1742210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Instalación y Primera App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765CAFD-37AB-4861-BAB2-30F82BABFFC3}"/>
              </a:ext>
            </a:extLst>
          </p:cNvPr>
          <p:cNvSpPr/>
          <p:nvPr/>
        </p:nvSpPr>
        <p:spPr>
          <a:xfrm rot="10800000">
            <a:off x="2143440" y="3548939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D8B48-2992-4841-A197-87F848633C47}"/>
              </a:ext>
            </a:extLst>
          </p:cNvPr>
          <p:cNvSpPr txBox="1"/>
          <p:nvPr/>
        </p:nvSpPr>
        <p:spPr>
          <a:xfrm>
            <a:off x="2351756" y="3790937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Tipos de Datos, </a:t>
            </a:r>
            <a:r>
              <a:rPr lang="es-US" sz="2400" dirty="0" err="1"/>
              <a:t>If</a:t>
            </a:r>
            <a:r>
              <a:rPr lang="es-US" sz="2400" dirty="0"/>
              <a:t>, </a:t>
            </a:r>
            <a:r>
              <a:rPr lang="es-US" sz="2400" dirty="0" err="1"/>
              <a:t>Loops</a:t>
            </a:r>
            <a:endParaRPr lang="es-US" sz="2400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AAD212D-BCE6-4796-8CB9-466618E7FC83}"/>
              </a:ext>
            </a:extLst>
          </p:cNvPr>
          <p:cNvSpPr/>
          <p:nvPr/>
        </p:nvSpPr>
        <p:spPr>
          <a:xfrm>
            <a:off x="4836246" y="1500214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3EE92-1031-41CD-A21E-D8CA4B207414}"/>
              </a:ext>
            </a:extLst>
          </p:cNvPr>
          <p:cNvSpPr txBox="1"/>
          <p:nvPr/>
        </p:nvSpPr>
        <p:spPr>
          <a:xfrm>
            <a:off x="5044563" y="1742212"/>
            <a:ext cx="230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Métodos y Excepciones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0C90287-38AC-47D4-B26E-8604AE110F77}"/>
              </a:ext>
            </a:extLst>
          </p:cNvPr>
          <p:cNvSpPr/>
          <p:nvPr/>
        </p:nvSpPr>
        <p:spPr>
          <a:xfrm rot="10800000">
            <a:off x="6489616" y="3548938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3A1ED-BCEA-4DB7-B32A-1428A31FB49F}"/>
              </a:ext>
            </a:extLst>
          </p:cNvPr>
          <p:cNvSpPr txBox="1"/>
          <p:nvPr/>
        </p:nvSpPr>
        <p:spPr>
          <a:xfrm>
            <a:off x="6718481" y="3955323"/>
            <a:ext cx="23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OOP y Herencia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B64F269-A2D8-4AA5-AC37-A323E59EF2F0}"/>
              </a:ext>
            </a:extLst>
          </p:cNvPr>
          <p:cNvSpPr/>
          <p:nvPr/>
        </p:nvSpPr>
        <p:spPr>
          <a:xfrm>
            <a:off x="9021812" y="1500214"/>
            <a:ext cx="2722652" cy="1314994"/>
          </a:xfrm>
          <a:prstGeom prst="wedgeRectCallou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B2CB6-E923-4F75-845E-5F3710B28F99}"/>
              </a:ext>
            </a:extLst>
          </p:cNvPr>
          <p:cNvSpPr txBox="1"/>
          <p:nvPr/>
        </p:nvSpPr>
        <p:spPr>
          <a:xfrm>
            <a:off x="9230129" y="1926877"/>
            <a:ext cx="23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Listas de datos</a:t>
            </a:r>
          </a:p>
        </p:txBody>
      </p:sp>
    </p:spTree>
    <p:extLst>
      <p:ext uri="{BB962C8B-B14F-4D97-AF65-F5344CB8AC3E}">
        <p14:creationId xmlns:p14="http://schemas.microsoft.com/office/powerpoint/2010/main" val="965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70E0FBBD-5063-4193-B4D3-C42F2A50788B}"/>
              </a:ext>
            </a:extLst>
          </p:cNvPr>
          <p:cNvSpPr txBox="1"/>
          <p:nvPr/>
        </p:nvSpPr>
        <p:spPr>
          <a:xfrm>
            <a:off x="257452" y="363971"/>
            <a:ext cx="296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/>
              <a:t>Instalar</a:t>
            </a:r>
            <a:r>
              <a:rPr lang="en-US" sz="2400" dirty="0"/>
              <a:t> el SDK de Dart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Web Viewer">
                <a:extLst>
                  <a:ext uri="{FF2B5EF4-FFF2-40B4-BE49-F238E27FC236}">
                    <a16:creationId xmlns:a16="http://schemas.microsoft.com/office/drawing/2014/main" id="{FC5E94E3-D7A4-42D6-8300-1F969A392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154262"/>
                  </p:ext>
                </p:extLst>
              </p:nvPr>
            </p:nvGraphicFramePr>
            <p:xfrm>
              <a:off x="257452" y="825637"/>
              <a:ext cx="11629748" cy="55662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Web Viewer">
                <a:extLst>
                  <a:ext uri="{FF2B5EF4-FFF2-40B4-BE49-F238E27FC236}">
                    <a16:creationId xmlns:a16="http://schemas.microsoft.com/office/drawing/2014/main" id="{FC5E94E3-D7A4-42D6-8300-1F969A392F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52" y="825637"/>
                <a:ext cx="11629748" cy="55662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57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45E73-CA89-4CD1-9E99-2A8279D85A82}"/>
              </a:ext>
            </a:extLst>
          </p:cNvPr>
          <p:cNvSpPr txBox="1"/>
          <p:nvPr/>
        </p:nvSpPr>
        <p:spPr>
          <a:xfrm>
            <a:off x="363984" y="284086"/>
            <a:ext cx="274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304F1-E906-4529-B47C-69A988392A2F}"/>
              </a:ext>
            </a:extLst>
          </p:cNvPr>
          <p:cNvSpPr txBox="1"/>
          <p:nvPr/>
        </p:nvSpPr>
        <p:spPr>
          <a:xfrm>
            <a:off x="363984" y="2905780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</a:t>
            </a:r>
            <a:r>
              <a:rPr lang="en-US" sz="2800" dirty="0" err="1"/>
              <a:t>Condicionales</a:t>
            </a:r>
            <a:r>
              <a:rPr lang="en-US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7E267-2E30-4651-B6BE-D01B99F33AEC}"/>
              </a:ext>
            </a:extLst>
          </p:cNvPr>
          <p:cNvSpPr txBox="1"/>
          <p:nvPr/>
        </p:nvSpPr>
        <p:spPr>
          <a:xfrm>
            <a:off x="702815" y="870010"/>
            <a:ext cx="10786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Numbers.</a:t>
            </a:r>
          </a:p>
          <a:p>
            <a:r>
              <a:rPr lang="en-US" dirty="0"/>
              <a:t>Strings.</a:t>
            </a:r>
          </a:p>
          <a:p>
            <a:r>
              <a:rPr lang="en-US" dirty="0"/>
              <a:t>Booleans.</a:t>
            </a:r>
          </a:p>
          <a:p>
            <a:r>
              <a:rPr lang="en-US" dirty="0"/>
              <a:t>Sets.</a:t>
            </a:r>
          </a:p>
          <a:p>
            <a:r>
              <a:rPr lang="en-US" dirty="0"/>
              <a:t>Arrays.</a:t>
            </a:r>
          </a:p>
          <a:p>
            <a:r>
              <a:rPr lang="en-US" dirty="0"/>
              <a:t>Maps.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801C7-E6E9-4D0F-8CF6-124A130FE46E}"/>
              </a:ext>
            </a:extLst>
          </p:cNvPr>
          <p:cNvSpPr txBox="1"/>
          <p:nvPr/>
        </p:nvSpPr>
        <p:spPr>
          <a:xfrm>
            <a:off x="702814" y="3429000"/>
            <a:ext cx="1078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and ELSE</a:t>
            </a:r>
          </a:p>
          <a:p>
            <a:r>
              <a:rPr lang="en-US" dirty="0"/>
              <a:t>SWITCH and Case</a:t>
            </a:r>
          </a:p>
        </p:txBody>
      </p:sp>
    </p:spTree>
    <p:extLst>
      <p:ext uri="{BB962C8B-B14F-4D97-AF65-F5344CB8AC3E}">
        <p14:creationId xmlns:p14="http://schemas.microsoft.com/office/powerpoint/2010/main" val="295618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08EDF-D3D8-49AE-AE5F-2172EB61AB7B}"/>
              </a:ext>
            </a:extLst>
          </p:cNvPr>
          <p:cNvSpPr/>
          <p:nvPr/>
        </p:nvSpPr>
        <p:spPr>
          <a:xfrm>
            <a:off x="3027285" y="128271"/>
            <a:ext cx="7057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Montserrat"/>
              </a:rPr>
              <a:t>Por qué debería estudiar </a:t>
            </a:r>
            <a:r>
              <a:rPr lang="es-ES" sz="3200" dirty="0" err="1">
                <a:latin typeface="Montserrat"/>
              </a:rPr>
              <a:t>Flutter</a:t>
            </a:r>
            <a:r>
              <a:rPr lang="es-ES" sz="3200" dirty="0">
                <a:latin typeface="Montserrat"/>
              </a:rPr>
              <a:t> </a:t>
            </a:r>
            <a:r>
              <a:rPr lang="en-US" sz="3200" dirty="0">
                <a:latin typeface="Montserrat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829F-E4B5-4C46-A5EF-ACC7095164AB}"/>
              </a:ext>
            </a:extLst>
          </p:cNvPr>
          <p:cNvSpPr/>
          <p:nvPr/>
        </p:nvSpPr>
        <p:spPr>
          <a:xfrm>
            <a:off x="128724" y="873763"/>
            <a:ext cx="117925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US" sz="2800" dirty="0">
                <a:solidFill>
                  <a:srgbClr val="000000"/>
                </a:solidFill>
                <a:latin typeface="Open Sans"/>
              </a:rPr>
              <a:t>Utilizando un solo código base podemos obtener aplicaciones para      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( Android, IOS, Web, Desktop 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Open Sans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US" sz="2800" dirty="0">
                <a:solidFill>
                  <a:srgbClr val="000000"/>
                </a:solidFill>
                <a:latin typeface="Open Sans"/>
              </a:rPr>
              <a:t>Productividad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( </a:t>
            </a:r>
            <a:r>
              <a:rPr lang="es-US" sz="2800" dirty="0">
                <a:solidFill>
                  <a:srgbClr val="000000"/>
                </a:solidFill>
                <a:latin typeface="Open Sans"/>
              </a:rPr>
              <a:t>carga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y </a:t>
            </a:r>
            <a:r>
              <a:rPr lang="es-US" sz="2800" dirty="0">
                <a:solidFill>
                  <a:srgbClr val="000000"/>
                </a:solidFill>
                <a:latin typeface="Open Sans"/>
              </a:rPr>
              <a:t>actualización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s-US" sz="2800" dirty="0">
                <a:solidFill>
                  <a:srgbClr val="000000"/>
                </a:solidFill>
                <a:latin typeface="Open Sans"/>
              </a:rPr>
              <a:t>rápida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).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Open Sans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US" sz="2800" dirty="0">
                <a:solidFill>
                  <a:srgbClr val="000000"/>
                </a:solidFill>
                <a:latin typeface="Open Sans"/>
              </a:rPr>
              <a:t>Dependencias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de plugins y libs.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Open Sans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US" sz="2800" dirty="0">
                <a:solidFill>
                  <a:srgbClr val="000000"/>
                </a:solidFill>
                <a:latin typeface="Open Sans"/>
              </a:rPr>
              <a:t>Sistema de diseño simple y flexible.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US" sz="2800" dirty="0">
              <a:solidFill>
                <a:srgbClr val="000000"/>
              </a:solidFill>
              <a:latin typeface="Open Sans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US" sz="2800" dirty="0">
                <a:solidFill>
                  <a:srgbClr val="000000"/>
                </a:solidFill>
                <a:latin typeface="Open Sans"/>
              </a:rPr>
              <a:t>Acceso al código fuente.</a:t>
            </a:r>
            <a:endParaRPr lang="en-US" sz="28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02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08EDF-D3D8-49AE-AE5F-2172EB61AB7B}"/>
              </a:ext>
            </a:extLst>
          </p:cNvPr>
          <p:cNvSpPr/>
          <p:nvPr/>
        </p:nvSpPr>
        <p:spPr>
          <a:xfrm>
            <a:off x="3027285" y="128271"/>
            <a:ext cx="7057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US" sz="3200" dirty="0">
                <a:latin typeface="Montserrat"/>
              </a:rPr>
              <a:t>Curso de </a:t>
            </a:r>
            <a:r>
              <a:rPr lang="es-US" sz="3200" dirty="0" err="1">
                <a:latin typeface="Montserrat"/>
              </a:rPr>
              <a:t>Flutter</a:t>
            </a:r>
            <a:r>
              <a:rPr lang="es-US" sz="3200" dirty="0">
                <a:latin typeface="Montserrat"/>
              </a:rPr>
              <a:t> </a:t>
            </a:r>
            <a:r>
              <a:rPr lang="en-US" sz="3200" dirty="0">
                <a:latin typeface="Montserrat"/>
              </a:rPr>
              <a:t>| </a:t>
            </a:r>
            <a:r>
              <a:rPr lang="en-US" sz="3200" dirty="0" err="1">
                <a:latin typeface="Montserrat"/>
              </a:rPr>
              <a:t>clase</a:t>
            </a:r>
            <a:r>
              <a:rPr lang="en-US" sz="3200">
                <a:latin typeface="Montserrat"/>
              </a:rPr>
              <a:t> #2</a:t>
            </a:r>
            <a:endParaRPr lang="es-US" sz="3200" dirty="0">
              <a:latin typeface="Montserra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829F-E4B5-4C46-A5EF-ACC7095164AB}"/>
              </a:ext>
            </a:extLst>
          </p:cNvPr>
          <p:cNvSpPr/>
          <p:nvPr/>
        </p:nvSpPr>
        <p:spPr>
          <a:xfrm>
            <a:off x="128724" y="873763"/>
            <a:ext cx="11792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US" sz="2800" dirty="0">
                <a:solidFill>
                  <a:srgbClr val="000000"/>
                </a:solidFill>
                <a:latin typeface="Open Sans"/>
              </a:rPr>
              <a:t>Crear nuestra primera app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US" sz="2800" dirty="0">
                <a:solidFill>
                  <a:srgbClr val="000000"/>
                </a:solidFill>
                <a:latin typeface="Open Sans"/>
              </a:rPr>
              <a:t>Estructura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s-US" sz="2800" dirty="0">
                <a:solidFill>
                  <a:srgbClr val="000000"/>
                </a:solidFill>
                <a:latin typeface="Open Sans"/>
              </a:rPr>
              <a:t>carpetas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US" sz="2800" dirty="0" err="1">
                <a:solidFill>
                  <a:srgbClr val="000000"/>
                </a:solidFill>
                <a:latin typeface="Open Sans"/>
              </a:rPr>
              <a:t>Scaffold</a:t>
            </a:r>
            <a:r>
              <a:rPr lang="es-US" sz="2800" dirty="0">
                <a:solidFill>
                  <a:srgbClr val="000000"/>
                </a:solidFill>
                <a:latin typeface="Open Sans"/>
              </a:rPr>
              <a:t> widget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71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CC767925-2FCB-4503-84A7-9A2D8CE2BC35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dartpad.dartlang.org/&quot;,&quot;values&quot;:{},&quot;data&quot;:{&quot;uri&quot;:&quot;dartpad.dartlang.org/&quot;},&quot;secure&quot;:false}],&quot;name&quot;:&quot;dartpad.dartlang.org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563</Words>
  <Application>Microsoft Office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González</dc:creator>
  <cp:lastModifiedBy>Javier González</cp:lastModifiedBy>
  <cp:revision>105</cp:revision>
  <dcterms:created xsi:type="dcterms:W3CDTF">2019-04-20T23:27:59Z</dcterms:created>
  <dcterms:modified xsi:type="dcterms:W3CDTF">2019-05-27T18:09:49Z</dcterms:modified>
</cp:coreProperties>
</file>