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64" r:id="rId4"/>
    <p:sldId id="265" r:id="rId5"/>
    <p:sldId id="258" r:id="rId6"/>
    <p:sldId id="260" r:id="rId7"/>
    <p:sldId id="261" r:id="rId8"/>
    <p:sldId id="277" r:id="rId9"/>
    <p:sldId id="275" r:id="rId10"/>
    <p:sldId id="294" r:id="rId11"/>
    <p:sldId id="295" r:id="rId12"/>
    <p:sldId id="29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E87A-BA3B-4F27-9927-C3D65513ADB4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7C86-3CC5-48E1-9092-07173A761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22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E87A-BA3B-4F27-9927-C3D65513ADB4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7C86-3CC5-48E1-9092-07173A761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42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E87A-BA3B-4F27-9927-C3D65513ADB4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7C86-3CC5-48E1-9092-07173A761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09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E87A-BA3B-4F27-9927-C3D65513ADB4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7C86-3CC5-48E1-9092-07173A761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038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E87A-BA3B-4F27-9927-C3D65513ADB4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7C86-3CC5-48E1-9092-07173A761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38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E87A-BA3B-4F27-9927-C3D65513ADB4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7C86-3CC5-48E1-9092-07173A761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06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E87A-BA3B-4F27-9927-C3D65513ADB4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7C86-3CC5-48E1-9092-07173A761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38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E87A-BA3B-4F27-9927-C3D65513ADB4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7C86-3CC5-48E1-9092-07173A761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551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E87A-BA3B-4F27-9927-C3D65513ADB4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7C86-3CC5-48E1-9092-07173A761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50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E87A-BA3B-4F27-9927-C3D65513ADB4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7C86-3CC5-48E1-9092-07173A761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65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E87A-BA3B-4F27-9927-C3D65513ADB4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7C86-3CC5-48E1-9092-07173A761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06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5E87A-BA3B-4F27-9927-C3D65513ADB4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A7C86-3CC5-48E1-9092-07173A761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20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간섭 오타 교정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Surrounding N-gram Data(KCC150: News Paper data) Info</a:t>
            </a:r>
          </a:p>
          <a:p>
            <a:pPr lvl="1"/>
            <a:r>
              <a:rPr lang="en-US" altLang="ko-KR" dirty="0"/>
              <a:t>11,961,347 Sentences</a:t>
            </a:r>
          </a:p>
          <a:p>
            <a:pPr lvl="1"/>
            <a:r>
              <a:rPr lang="en-US" altLang="ko-KR" dirty="0"/>
              <a:t>150,705,457 Words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Evaluation Data Info</a:t>
            </a:r>
          </a:p>
          <a:p>
            <a:pPr lvl="1"/>
            <a:r>
              <a:rPr lang="en-US" altLang="ko-KR"/>
              <a:t>KCC150 Data (ngram LM data)</a:t>
            </a:r>
            <a:endParaRPr lang="en-US" altLang="ko-KR" dirty="0"/>
          </a:p>
          <a:p>
            <a:pPr lvl="2"/>
            <a:r>
              <a:rPr lang="en-US" altLang="ko-KR" dirty="0"/>
              <a:t>3,400 Sentences</a:t>
            </a:r>
          </a:p>
          <a:p>
            <a:pPr lvl="2"/>
            <a:r>
              <a:rPr lang="en-US" altLang="ko-KR" dirty="0"/>
              <a:t>47,913 Words</a:t>
            </a:r>
          </a:p>
          <a:p>
            <a:pPr lvl="2"/>
            <a:r>
              <a:rPr lang="en-US" altLang="ko-KR" dirty="0"/>
              <a:t>Typo Word </a:t>
            </a:r>
            <a:r>
              <a:rPr lang="en-US" altLang="ko-KR" dirty="0" err="1"/>
              <a:t>num</a:t>
            </a:r>
            <a:r>
              <a:rPr lang="en-US" altLang="ko-KR" dirty="0"/>
              <a:t>: 10,200</a:t>
            </a:r>
          </a:p>
          <a:p>
            <a:pPr lvl="1"/>
            <a:r>
              <a:rPr lang="en-US" altLang="ko-KR" dirty="0"/>
              <a:t>Test Data</a:t>
            </a:r>
          </a:p>
          <a:p>
            <a:pPr lvl="2"/>
            <a:r>
              <a:rPr lang="en-US" altLang="ko-KR" dirty="0"/>
              <a:t>3,400 Sentences</a:t>
            </a:r>
          </a:p>
          <a:p>
            <a:pPr lvl="2"/>
            <a:r>
              <a:rPr lang="en-US" altLang="ko-KR" dirty="0"/>
              <a:t>58,529 Words</a:t>
            </a:r>
          </a:p>
          <a:p>
            <a:pPr lvl="2"/>
            <a:r>
              <a:rPr lang="en-US" altLang="ko-KR" dirty="0"/>
              <a:t>Typo Word </a:t>
            </a:r>
            <a:r>
              <a:rPr lang="en-US" altLang="ko-KR" dirty="0" err="1"/>
              <a:t>num</a:t>
            </a:r>
            <a:r>
              <a:rPr lang="en-US" altLang="ko-KR" dirty="0"/>
              <a:t>: 10,200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538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간섭 오타 교정 시스템</a:t>
            </a:r>
            <a:br>
              <a:rPr lang="en-US" altLang="ko-KR"/>
            </a:br>
            <a:r>
              <a:rPr lang="en-US" altLang="ko-KR"/>
              <a:t>(</a:t>
            </a:r>
            <a:r>
              <a:rPr lang="en-US" altLang="ko-KR" dirty="0"/>
              <a:t>Window bigram Viterbi algorithm)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𝐶𝑎𝑛𝑑𝑖𝑑𝑎𝑡𝑒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ko-KR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𝐶𝑎𝑛𝑑𝑖𝑑𝑎𝑡𝑒</m:t>
                        </m:r>
                      </m:e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𝐶𝑎𝑛𝑑𝑖𝑑𝑎𝑡𝑒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𝑙𝑒𝑛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)/2</m:t>
                    </m:r>
                  </m:oMath>
                </a14:m>
                <a:r>
                  <a:rPr lang="en-US" altLang="ko-KR" sz="2000" dirty="0"/>
                  <a:t>]</a:t>
                </a:r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b="1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/>
            </p:nvGraphicFramePr>
            <p:xfrm>
              <a:off x="733136" y="2530031"/>
              <a:ext cx="10725728" cy="39081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40160">
                      <a:extLst>
                        <a:ext uri="{9D8B030D-6E8A-4147-A177-3AD203B41FA5}">
                          <a16:colId xmlns:a16="http://schemas.microsoft.com/office/drawing/2014/main" val="1411881825"/>
                        </a:ext>
                      </a:extLst>
                    </a:gridCol>
                    <a:gridCol w="6495577">
                      <a:extLst>
                        <a:ext uri="{9D8B030D-6E8A-4147-A177-3AD203B41FA5}">
                          <a16:colId xmlns:a16="http://schemas.microsoft.com/office/drawing/2014/main" val="712335015"/>
                        </a:ext>
                      </a:extLst>
                    </a:gridCol>
                    <a:gridCol w="1889991">
                      <a:extLst>
                        <a:ext uri="{9D8B030D-6E8A-4147-A177-3AD203B41FA5}">
                          <a16:colId xmlns:a16="http://schemas.microsoft.com/office/drawing/2014/main" val="4044189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항목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 err="1"/>
                            <a:t>도출과정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5462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/>
                            <a:t>(</a:t>
                          </a:r>
                          <a:r>
                            <a:rPr lang="ko-KR" altLang="en-US" dirty="0"/>
                            <a:t>새해를</a:t>
                          </a:r>
                          <a:r>
                            <a:rPr lang="en-US" altLang="ko-KR" dirty="0"/>
                            <a:t>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dirty="0"/>
                            <a:t>(</a:t>
                          </a:r>
                          <a:r>
                            <a:rPr lang="ko-KR" altLang="en-US" sz="1400" dirty="0"/>
                            <a:t>새해를</a:t>
                          </a:r>
                          <a:r>
                            <a:rPr lang="en-US" altLang="ko-KR" sz="1400" dirty="0"/>
                            <a:t>|&lt;&lt;SOS&gt;&gt;) +(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400" b="0" i="1" smtClean="0">
                                      <a:latin typeface="Cambria Math" panose="02040503050406030204" pitchFamily="18" charset="0"/>
                                    </a:rPr>
                                    <m:t>새해를</m:t>
                                  </m:r>
                                </m:e>
                                <m:e>
                                  <m:r>
                                    <a:rPr lang="ko-KR" altLang="en-US" sz="1400" b="0" i="1" smtClean="0">
                                      <a:latin typeface="Cambria Math" panose="02040503050406030204" pitchFamily="18" charset="0"/>
                                    </a:rPr>
                                    <m:t>맞아</m:t>
                                  </m:r>
                                </m:e>
                              </m:d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400" b="0" i="1" smtClean="0">
                                      <a:latin typeface="Cambria Math" panose="02040503050406030204" pitchFamily="18" charset="0"/>
                                    </a:rPr>
                                    <m:t>새해를</m:t>
                                  </m:r>
                                </m:e>
                                <m:e>
                                  <m:r>
                                    <a:rPr lang="ko-KR" altLang="en-US" sz="1400" b="0" i="1" smtClean="0">
                                      <a:latin typeface="Cambria Math" panose="02040503050406030204" pitchFamily="18" charset="0"/>
                                    </a:rPr>
                                    <m:t>맞이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400" dirty="0"/>
                            <a:t>)/2 )/2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7927740"/>
                      </a:ext>
                    </a:extLst>
                  </a:tr>
                  <a:tr h="348981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/>
                            <a:t>(</a:t>
                          </a:r>
                          <a:r>
                            <a:rPr lang="ko-KR" altLang="en-US" dirty="0"/>
                            <a:t>맞아</a:t>
                          </a:r>
                          <a:r>
                            <a:rPr lang="en-US" altLang="ko-KR" dirty="0"/>
                            <a:t>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i="0" dirty="0">
                              <a:latin typeface="+mn-lt"/>
                            </a:rPr>
                            <a:t>max{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400" b="0" i="1" smtClean="0">
                                      <a:latin typeface="Cambria Math" panose="02040503050406030204" pitchFamily="18" charset="0"/>
                                    </a:rPr>
                                    <m:t>새해를</m:t>
                                  </m:r>
                                </m:e>
                              </m:d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400" dirty="0"/>
                            <a:t>(</a:t>
                          </a:r>
                          <a:r>
                            <a:rPr lang="ko-KR" altLang="en-US" sz="1400" dirty="0"/>
                            <a:t>맞아</a:t>
                          </a:r>
                          <a:r>
                            <a:rPr lang="en-US" altLang="ko-KR" sz="1400" dirty="0"/>
                            <a:t>|</a:t>
                          </a:r>
                          <a:r>
                            <a:rPr lang="ko-KR" altLang="en-US" sz="1400" dirty="0"/>
                            <a:t>새해를</a:t>
                          </a:r>
                          <a:r>
                            <a:rPr lang="en-US" altLang="ko-KR" sz="1400" dirty="0"/>
                            <a:t>) +</a:t>
                          </a:r>
                          <a:r>
                            <a:rPr lang="en-US" altLang="ko-KR" sz="1400" baseline="0" dirty="0"/>
                            <a:t> </a:t>
                          </a:r>
                          <a:r>
                            <a:rPr lang="en-US" altLang="ko-KR" sz="14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400" b="0" i="1" smtClean="0">
                                      <a:latin typeface="Cambria Math" panose="02040503050406030204" pitchFamily="18" charset="0"/>
                                    </a:rPr>
                                    <m:t>맞아</m:t>
                                  </m:r>
                                </m:e>
                                <m:e>
                                  <m:r>
                                    <a:rPr lang="ko-KR" altLang="en-US" sz="1400" b="0" i="1" smtClean="0">
                                      <a:latin typeface="Cambria Math" panose="02040503050406030204" pitchFamily="18" charset="0"/>
                                    </a:rPr>
                                    <m:t>꼬인</m:t>
                                  </m:r>
                                </m:e>
                              </m:d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400" b="0" i="1" smtClean="0">
                                      <a:latin typeface="Cambria Math" panose="02040503050406030204" pitchFamily="18" charset="0"/>
                                    </a:rPr>
                                    <m:t>맞아</m:t>
                                  </m:r>
                                </m:e>
                                <m:e>
                                  <m:r>
                                    <a:rPr lang="ko-KR" altLang="en-US" sz="1400" b="0" i="1" smtClean="0">
                                      <a:latin typeface="Cambria Math" panose="02040503050406030204" pitchFamily="18" charset="0"/>
                                    </a:rPr>
                                    <m:t>쪼인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400" dirty="0"/>
                            <a:t>)/2)/2 }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P(</a:t>
                          </a:r>
                          <a:r>
                            <a:rPr lang="ko-KR" altLang="en-US" sz="1200" dirty="0"/>
                            <a:t>낮아</a:t>
                          </a:r>
                          <a:r>
                            <a:rPr lang="en-US" altLang="ko-KR" sz="1200" dirty="0"/>
                            <a:t>|</a:t>
                          </a:r>
                          <a:r>
                            <a:rPr lang="ko-KR" altLang="en-US" sz="1200" dirty="0"/>
                            <a:t>새해를</a:t>
                          </a:r>
                          <a:r>
                            <a:rPr lang="en-US" altLang="ko-KR" sz="1200" dirty="0"/>
                            <a:t>), P(</a:t>
                          </a:r>
                          <a:r>
                            <a:rPr lang="ko-KR" altLang="en-US" sz="1200" dirty="0"/>
                            <a:t>맞나</a:t>
                          </a:r>
                          <a:r>
                            <a:rPr lang="en-US" altLang="ko-KR" sz="1200" dirty="0"/>
                            <a:t>|</a:t>
                          </a:r>
                          <a:r>
                            <a:rPr lang="ko-KR" altLang="en-US" sz="1200" dirty="0"/>
                            <a:t>새해를</a:t>
                          </a:r>
                          <a:r>
                            <a:rPr lang="en-US" altLang="ko-KR" sz="1200" dirty="0"/>
                            <a:t>),</a:t>
                          </a:r>
                          <a:r>
                            <a:rPr lang="en-US" altLang="ko-KR" sz="1200" baseline="0" dirty="0"/>
                            <a:t> </a:t>
                          </a:r>
                          <a:r>
                            <a:rPr lang="en-US" altLang="ko-KR" sz="1200" dirty="0"/>
                            <a:t>P(</a:t>
                          </a:r>
                          <a:r>
                            <a:rPr lang="ko-KR" altLang="en-US" sz="1200" dirty="0" err="1"/>
                            <a:t>맞어</a:t>
                          </a:r>
                          <a:r>
                            <a:rPr lang="en-US" altLang="ko-KR" sz="1200" dirty="0"/>
                            <a:t>|</a:t>
                          </a:r>
                          <a:r>
                            <a:rPr lang="ko-KR" altLang="en-US" sz="1200" dirty="0"/>
                            <a:t>새해를</a:t>
                          </a:r>
                          <a:r>
                            <a:rPr lang="en-US" altLang="ko-KR" sz="1200" dirty="0"/>
                            <a:t>)</a:t>
                          </a:r>
                        </a:p>
                        <a:p>
                          <a:pPr latinLnBrk="1"/>
                          <a:r>
                            <a:rPr lang="en-US" altLang="ko-KR" sz="1200" dirty="0"/>
                            <a:t>=0.0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79529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/>
                            <a:t>(</a:t>
                          </a:r>
                          <a:r>
                            <a:rPr lang="ko-KR" altLang="en-US" dirty="0"/>
                            <a:t>맞이</a:t>
                          </a:r>
                          <a:r>
                            <a:rPr lang="en-US" altLang="ko-KR" dirty="0"/>
                            <a:t>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max{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400" b="0" i="1" smtClean="0">
                                      <a:latin typeface="Cambria Math" panose="02040503050406030204" pitchFamily="18" charset="0"/>
                                    </a:rPr>
                                    <m:t>새해를</m:t>
                                  </m:r>
                                </m:e>
                              </m:d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400" dirty="0"/>
                            <a:t>(</a:t>
                          </a:r>
                          <a:r>
                            <a:rPr lang="ko-KR" altLang="en-US" sz="1400" dirty="0"/>
                            <a:t>맞이</a:t>
                          </a:r>
                          <a:r>
                            <a:rPr lang="en-US" altLang="ko-KR" sz="1400" dirty="0"/>
                            <a:t>|</a:t>
                          </a:r>
                          <a:r>
                            <a:rPr lang="ko-KR" altLang="en-US" sz="1400" dirty="0"/>
                            <a:t>새해를</a:t>
                          </a:r>
                          <a:r>
                            <a:rPr lang="en-US" altLang="ko-KR" sz="1400" dirty="0"/>
                            <a:t>) +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400" b="0" i="1" smtClean="0">
                                      <a:latin typeface="Cambria Math" panose="02040503050406030204" pitchFamily="18" charset="0"/>
                                    </a:rPr>
                                    <m:t>맞이</m:t>
                                  </m:r>
                                </m:e>
                                <m:e>
                                  <m:r>
                                    <a:rPr lang="ko-KR" altLang="en-US" sz="1400" b="0" i="1" smtClean="0">
                                      <a:latin typeface="Cambria Math" panose="02040503050406030204" pitchFamily="18" charset="0"/>
                                    </a:rPr>
                                    <m:t>꼬인</m:t>
                                  </m:r>
                                </m:e>
                              </m:d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400" b="0" i="1" smtClean="0">
                                      <a:latin typeface="Cambria Math" panose="02040503050406030204" pitchFamily="18" charset="0"/>
                                    </a:rPr>
                                    <m:t>맞이</m:t>
                                  </m:r>
                                </m:e>
                                <m:e>
                                  <m:r>
                                    <a:rPr lang="ko-KR" altLang="en-US" sz="1400" b="0" i="1" smtClean="0">
                                      <a:latin typeface="Cambria Math" panose="02040503050406030204" pitchFamily="18" charset="0"/>
                                    </a:rPr>
                                    <m:t>쪼인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400" dirty="0"/>
                            <a:t>)/2)/2 }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884884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/>
                            <a:t>(</a:t>
                          </a:r>
                          <a:r>
                            <a:rPr lang="ko-KR" altLang="en-US" dirty="0"/>
                            <a:t>꼬인</a:t>
                          </a:r>
                          <a:r>
                            <a:rPr lang="en-US" altLang="ko-KR" dirty="0"/>
                            <a:t>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max{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dirty="0"/>
                            <a:t>(</a:t>
                          </a:r>
                          <a:r>
                            <a:rPr lang="ko-KR" altLang="en-US" sz="1400" dirty="0"/>
                            <a:t>맞아</a:t>
                          </a:r>
                          <a:r>
                            <a:rPr lang="en-US" altLang="ko-KR" sz="1400" dirty="0"/>
                            <a:t>)*(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400" dirty="0"/>
                            <a:t>(</a:t>
                          </a:r>
                          <a:r>
                            <a:rPr lang="ko-KR" altLang="en-US" sz="1400" dirty="0"/>
                            <a:t>꼬인</a:t>
                          </a:r>
                          <a:r>
                            <a:rPr lang="en-US" altLang="ko-KR" sz="1400" dirty="0"/>
                            <a:t>|</a:t>
                          </a:r>
                          <a:r>
                            <a:rPr lang="ko-KR" altLang="en-US" sz="1400" dirty="0"/>
                            <a:t>맞아</a:t>
                          </a:r>
                          <a:r>
                            <a:rPr lang="en-US" altLang="ko-KR" sz="1400" dirty="0"/>
                            <a:t>) +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400" b="0" i="1" smtClean="0">
                                      <a:latin typeface="Cambria Math" panose="02040503050406030204" pitchFamily="18" charset="0"/>
                                    </a:rPr>
                                    <m:t>맞아</m:t>
                                  </m:r>
                                </m:e>
                                <m:e>
                                  <m:r>
                                    <a:rPr lang="ko-KR" altLang="en-US" sz="1400" b="0" i="1" smtClean="0">
                                      <a:latin typeface="Cambria Math" panose="02040503050406030204" pitchFamily="18" charset="0"/>
                                    </a:rPr>
                                    <m:t>남북관계와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400" dirty="0"/>
                            <a:t>)/2, </a:t>
                          </a:r>
                        </a:p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dirty="0"/>
                            <a:t>(</a:t>
                          </a:r>
                          <a:r>
                            <a:rPr lang="ko-KR" altLang="en-US" sz="1400" dirty="0"/>
                            <a:t>맞이</a:t>
                          </a:r>
                          <a:r>
                            <a:rPr lang="en-US" altLang="ko-KR" sz="1400" dirty="0"/>
                            <a:t>)*(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400" dirty="0"/>
                            <a:t>(</a:t>
                          </a:r>
                          <a:r>
                            <a:rPr lang="ko-KR" altLang="en-US" sz="1400" dirty="0"/>
                            <a:t>꼬인</a:t>
                          </a:r>
                          <a:r>
                            <a:rPr lang="en-US" altLang="ko-KR" sz="1400" dirty="0"/>
                            <a:t>|</a:t>
                          </a:r>
                          <a:r>
                            <a:rPr lang="ko-KR" altLang="en-US" sz="1400" dirty="0"/>
                            <a:t>맞이</a:t>
                          </a:r>
                          <a:r>
                            <a:rPr lang="en-US" altLang="ko-KR" sz="1400" dirty="0"/>
                            <a:t>) +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400" b="0" i="1" smtClean="0">
                                      <a:latin typeface="Cambria Math" panose="02040503050406030204" pitchFamily="18" charset="0"/>
                                    </a:rPr>
                                    <m:t>맞이</m:t>
                                  </m:r>
                                </m:e>
                                <m:e>
                                  <m:r>
                                    <a:rPr lang="ko-KR" altLang="en-US" sz="1400" b="0" i="1" smtClean="0">
                                      <a:latin typeface="Cambria Math" panose="02040503050406030204" pitchFamily="18" charset="0"/>
                                    </a:rPr>
                                    <m:t>남북관계와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400" dirty="0"/>
                            <a:t>)/2}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6985246"/>
                      </a:ext>
                    </a:extLst>
                  </a:tr>
                  <a:tr h="27305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/>
                            <a:t>(</a:t>
                          </a:r>
                          <a:r>
                            <a:rPr lang="ko-KR" altLang="en-US" dirty="0"/>
                            <a:t>쪼인</a:t>
                          </a:r>
                          <a:r>
                            <a:rPr lang="en-US" altLang="ko-KR" dirty="0"/>
                            <a:t>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max{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dirty="0"/>
                            <a:t>(</a:t>
                          </a:r>
                          <a:r>
                            <a:rPr lang="ko-KR" altLang="en-US" sz="1400" dirty="0"/>
                            <a:t>맞아</a:t>
                          </a:r>
                          <a:r>
                            <a:rPr lang="en-US" altLang="ko-KR" sz="1400" dirty="0"/>
                            <a:t>)*(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400" dirty="0"/>
                            <a:t>(</a:t>
                          </a:r>
                          <a:r>
                            <a:rPr lang="ko-KR" altLang="en-US" sz="1400" dirty="0"/>
                            <a:t>쪼인</a:t>
                          </a:r>
                          <a:r>
                            <a:rPr lang="en-US" altLang="ko-KR" sz="1400" dirty="0"/>
                            <a:t>|</a:t>
                          </a:r>
                          <a:r>
                            <a:rPr lang="ko-KR" altLang="en-US" sz="1400" dirty="0"/>
                            <a:t>맞아</a:t>
                          </a:r>
                          <a:r>
                            <a:rPr lang="en-US" altLang="ko-KR" sz="1400" dirty="0"/>
                            <a:t>) +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400" b="0" i="1" smtClean="0">
                                      <a:latin typeface="Cambria Math" panose="02040503050406030204" pitchFamily="18" charset="0"/>
                                    </a:rPr>
                                    <m:t>맞아</m:t>
                                  </m:r>
                                </m:e>
                                <m:e>
                                  <m:r>
                                    <a:rPr lang="ko-KR" altLang="en-US" sz="1400" b="0" i="1" smtClean="0">
                                      <a:latin typeface="Cambria Math" panose="02040503050406030204" pitchFamily="18" charset="0"/>
                                    </a:rPr>
                                    <m:t>남북관계와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400" dirty="0"/>
                            <a:t>)/2</a:t>
                          </a:r>
                        </a:p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dirty="0"/>
                            <a:t>(</a:t>
                          </a:r>
                          <a:r>
                            <a:rPr lang="ko-KR" altLang="en-US" sz="1400" dirty="0"/>
                            <a:t>맞이</a:t>
                          </a:r>
                          <a:r>
                            <a:rPr lang="en-US" altLang="ko-KR" sz="1400" dirty="0"/>
                            <a:t>)*(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400" dirty="0"/>
                            <a:t>(</a:t>
                          </a:r>
                          <a:r>
                            <a:rPr lang="ko-KR" altLang="en-US" sz="1400" dirty="0"/>
                            <a:t>쪼인</a:t>
                          </a:r>
                          <a:r>
                            <a:rPr lang="en-US" altLang="ko-KR" sz="1400" dirty="0"/>
                            <a:t>|</a:t>
                          </a:r>
                          <a:r>
                            <a:rPr lang="ko-KR" altLang="en-US" sz="1400" dirty="0"/>
                            <a:t>맞이</a:t>
                          </a:r>
                          <a:r>
                            <a:rPr lang="en-US" altLang="ko-KR" sz="1400" dirty="0"/>
                            <a:t>) +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400" b="0" i="1" smtClean="0">
                                      <a:latin typeface="Cambria Math" panose="02040503050406030204" pitchFamily="18" charset="0"/>
                                    </a:rPr>
                                    <m:t>맞이</m:t>
                                  </m:r>
                                </m:e>
                                <m:e>
                                  <m:r>
                                    <a:rPr lang="ko-KR" altLang="en-US" sz="1400" b="0" i="1" smtClean="0">
                                      <a:latin typeface="Cambria Math" panose="02040503050406030204" pitchFamily="18" charset="0"/>
                                    </a:rPr>
                                    <m:t>남북관계와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400" dirty="0"/>
                            <a:t>)/2}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1926886"/>
                      </a:ext>
                    </a:extLst>
                  </a:tr>
                  <a:tr h="1803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남</m:t>
                              </m:r>
                            </m:oMath>
                          </a14:m>
                          <a:r>
                            <a:rPr lang="ko-KR" altLang="en-US" dirty="0"/>
                            <a:t>북관계와</a:t>
                          </a:r>
                          <a:r>
                            <a:rPr lang="en-US" altLang="ko-KR" dirty="0"/>
                            <a:t>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max{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dirty="0"/>
                            <a:t>(</a:t>
                          </a:r>
                          <a:r>
                            <a:rPr lang="ko-KR" altLang="en-US" sz="1400" dirty="0"/>
                            <a:t>꼬인</a:t>
                          </a:r>
                          <a:r>
                            <a:rPr lang="en-US" altLang="ko-KR" sz="1400" dirty="0"/>
                            <a:t>)*(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400" dirty="0"/>
                            <a:t>(</a:t>
                          </a:r>
                          <a:r>
                            <a:rPr lang="ko-KR" altLang="en-US" sz="1400" dirty="0"/>
                            <a:t>남북관계와</a:t>
                          </a:r>
                          <a:r>
                            <a:rPr lang="en-US" altLang="ko-KR" sz="1400" dirty="0"/>
                            <a:t>|</a:t>
                          </a:r>
                          <a:r>
                            <a:rPr lang="ko-KR" altLang="en-US" sz="1400" dirty="0"/>
                            <a:t>꼬인</a:t>
                          </a:r>
                          <a:r>
                            <a:rPr lang="en-US" altLang="ko-KR" sz="1400" dirty="0"/>
                            <a:t>) +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dirty="0"/>
                            <a:t>(</a:t>
                          </a:r>
                          <a:r>
                            <a:rPr lang="ko-KR" altLang="en-US" sz="1400" dirty="0"/>
                            <a:t>남북관계와</a:t>
                          </a:r>
                          <a:r>
                            <a:rPr lang="en-US" altLang="ko-KR" sz="1400" dirty="0"/>
                            <a:t>|</a:t>
                          </a:r>
                          <a:r>
                            <a:rPr lang="ko-KR" altLang="en-US" sz="1400" dirty="0"/>
                            <a:t>한일관계를</a:t>
                          </a:r>
                          <a:r>
                            <a:rPr lang="en-US" altLang="ko-KR" sz="1400" dirty="0"/>
                            <a:t>))/2, </a:t>
                          </a:r>
                        </a:p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dirty="0"/>
                            <a:t>(</a:t>
                          </a:r>
                          <a:r>
                            <a:rPr lang="ko-KR" altLang="en-US" sz="1400" dirty="0"/>
                            <a:t>쪼인</a:t>
                          </a:r>
                          <a:r>
                            <a:rPr lang="en-US" altLang="ko-KR" sz="1400" dirty="0"/>
                            <a:t>)*(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400" dirty="0"/>
                            <a:t>(</a:t>
                          </a:r>
                          <a:r>
                            <a:rPr lang="ko-KR" altLang="en-US" sz="1400" dirty="0"/>
                            <a:t>남북관계와</a:t>
                          </a:r>
                          <a:r>
                            <a:rPr lang="en-US" altLang="ko-KR" sz="1400" dirty="0"/>
                            <a:t>|</a:t>
                          </a:r>
                          <a:r>
                            <a:rPr lang="ko-KR" altLang="en-US" sz="1400" dirty="0"/>
                            <a:t>쪼인</a:t>
                          </a:r>
                          <a:r>
                            <a:rPr lang="en-US" altLang="ko-KR" sz="1400" dirty="0"/>
                            <a:t>) +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dirty="0"/>
                            <a:t>(</a:t>
                          </a:r>
                          <a:r>
                            <a:rPr lang="ko-KR" altLang="en-US" sz="1400" dirty="0"/>
                            <a:t>남북관계와</a:t>
                          </a:r>
                          <a:r>
                            <a:rPr lang="en-US" altLang="ko-KR" sz="1400" dirty="0"/>
                            <a:t>|</a:t>
                          </a:r>
                          <a:r>
                            <a:rPr lang="ko-KR" altLang="en-US" sz="1400" dirty="0"/>
                            <a:t>한일관계를</a:t>
                          </a:r>
                          <a:r>
                            <a:rPr lang="en-US" altLang="ko-KR" sz="1400" dirty="0"/>
                            <a:t>))/2}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P(</a:t>
                          </a:r>
                          <a:r>
                            <a:rPr lang="ko-KR" altLang="en-US" sz="1200" dirty="0"/>
                            <a:t>쪼인</a:t>
                          </a:r>
                          <a:r>
                            <a:rPr lang="en-US" altLang="ko-KR" sz="1200" dirty="0"/>
                            <a:t>|</a:t>
                          </a:r>
                          <a:r>
                            <a:rPr lang="ko-KR" altLang="en-US" sz="1200" dirty="0"/>
                            <a:t>남북관계와</a:t>
                          </a:r>
                          <a:r>
                            <a:rPr lang="en-US" altLang="ko-KR" sz="1200" dirty="0"/>
                            <a:t>) = 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412081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685381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/>
                            <a:t>(</a:t>
                          </a:r>
                          <a:r>
                            <a:rPr lang="ko-KR" altLang="en-US" dirty="0"/>
                            <a:t>들었다</a:t>
                          </a:r>
                          <a:r>
                            <a:rPr lang="en-US" altLang="ko-KR" dirty="0"/>
                            <a:t>.)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/>
                            <a:t>max{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dirty="0"/>
                            <a:t>(</a:t>
                          </a:r>
                          <a:r>
                            <a:rPr lang="ko-KR" altLang="en-US" sz="1400" dirty="0"/>
                            <a:t>조언을</a:t>
                          </a:r>
                          <a:r>
                            <a:rPr lang="en-US" altLang="ko-KR" sz="1400" dirty="0"/>
                            <a:t>)*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400" dirty="0"/>
                            <a:t>(</a:t>
                          </a:r>
                          <a:r>
                            <a:rPr lang="ko-KR" altLang="en-US" sz="1400" dirty="0"/>
                            <a:t>들었다</a:t>
                          </a:r>
                          <a:r>
                            <a:rPr lang="en-US" altLang="ko-KR" sz="1400" dirty="0"/>
                            <a:t>.|</a:t>
                          </a:r>
                          <a:r>
                            <a:rPr lang="ko-KR" altLang="en-US" sz="1400" dirty="0"/>
                            <a:t>조언을</a:t>
                          </a:r>
                          <a:r>
                            <a:rPr lang="en-US" altLang="ko-KR" sz="1400" dirty="0"/>
                            <a:t>)}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dirty="0"/>
                            <a:t>최적 문장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1525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2034618"/>
                  </p:ext>
                </p:extLst>
              </p:nvPr>
            </p:nvGraphicFramePr>
            <p:xfrm>
              <a:off x="733136" y="2530031"/>
              <a:ext cx="10725728" cy="39081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40160">
                      <a:extLst>
                        <a:ext uri="{9D8B030D-6E8A-4147-A177-3AD203B41FA5}">
                          <a16:colId xmlns:a16="http://schemas.microsoft.com/office/drawing/2014/main" val="1411881825"/>
                        </a:ext>
                      </a:extLst>
                    </a:gridCol>
                    <a:gridCol w="6495577">
                      <a:extLst>
                        <a:ext uri="{9D8B030D-6E8A-4147-A177-3AD203B41FA5}">
                          <a16:colId xmlns:a16="http://schemas.microsoft.com/office/drawing/2014/main" val="712335015"/>
                        </a:ext>
                      </a:extLst>
                    </a:gridCol>
                    <a:gridCol w="1889991">
                      <a:extLst>
                        <a:ext uri="{9D8B030D-6E8A-4147-A177-3AD203B41FA5}">
                          <a16:colId xmlns:a16="http://schemas.microsoft.com/office/drawing/2014/main" val="4044189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 smtClean="0"/>
                            <a:t>항목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 err="1" smtClean="0"/>
                            <a:t>도출과정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5462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60" t="-108197" r="-359375" b="-8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6116" t="-108197" r="-29456" b="-8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792774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60" t="-211667" r="-359375" b="-7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6116" t="-211667" r="-29456" b="-791667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/>
                            <a:t>P(</a:t>
                          </a:r>
                          <a:r>
                            <a:rPr lang="ko-KR" altLang="en-US" sz="1200" dirty="0" smtClean="0"/>
                            <a:t>낮아</a:t>
                          </a:r>
                          <a:r>
                            <a:rPr lang="en-US" altLang="ko-KR" sz="1200" dirty="0" smtClean="0"/>
                            <a:t>|</a:t>
                          </a:r>
                          <a:r>
                            <a:rPr lang="ko-KR" altLang="en-US" sz="1200" dirty="0" smtClean="0"/>
                            <a:t>새해를</a:t>
                          </a:r>
                          <a:r>
                            <a:rPr lang="en-US" altLang="ko-KR" sz="1200" dirty="0" smtClean="0"/>
                            <a:t>), P(</a:t>
                          </a:r>
                          <a:r>
                            <a:rPr lang="ko-KR" altLang="en-US" sz="1200" dirty="0" smtClean="0"/>
                            <a:t>맞나</a:t>
                          </a:r>
                          <a:r>
                            <a:rPr lang="en-US" altLang="ko-KR" sz="1200" dirty="0" smtClean="0"/>
                            <a:t>|</a:t>
                          </a:r>
                          <a:r>
                            <a:rPr lang="ko-KR" altLang="en-US" sz="1200" dirty="0" smtClean="0"/>
                            <a:t>새해를</a:t>
                          </a:r>
                          <a:r>
                            <a:rPr lang="en-US" altLang="ko-KR" sz="1200" dirty="0" smtClean="0"/>
                            <a:t>),</a:t>
                          </a:r>
                          <a:r>
                            <a:rPr lang="en-US" altLang="ko-KR" sz="1200" baseline="0" dirty="0" smtClean="0"/>
                            <a:t> </a:t>
                          </a:r>
                          <a:r>
                            <a:rPr lang="en-US" altLang="ko-KR" sz="1200" dirty="0" smtClean="0"/>
                            <a:t>P(</a:t>
                          </a:r>
                          <a:r>
                            <a:rPr lang="ko-KR" altLang="en-US" sz="1200" dirty="0" err="1" smtClean="0"/>
                            <a:t>맞어</a:t>
                          </a:r>
                          <a:r>
                            <a:rPr lang="en-US" altLang="ko-KR" sz="1200" dirty="0" smtClean="0"/>
                            <a:t>|</a:t>
                          </a:r>
                          <a:r>
                            <a:rPr lang="ko-KR" altLang="en-US" sz="1200" dirty="0" smtClean="0"/>
                            <a:t>새해를</a:t>
                          </a:r>
                          <a:r>
                            <a:rPr lang="en-US" altLang="ko-KR" sz="1200" dirty="0" smtClean="0"/>
                            <a:t>)</a:t>
                          </a:r>
                        </a:p>
                        <a:p>
                          <a:pPr latinLnBrk="1"/>
                          <a:r>
                            <a:rPr lang="en-US" altLang="ko-KR" sz="1200" dirty="0" smtClean="0"/>
                            <a:t>=0.0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79529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60" t="-306557" r="-359375" b="-6786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6116" t="-306557" r="-29456" b="-67868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8848843"/>
                      </a:ext>
                    </a:extLst>
                  </a:tr>
                  <a:tr h="57302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60" t="-263830" r="-359375" b="-340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6116" t="-263830" r="-29456" b="-340426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6985246"/>
                      </a:ext>
                    </a:extLst>
                  </a:tr>
                  <a:tr h="57302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60" t="-363830" r="-359375" b="-240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6116" t="-363830" r="-29456" b="-240426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1926886"/>
                      </a:ext>
                    </a:extLst>
                  </a:tr>
                  <a:tr h="5523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60" t="-479121" r="-359375" b="-1483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6116" t="-479121" r="-29456" b="-1483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/>
                            <a:t>P(</a:t>
                          </a:r>
                          <a:r>
                            <a:rPr lang="ko-KR" altLang="en-US" sz="1200" dirty="0" smtClean="0"/>
                            <a:t>쪼인</a:t>
                          </a:r>
                          <a:r>
                            <a:rPr lang="en-US" altLang="ko-KR" sz="1200" dirty="0" smtClean="0"/>
                            <a:t>|</a:t>
                          </a:r>
                          <a:r>
                            <a:rPr lang="ko-KR" altLang="en-US" sz="1200" dirty="0" smtClean="0"/>
                            <a:t>남북관계와</a:t>
                          </a:r>
                          <a:r>
                            <a:rPr lang="en-US" altLang="ko-KR" sz="1200" dirty="0" smtClean="0"/>
                            <a:t>) = 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4120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68538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60" t="-978333" r="-359375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6116" t="-978333" r="-29456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dirty="0" smtClean="0"/>
                            <a:t>최적 문장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1525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67437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간섭 오타 </a:t>
            </a:r>
            <a:r>
              <a:rPr lang="ko-KR" altLang="en-US"/>
              <a:t>교정 시스템</a:t>
            </a:r>
            <a:br>
              <a:rPr lang="en-US" altLang="ko-KR"/>
            </a:br>
            <a:r>
              <a:rPr lang="en-US" altLang="ko-KR"/>
              <a:t>(Window bigram Viterbi algorithm)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</a:p>
          <a:p>
            <a:pPr lvl="1"/>
            <a:r>
              <a:rPr lang="en-US" altLang="ko-KR" dirty="0"/>
              <a:t>KCC150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Test Data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0E7FA5-A642-4960-A59D-370ACEE62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603" y="2608109"/>
            <a:ext cx="3920069" cy="16703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BAA1BAD-26E7-436E-97AC-34EC96F78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603" y="4580561"/>
            <a:ext cx="3920069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57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3FFE-086B-43D3-BCF7-2A7143DA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BD9B90-DD0F-4E52-9DDD-1D75639EA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KCC Data</a:t>
            </a:r>
          </a:p>
          <a:p>
            <a:pPr lvl="1"/>
            <a:r>
              <a:rPr lang="en-US" altLang="ko-KR"/>
              <a:t>ngram LM</a:t>
            </a:r>
            <a:r>
              <a:rPr lang="ko-KR" altLang="en-US"/>
              <a:t>을 구축하기 위해 사용된 데이터</a:t>
            </a:r>
            <a:endParaRPr lang="en-US" altLang="ko-KR"/>
          </a:p>
          <a:p>
            <a:pPr lvl="1"/>
            <a:r>
              <a:rPr lang="ko-KR" altLang="en-US"/>
              <a:t>해당 데이터로 만든 간섭 오타 데이터에 대해서 </a:t>
            </a:r>
            <a:r>
              <a:rPr lang="en-US" altLang="ko-KR"/>
              <a:t>1~3-gram</a:t>
            </a:r>
            <a:r>
              <a:rPr lang="ko-KR" altLang="en-US"/>
              <a:t>과 음절 </a:t>
            </a:r>
            <a:r>
              <a:rPr lang="en-US" altLang="ko-KR"/>
              <a:t>3-gram</a:t>
            </a:r>
            <a:r>
              <a:rPr lang="ko-KR" altLang="en-US"/>
              <a:t>을 사용한 결과가 가장 좋은 성능을 보임</a:t>
            </a:r>
            <a:r>
              <a:rPr lang="en-US" altLang="ko-KR"/>
              <a:t>.</a:t>
            </a:r>
          </a:p>
          <a:p>
            <a:r>
              <a:rPr lang="en-US" altLang="ko-KR"/>
              <a:t>Test Data</a:t>
            </a:r>
          </a:p>
          <a:p>
            <a:pPr lvl="1"/>
            <a:r>
              <a:rPr lang="ko-KR" altLang="en-US"/>
              <a:t>실제 모듈을 테스트하기 위한 데이터로 </a:t>
            </a:r>
            <a:r>
              <a:rPr lang="en-US" altLang="ko-KR"/>
              <a:t>KCC Data</a:t>
            </a:r>
            <a:r>
              <a:rPr lang="ko-KR" altLang="en-US"/>
              <a:t>보다 미등록어가 많음</a:t>
            </a:r>
            <a:endParaRPr lang="en-US" altLang="ko-KR"/>
          </a:p>
          <a:p>
            <a:pPr lvl="1"/>
            <a:r>
              <a:rPr lang="ko-KR" altLang="en-US"/>
              <a:t>해당 데이터로 만든 간섭 오타 데이터에 대해서는 </a:t>
            </a:r>
            <a:r>
              <a:rPr lang="en-US" altLang="ko-KR"/>
              <a:t>Viterbi</a:t>
            </a:r>
            <a:r>
              <a:rPr lang="ko-KR" altLang="en-US"/>
              <a:t>를 참조한 </a:t>
            </a:r>
            <a:r>
              <a:rPr lang="en-US" altLang="ko-KR"/>
              <a:t>Window bigram Viterbi algorithm</a:t>
            </a:r>
            <a:r>
              <a:rPr lang="ko-KR" altLang="en-US"/>
              <a:t>과 음절 </a:t>
            </a:r>
            <a:r>
              <a:rPr lang="en-US" altLang="ko-KR"/>
              <a:t>3-gram</a:t>
            </a:r>
            <a:r>
              <a:rPr lang="ko-KR" altLang="en-US"/>
              <a:t>을 사용한 모듈이 더 좋은 성능을 보임</a:t>
            </a:r>
            <a:r>
              <a:rPr lang="en-US" altLang="ko-KR"/>
              <a:t>. </a:t>
            </a:r>
            <a:r>
              <a:rPr lang="ko-KR" altLang="en-US"/>
              <a:t>특히 오타가 아닌 어절을 수정하는 문제가 더 적게 발생하여 재현율에서 </a:t>
            </a:r>
            <a:r>
              <a:rPr lang="en-US" altLang="ko-KR"/>
              <a:t>1% </a:t>
            </a:r>
            <a:r>
              <a:rPr lang="ko-KR" altLang="en-US"/>
              <a:t>이상의 성능 향상을 확인할 수 있었음</a:t>
            </a:r>
          </a:p>
        </p:txBody>
      </p:sp>
    </p:spTree>
    <p:extLst>
      <p:ext uri="{BB962C8B-B14F-4D97-AF65-F5344CB8AC3E}">
        <p14:creationId xmlns:p14="http://schemas.microsoft.com/office/powerpoint/2010/main" val="3097723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간섭 오타 교정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간섭 오타</a:t>
            </a:r>
            <a:endParaRPr lang="en-US" altLang="ko-KR" dirty="0"/>
          </a:p>
          <a:p>
            <a:pPr lvl="1"/>
            <a:r>
              <a:rPr lang="ko-KR" altLang="en-US" dirty="0"/>
              <a:t>사용자가 누르고자 하는 버튼의 주변 버튼이 눌려서 생긴 오타</a:t>
            </a:r>
            <a:endParaRPr lang="en-US" altLang="ko-KR" dirty="0"/>
          </a:p>
          <a:p>
            <a:pPr lvl="2"/>
            <a:r>
              <a:rPr lang="en-US" altLang="ko-KR" dirty="0"/>
              <a:t>‘</a:t>
            </a:r>
            <a:r>
              <a:rPr lang="ko-KR" altLang="en-US" b="1" dirty="0" err="1"/>
              <a:t>ㄱ</a:t>
            </a:r>
            <a:r>
              <a:rPr lang="en-US" altLang="ko-KR" dirty="0"/>
              <a:t>‘? ‘</a:t>
            </a:r>
            <a:r>
              <a:rPr lang="ko-KR" altLang="en-US" b="1" dirty="0" err="1"/>
              <a:t>ㅅ</a:t>
            </a:r>
            <a:r>
              <a:rPr lang="en-US" altLang="ko-KR" dirty="0"/>
              <a:t>‘?</a:t>
            </a:r>
            <a:endParaRPr lang="ko-KR" altLang="en-US" dirty="0"/>
          </a:p>
        </p:txBody>
      </p:sp>
      <p:pic>
        <p:nvPicPr>
          <p:cNvPr id="3074" name="Picture 2" descr="휴대폰 자판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034" y="3168650"/>
            <a:ext cx="4762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0" y="4070586"/>
            <a:ext cx="1294028" cy="168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20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간섭 오타 교정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간섭 오타</a:t>
            </a:r>
            <a:endParaRPr lang="en-US" altLang="ko-KR" dirty="0"/>
          </a:p>
          <a:p>
            <a:pPr lvl="1"/>
            <a:r>
              <a:rPr lang="ko-KR" altLang="en-US" dirty="0"/>
              <a:t>하나의 어절에서 간섭 오타 발생 정의</a:t>
            </a:r>
            <a:endParaRPr lang="en-US" altLang="ko-KR" dirty="0"/>
          </a:p>
          <a:p>
            <a:pPr lvl="2"/>
            <a:r>
              <a:rPr lang="ko-KR" altLang="en-US" dirty="0"/>
              <a:t>해당 어절은 완성형 한글 어절</a:t>
            </a:r>
            <a:endParaRPr lang="en-US" altLang="ko-KR" dirty="0"/>
          </a:p>
          <a:p>
            <a:pPr lvl="2"/>
            <a:r>
              <a:rPr lang="ko-KR" altLang="en-US" dirty="0"/>
              <a:t>해당 어절</a:t>
            </a:r>
            <a:r>
              <a:rPr lang="en-US" altLang="ko-KR" dirty="0"/>
              <a:t>,</a:t>
            </a:r>
            <a:r>
              <a:rPr lang="ko-KR" altLang="en-US" dirty="0"/>
              <a:t> 무작위 하나의 음절의 하나의 </a:t>
            </a:r>
            <a:r>
              <a:rPr lang="ko-KR" altLang="en-US" dirty="0" err="1"/>
              <a:t>자소에서</a:t>
            </a:r>
            <a:r>
              <a:rPr lang="ko-KR" altLang="en-US" dirty="0"/>
              <a:t> 간섭 오타가 발생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7965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간섭 오타 교정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간섭 오타 테이블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266203"/>
              </p:ext>
            </p:extLst>
          </p:nvPr>
        </p:nvGraphicFramePr>
        <p:xfrm>
          <a:off x="6765544" y="758952"/>
          <a:ext cx="5063744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936">
                  <a:extLst>
                    <a:ext uri="{9D8B030D-6E8A-4147-A177-3AD203B41FA5}">
                      <a16:colId xmlns:a16="http://schemas.microsoft.com/office/drawing/2014/main" val="981944381"/>
                    </a:ext>
                  </a:extLst>
                </a:gridCol>
                <a:gridCol w="1265936">
                  <a:extLst>
                    <a:ext uri="{9D8B030D-6E8A-4147-A177-3AD203B41FA5}">
                      <a16:colId xmlns:a16="http://schemas.microsoft.com/office/drawing/2014/main" val="1530599581"/>
                    </a:ext>
                  </a:extLst>
                </a:gridCol>
                <a:gridCol w="1265936">
                  <a:extLst>
                    <a:ext uri="{9D8B030D-6E8A-4147-A177-3AD203B41FA5}">
                      <a16:colId xmlns:a16="http://schemas.microsoft.com/office/drawing/2014/main" val="510528507"/>
                    </a:ext>
                  </a:extLst>
                </a:gridCol>
                <a:gridCol w="1265936">
                  <a:extLst>
                    <a:ext uri="{9D8B030D-6E8A-4147-A177-3AD203B41FA5}">
                      <a16:colId xmlns:a16="http://schemas.microsoft.com/office/drawing/2014/main" val="17672370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자소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간섭 오타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자소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간섭 오타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006693"/>
                  </a:ext>
                </a:extLst>
              </a:tr>
              <a:tr h="2244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ㄲ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ㅆ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ㅂ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ㅈ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132224"/>
                  </a:ext>
                </a:extLst>
              </a:tr>
              <a:tr h="2244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ㅆ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ㄲ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ㅂ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ㄷ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604097"/>
                  </a:ext>
                </a:extLst>
              </a:tr>
              <a:tr h="2244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ㄱ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ㄷ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ㄷ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ㅈ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ㄱ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510361"/>
                  </a:ext>
                </a:extLst>
              </a:tr>
              <a:tr h="2244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ㄱ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ㅁ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ㄴ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936767"/>
                  </a:ext>
                </a:extLst>
              </a:tr>
              <a:tr h="2244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ㅛ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ㅁ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ㅇ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173791"/>
                  </a:ext>
                </a:extLst>
              </a:tr>
              <a:tr h="2244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ㅛ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ㅑ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ㅇ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203380"/>
                  </a:ext>
                </a:extLst>
              </a:tr>
              <a:tr h="2244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ㄹ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ㅇ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ㅎ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ㅋ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ㅌ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183755"/>
                  </a:ext>
                </a:extLst>
              </a:tr>
              <a:tr h="2244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ㅎ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ㄹ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ㅌ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ㅋ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ㅊ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873317"/>
                  </a:ext>
                </a:extLst>
              </a:tr>
              <a:tr h="2244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ㅗ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ㅓ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ㅑ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ㅕ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ㅐ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961896"/>
                  </a:ext>
                </a:extLst>
              </a:tr>
              <a:tr h="2244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ㅊ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ㅍ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ㅑ</a:t>
                      </a:r>
                      <a:r>
                        <a:rPr lang="en-US" altLang="ko-KR" sz="1200" dirty="0"/>
                        <a:t>,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 err="1"/>
                        <a:t>ㅔ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55133"/>
                  </a:ext>
                </a:extLst>
              </a:tr>
              <a:tr h="2244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ㅍ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ㅊ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ㅔ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ㅐ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698927"/>
                  </a:ext>
                </a:extLst>
              </a:tr>
              <a:tr h="2244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ㅠ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ㅓ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ㅗ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ㅏ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95132"/>
                  </a:ext>
                </a:extLst>
              </a:tr>
              <a:tr h="2244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ㄺ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ㄽ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ㅏ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ㅓ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ㅣ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76272"/>
                  </a:ext>
                </a:extLst>
              </a:tr>
              <a:tr h="2244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ㄽ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ㄺ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ㅣ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ㅏ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834472"/>
                  </a:ext>
                </a:extLst>
              </a:tr>
              <a:tr h="2244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ㅃ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ㅉ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ㅡ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792299"/>
                  </a:ext>
                </a:extLst>
              </a:tr>
              <a:tr h="2244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ㅉ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ㅃ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ㅡ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ㅜ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911699"/>
                  </a:ext>
                </a:extLst>
              </a:tr>
              <a:tr h="2244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ㅉ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ㄲ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ㅚ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426658"/>
                  </a:ext>
                </a:extLst>
              </a:tr>
              <a:tr h="2244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ㅒ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ㅑ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ㅖ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ㅚ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ㅘ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640534"/>
                  </a:ext>
                </a:extLst>
              </a:tr>
              <a:tr h="2146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ㅖ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ㅒ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ㅟ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ㅢ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105704"/>
                  </a:ext>
                </a:extLst>
              </a:tr>
              <a:tr h="2146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ㅢ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ㅟ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51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58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간섭 오타 교정 시스템 구조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996414" cy="2393823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sz="2000" dirty="0"/>
                  <a:t> 교정 대상</a:t>
                </a:r>
                <a:endParaRPr lang="en-US" altLang="ko-KR" sz="2000" dirty="0"/>
              </a:p>
              <a:p>
                <a:pPr lvl="1"/>
                <a:r>
                  <a:rPr lang="ko-KR" altLang="en-US" sz="1800" dirty="0"/>
                  <a:t>교정 대상의 후보는 교정 대상의 자소 단위 간섭 오타로 생성</a:t>
                </a:r>
                <a:endParaRPr lang="en-US" altLang="ko-KR" sz="1800" dirty="0"/>
              </a:p>
              <a:p>
                <a:pPr lvl="2"/>
                <a:r>
                  <a:rPr lang="en-US" altLang="ko-KR" sz="1400" dirty="0"/>
                  <a:t>ex&gt;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400" dirty="0"/>
                  <a:t> ‘</a:t>
                </a:r>
                <a:r>
                  <a:rPr lang="ko-KR" altLang="en-US" sz="1400" dirty="0"/>
                  <a:t>자석</a:t>
                </a:r>
                <a:r>
                  <a:rPr lang="en-US" altLang="ko-KR" sz="1400" dirty="0"/>
                  <a:t>‘</a:t>
                </a:r>
              </a:p>
              <a:p>
                <a:pPr lvl="3"/>
                <a:r>
                  <a:rPr lang="en-US" altLang="ko-KR" sz="1200" dirty="0"/>
                  <a:t>Candidate: ‘</a:t>
                </a:r>
                <a:r>
                  <a:rPr lang="ko-KR" altLang="en-US" sz="1200" dirty="0"/>
                  <a:t>자석</a:t>
                </a:r>
                <a:r>
                  <a:rPr lang="en-US" altLang="ko-KR" sz="1200" dirty="0"/>
                  <a:t>‘, ‘</a:t>
                </a:r>
                <a:r>
                  <a:rPr lang="ko-KR" altLang="en-US" sz="1200" dirty="0" err="1"/>
                  <a:t>바석</a:t>
                </a:r>
                <a:r>
                  <a:rPr lang="en-US" altLang="ko-KR" sz="1200" dirty="0"/>
                  <a:t>’, ‘</a:t>
                </a:r>
                <a:r>
                  <a:rPr lang="ko-KR" altLang="en-US" sz="1200" dirty="0" err="1"/>
                  <a:t>다석</a:t>
                </a:r>
                <a:r>
                  <a:rPr lang="en-US" altLang="ko-KR" sz="1200" dirty="0"/>
                  <a:t>‘, ‘</a:t>
                </a:r>
                <a:r>
                  <a:rPr lang="ko-KR" altLang="en-US" sz="1200" dirty="0" err="1"/>
                  <a:t>저석</a:t>
                </a:r>
                <a:r>
                  <a:rPr lang="en-US" altLang="ko-KR" sz="1200" dirty="0"/>
                  <a:t>‘, ‘</a:t>
                </a:r>
                <a:r>
                  <a:rPr lang="ko-KR" altLang="en-US" sz="1200" dirty="0"/>
                  <a:t>지석</a:t>
                </a:r>
                <a:r>
                  <a:rPr lang="en-US" altLang="ko-KR" sz="1200" dirty="0"/>
                  <a:t>‘, ‘</a:t>
                </a:r>
                <a:r>
                  <a:rPr lang="ko-KR" altLang="en-US" sz="1200" dirty="0" err="1"/>
                  <a:t>자걱</a:t>
                </a:r>
                <a:r>
                  <a:rPr lang="en-US" altLang="ko-KR" sz="1200" dirty="0"/>
                  <a:t>‘, ‘</a:t>
                </a:r>
                <a:r>
                  <a:rPr lang="ko-KR" altLang="en-US" sz="1200" dirty="0" err="1"/>
                  <a:t>자속</a:t>
                </a:r>
                <a:r>
                  <a:rPr lang="en-US" altLang="ko-KR" sz="1200" dirty="0"/>
                  <a:t>‘, ‘</a:t>
                </a:r>
                <a:r>
                  <a:rPr lang="ko-KR" altLang="en-US" sz="1200" dirty="0" err="1"/>
                  <a:t>자삭</a:t>
                </a:r>
                <a:r>
                  <a:rPr lang="en-US" altLang="ko-KR" sz="1200" dirty="0"/>
                  <a:t>‘, ‘</a:t>
                </a:r>
                <a:r>
                  <a:rPr lang="ko-KR" altLang="en-US" sz="1200" dirty="0" err="1"/>
                  <a:t>자섣</a:t>
                </a:r>
                <a:r>
                  <a:rPr lang="en-US" altLang="ko-KR" sz="1200" dirty="0"/>
                  <a:t>‘, ‘</a:t>
                </a:r>
                <a:r>
                  <a:rPr lang="ko-KR" altLang="en-US" sz="1200" dirty="0" err="1"/>
                  <a:t>자섯</a:t>
                </a:r>
                <a:r>
                  <a:rPr lang="en-US" altLang="ko-KR" sz="1200" dirty="0"/>
                  <a:t>‘</a:t>
                </a:r>
              </a:p>
              <a:p>
                <a:pPr lvl="1"/>
                <a:r>
                  <a:rPr lang="ko-KR" altLang="en-US" sz="1800" dirty="0"/>
                  <a:t>모든 교정 후보가 </a:t>
                </a:r>
                <a:r>
                  <a:rPr lang="en-US" altLang="ko-KR" sz="1800" dirty="0"/>
                  <a:t>OOV</a:t>
                </a:r>
                <a:r>
                  <a:rPr lang="ko-KR" altLang="en-US" sz="1800" dirty="0"/>
                  <a:t>인 경우</a:t>
                </a:r>
                <a:endParaRPr lang="en-US" altLang="ko-KR" sz="1800" dirty="0"/>
              </a:p>
              <a:p>
                <a:pPr lvl="2"/>
                <a:r>
                  <a:rPr lang="en-US" altLang="ko-KR" sz="1400" dirty="0"/>
                  <a:t>Candidate</a:t>
                </a:r>
                <a:r>
                  <a:rPr lang="ko-KR" altLang="en-US" sz="1400" dirty="0"/>
                  <a:t>에 대해 좌우 음절 </a:t>
                </a:r>
                <a:r>
                  <a:rPr lang="en-US" altLang="ko-KR" sz="1400" dirty="0"/>
                  <a:t>Tri-gram</a:t>
                </a:r>
                <a:r>
                  <a:rPr lang="ko-KR" altLang="en-US" sz="1400" dirty="0"/>
                  <a:t> 적용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교정</a:t>
                </a:r>
                <a:endParaRPr lang="en-US" altLang="ko-KR" sz="1400" dirty="0"/>
              </a:p>
              <a:p>
                <a:pPr lvl="1"/>
                <a:r>
                  <a:rPr lang="ko-KR" altLang="en-US" sz="1800" dirty="0"/>
                  <a:t>그 이외의 경우</a:t>
                </a:r>
                <a:endParaRPr lang="en-US" altLang="ko-KR" sz="1800" dirty="0"/>
              </a:p>
              <a:p>
                <a:pPr lvl="2"/>
                <a:r>
                  <a:rPr lang="en-US" altLang="ko-KR" sz="1400" dirty="0"/>
                  <a:t>Candidate</a:t>
                </a:r>
                <a:r>
                  <a:rPr lang="ko-KR" altLang="en-US" sz="1400" dirty="0"/>
                  <a:t>에 </a:t>
                </a:r>
                <a14:m>
                  <m:oMath xmlns:m="http://schemas.openxmlformats.org/officeDocument/2006/math">
                    <m:r>
                      <a:rPr lang="en-US" altLang="ko-KR" sz="1400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en-US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좌우 어절 </a:t>
                </a:r>
                <a:r>
                  <a:rPr lang="en-US" altLang="ko-KR" sz="1400" dirty="0"/>
                  <a:t>N-gram</a:t>
                </a:r>
                <a:r>
                  <a:rPr lang="ko-KR" altLang="en-US" sz="1400" dirty="0"/>
                  <a:t>을 적용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교정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211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996414" cy="2393823"/>
              </a:xfrm>
              <a:blipFill>
                <a:blip r:embed="rId2"/>
                <a:stretch>
                  <a:fillRect l="-814" t="-38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3" name="그룹 222"/>
          <p:cNvGrpSpPr/>
          <p:nvPr/>
        </p:nvGrpSpPr>
        <p:grpSpPr>
          <a:xfrm>
            <a:off x="3004226" y="1571945"/>
            <a:ext cx="8893247" cy="4922164"/>
            <a:chOff x="3004226" y="1571945"/>
            <a:chExt cx="8893247" cy="4922164"/>
          </a:xfrm>
        </p:grpSpPr>
        <p:grpSp>
          <p:nvGrpSpPr>
            <p:cNvPr id="209" name="그룹 208"/>
            <p:cNvGrpSpPr/>
            <p:nvPr/>
          </p:nvGrpSpPr>
          <p:grpSpPr>
            <a:xfrm>
              <a:off x="3004226" y="1571945"/>
              <a:ext cx="8893247" cy="4922164"/>
              <a:chOff x="3045323" y="1664413"/>
              <a:chExt cx="8893247" cy="4922164"/>
            </a:xfrm>
          </p:grpSpPr>
          <p:grpSp>
            <p:nvGrpSpPr>
              <p:cNvPr id="193" name="그룹 192"/>
              <p:cNvGrpSpPr/>
              <p:nvPr/>
            </p:nvGrpSpPr>
            <p:grpSpPr>
              <a:xfrm>
                <a:off x="3045323" y="4897612"/>
                <a:ext cx="3723613" cy="1688965"/>
                <a:chOff x="32588" y="314821"/>
                <a:chExt cx="5063394" cy="2575262"/>
              </a:xfrm>
            </p:grpSpPr>
            <p:sp>
              <p:nvSpPr>
                <p:cNvPr id="95" name="직사각형 94"/>
                <p:cNvSpPr/>
                <p:nvPr/>
              </p:nvSpPr>
              <p:spPr>
                <a:xfrm>
                  <a:off x="1705510" y="314821"/>
                  <a:ext cx="3390472" cy="2575262"/>
                </a:xfrm>
                <a:prstGeom prst="rect">
                  <a:avLst/>
                </a:prstGeom>
                <a:solidFill>
                  <a:schemeClr val="accent5"/>
                </a:solidFill>
                <a:ln w="381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원통 7"/>
                <p:cNvSpPr/>
                <p:nvPr/>
              </p:nvSpPr>
              <p:spPr>
                <a:xfrm>
                  <a:off x="32588" y="484723"/>
                  <a:ext cx="1460500" cy="2230835"/>
                </a:xfrm>
                <a:prstGeom prst="can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/>
                    <a:t>KCC Data</a:t>
                  </a:r>
                  <a:endParaRPr lang="ko-KR" altLang="en-US" sz="1400" b="1" dirty="0"/>
                </a:p>
              </p:txBody>
            </p:sp>
            <p:sp>
              <p:nvSpPr>
                <p:cNvPr id="9" name="모서리가 둥근 직사각형 8"/>
                <p:cNvSpPr/>
                <p:nvPr/>
              </p:nvSpPr>
              <p:spPr>
                <a:xfrm>
                  <a:off x="2124824" y="1320568"/>
                  <a:ext cx="2717800" cy="571895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Surrounding </a:t>
                  </a:r>
                </a:p>
                <a:p>
                  <a:pPr algn="ctr"/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Word Tri-gram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모서리가 둥근 직사각형 9"/>
                <p:cNvSpPr/>
                <p:nvPr/>
              </p:nvSpPr>
              <p:spPr>
                <a:xfrm>
                  <a:off x="2114514" y="2108449"/>
                  <a:ext cx="2717800" cy="571895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Surrounding </a:t>
                  </a:r>
                </a:p>
                <a:p>
                  <a:pPr algn="ctr"/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Word Bi-gram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모서리가 둥근 직사각형 10"/>
                <p:cNvSpPr/>
                <p:nvPr/>
              </p:nvSpPr>
              <p:spPr>
                <a:xfrm>
                  <a:off x="2114514" y="532688"/>
                  <a:ext cx="2717800" cy="571895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Surrounding </a:t>
                  </a:r>
                </a:p>
                <a:p>
                  <a:pPr algn="ctr"/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Syllable Tri-gram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" name="꺾인 연결선 16"/>
                <p:cNvCxnSpPr>
                  <a:stCxn id="8" idx="4"/>
                  <a:endCxn id="9" idx="1"/>
                </p:cNvCxnSpPr>
                <p:nvPr/>
              </p:nvCxnSpPr>
              <p:spPr>
                <a:xfrm>
                  <a:off x="1493088" y="1600141"/>
                  <a:ext cx="631736" cy="6375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chemeClr val="accent5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꺾인 연결선 18"/>
                <p:cNvCxnSpPr>
                  <a:stCxn id="8" idx="4"/>
                  <a:endCxn id="11" idx="1"/>
                </p:cNvCxnSpPr>
                <p:nvPr/>
              </p:nvCxnSpPr>
              <p:spPr>
                <a:xfrm flipV="1">
                  <a:off x="1493088" y="818636"/>
                  <a:ext cx="621426" cy="781505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chemeClr val="accent5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꺾인 연결선 19"/>
                <p:cNvCxnSpPr>
                  <a:stCxn id="8" idx="4"/>
                  <a:endCxn id="10" idx="1"/>
                </p:cNvCxnSpPr>
                <p:nvPr/>
              </p:nvCxnSpPr>
              <p:spPr>
                <a:xfrm>
                  <a:off x="1493088" y="1600141"/>
                  <a:ext cx="621426" cy="794256"/>
                </a:xfrm>
                <a:prstGeom prst="bentConnector3">
                  <a:avLst/>
                </a:prstGeom>
                <a:ln w="38100">
                  <a:solidFill>
                    <a:schemeClr val="accent5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그룹 198"/>
              <p:cNvGrpSpPr/>
              <p:nvPr/>
            </p:nvGrpSpPr>
            <p:grpSpPr>
              <a:xfrm>
                <a:off x="7233007" y="1664413"/>
                <a:ext cx="4705563" cy="4922164"/>
                <a:chOff x="6075165" y="0"/>
                <a:chExt cx="5863405" cy="6586577"/>
              </a:xfrm>
            </p:grpSpPr>
            <p:grpSp>
              <p:nvGrpSpPr>
                <p:cNvPr id="91" name="그룹 90"/>
                <p:cNvGrpSpPr/>
                <p:nvPr/>
              </p:nvGrpSpPr>
              <p:grpSpPr>
                <a:xfrm>
                  <a:off x="6075165" y="0"/>
                  <a:ext cx="5863405" cy="6586577"/>
                  <a:chOff x="6075165" y="0"/>
                  <a:chExt cx="5863405" cy="6586577"/>
                </a:xfrm>
              </p:grpSpPr>
              <p:sp>
                <p:nvSpPr>
                  <p:cNvPr id="13" name="모서리가 둥근 직사각형 12"/>
                  <p:cNvSpPr/>
                  <p:nvPr/>
                </p:nvSpPr>
                <p:spPr>
                  <a:xfrm>
                    <a:off x="7240165" y="693031"/>
                    <a:ext cx="2532680" cy="638361"/>
                  </a:xfrm>
                  <a:prstGeom prst="round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" name="타원 11"/>
                  <p:cNvSpPr/>
                  <p:nvPr/>
                </p:nvSpPr>
                <p:spPr>
                  <a:xfrm>
                    <a:off x="8321959" y="832939"/>
                    <a:ext cx="330200" cy="35798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" name="직사각형 14"/>
                  <p:cNvSpPr/>
                  <p:nvPr/>
                </p:nvSpPr>
                <p:spPr>
                  <a:xfrm>
                    <a:off x="6075165" y="1836777"/>
                    <a:ext cx="5863405" cy="47498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381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" name="모서리가 둥근 직사각형 3"/>
                      <p:cNvSpPr/>
                      <p:nvPr/>
                    </p:nvSpPr>
                    <p:spPr>
                      <a:xfrm>
                        <a:off x="6075165" y="554472"/>
                        <a:ext cx="4949005" cy="889000"/>
                      </a:xfrm>
                      <a:prstGeom prst="round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…    </m:t>
                              </m:r>
                              <m:sSub>
                                <m:sSubPr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ko-KR" altLang="en-US" sz="12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lang="en-US" altLang="ko-KR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…</m:t>
                              </m:r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ko-KR" alt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" name="모서리가 둥근 직사각형 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75165" y="554472"/>
                        <a:ext cx="4949005" cy="889000"/>
                      </a:xfrm>
                      <a:prstGeom prst="round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3810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" name="모서리가 둥근 직사각형 4"/>
                      <p:cNvSpPr/>
                      <p:nvPr/>
                    </p:nvSpPr>
                    <p:spPr>
                      <a:xfrm>
                        <a:off x="6614916" y="2001083"/>
                        <a:ext cx="3035300" cy="889000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ko-KR" altLang="en-US" sz="14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ko-KR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…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ko-KR" alt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" name="모서리가 둥근 직사각형 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614916" y="2001083"/>
                        <a:ext cx="3035300" cy="889000"/>
                      </a:xfrm>
                      <a:prstGeom prst="round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 w="3810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4" name="모서리가 둥근 직사각형 13"/>
                  <p:cNvSpPr/>
                  <p:nvPr/>
                </p:nvSpPr>
                <p:spPr>
                  <a:xfrm>
                    <a:off x="6773666" y="5873382"/>
                    <a:ext cx="2717800" cy="571895"/>
                  </a:xfrm>
                  <a:prstGeom prst="round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381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b="1" dirty="0">
                        <a:solidFill>
                          <a:schemeClr val="bg1"/>
                        </a:solidFill>
                      </a:rPr>
                      <a:t>Correction Candidate</a:t>
                    </a:r>
                  </a:p>
                  <a:p>
                    <a:pPr algn="ctr"/>
                    <a:r>
                      <a:rPr lang="en-US" altLang="ko-KR" sz="1200" b="1" dirty="0">
                        <a:solidFill>
                          <a:schemeClr val="bg1"/>
                        </a:solidFill>
                      </a:rPr>
                      <a:t>Confirmation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49" name="꺾인 연결선 48"/>
                  <p:cNvCxnSpPr>
                    <a:stCxn id="14" idx="1"/>
                    <a:endCxn id="12" idx="0"/>
                  </p:cNvCxnSpPr>
                  <p:nvPr/>
                </p:nvCxnSpPr>
                <p:spPr>
                  <a:xfrm rot="10800000" flipH="1">
                    <a:off x="6773665" y="832940"/>
                    <a:ext cx="1713393" cy="5326391"/>
                  </a:xfrm>
                  <a:prstGeom prst="bentConnector4">
                    <a:avLst>
                      <a:gd name="adj1" fmla="val -50520"/>
                      <a:gd name="adj2" fmla="val 107957"/>
                    </a:avLst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8549666" y="1444585"/>
                    <a:ext cx="2791504" cy="4118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400" b="1" dirty="0"/>
                      <a:t>Generating Candidate</a:t>
                    </a:r>
                    <a:endParaRPr lang="ko-KR" altLang="en-US" sz="1400" b="1" dirty="0"/>
                  </a:p>
                </p:txBody>
              </p: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6255320" y="0"/>
                    <a:ext cx="1479549" cy="4118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400" b="1" dirty="0"/>
                      <a:t>Correction</a:t>
                    </a:r>
                    <a:endParaRPr lang="ko-KR" altLang="en-US" sz="1400" b="1" dirty="0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9534649" y="262436"/>
                    <a:ext cx="1189698" cy="41185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400" b="1" dirty="0"/>
                      <a:t>Sentence</a:t>
                    </a:r>
                    <a:endParaRPr lang="ko-KR" altLang="en-US" sz="1400" b="1" dirty="0"/>
                  </a:p>
                </p:txBody>
              </p:sp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6616912" y="1986592"/>
                    <a:ext cx="1312453" cy="4118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400" b="1" dirty="0"/>
                      <a:t>Candidate</a:t>
                    </a:r>
                    <a:endParaRPr lang="ko-KR" altLang="en-US" sz="1400" b="1" dirty="0"/>
                  </a:p>
                </p:txBody>
              </p:sp>
            </p:grpSp>
            <p:sp>
              <p:nvSpPr>
                <p:cNvPr id="108" name="직사각형 107"/>
                <p:cNvSpPr/>
                <p:nvPr/>
              </p:nvSpPr>
              <p:spPr>
                <a:xfrm>
                  <a:off x="6614916" y="3021380"/>
                  <a:ext cx="4933237" cy="2477127"/>
                </a:xfrm>
                <a:prstGeom prst="rect">
                  <a:avLst/>
                </a:prstGeom>
                <a:solidFill>
                  <a:schemeClr val="accent5"/>
                </a:solidFill>
                <a:ln w="381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순서도: 판단 104"/>
                <p:cNvSpPr/>
                <p:nvPr/>
              </p:nvSpPr>
              <p:spPr>
                <a:xfrm>
                  <a:off x="7089739" y="3178888"/>
                  <a:ext cx="2085654" cy="811659"/>
                </a:xfrm>
                <a:prstGeom prst="flowChartDecision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tx1"/>
                      </a:solidFill>
                    </a:rPr>
                    <a:t>OOV Check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7089739" y="4242240"/>
                  <a:ext cx="2085654" cy="1028143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/>
                    <a:t>Surrounding</a:t>
                  </a:r>
                </a:p>
                <a:p>
                  <a:pPr algn="ctr"/>
                  <a:r>
                    <a:rPr lang="en-US" altLang="ko-KR" sz="1200" b="1" dirty="0"/>
                    <a:t>Word</a:t>
                  </a:r>
                </a:p>
                <a:p>
                  <a:pPr algn="ctr"/>
                  <a:r>
                    <a:rPr lang="en-US" altLang="ko-KR" sz="1200" b="1" dirty="0"/>
                    <a:t>N-gram</a:t>
                  </a:r>
                  <a:endParaRPr lang="ko-KR" altLang="en-US" sz="1200" b="1" dirty="0"/>
                </a:p>
              </p:txBody>
            </p: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9772845" y="3140511"/>
                  <a:ext cx="1673262" cy="895306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>
                      <a:solidFill>
                        <a:schemeClr val="bg1"/>
                      </a:solidFill>
                    </a:rPr>
                    <a:t>Surrounding</a:t>
                  </a:r>
                </a:p>
                <a:p>
                  <a:pPr algn="ctr"/>
                  <a:r>
                    <a:rPr lang="en-US" altLang="ko-KR" sz="1200" b="1" dirty="0">
                      <a:solidFill>
                        <a:schemeClr val="bg1"/>
                      </a:solidFill>
                    </a:rPr>
                    <a:t>Syllable </a:t>
                  </a:r>
                </a:p>
                <a:p>
                  <a:pPr algn="ctr"/>
                  <a:r>
                    <a:rPr lang="en-US" altLang="ko-KR" sz="1200" b="1" dirty="0">
                      <a:solidFill>
                        <a:schemeClr val="bg1"/>
                      </a:solidFill>
                    </a:rPr>
                    <a:t>Tri-gram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24" name="직선 화살표 연결선 123"/>
                <p:cNvCxnSpPr>
                  <a:stCxn id="5" idx="2"/>
                  <a:endCxn id="105" idx="0"/>
                </p:cNvCxnSpPr>
                <p:nvPr/>
              </p:nvCxnSpPr>
              <p:spPr>
                <a:xfrm>
                  <a:off x="8132566" y="2890083"/>
                  <a:ext cx="0" cy="28880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화살표 연결선 126"/>
                <p:cNvCxnSpPr>
                  <a:stCxn id="117" idx="2"/>
                  <a:endCxn id="14" idx="0"/>
                </p:cNvCxnSpPr>
                <p:nvPr/>
              </p:nvCxnSpPr>
              <p:spPr>
                <a:xfrm>
                  <a:off x="8132566" y="5270383"/>
                  <a:ext cx="0" cy="60299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화살표 연결선 129"/>
                <p:cNvCxnSpPr>
                  <a:stCxn id="105" idx="2"/>
                  <a:endCxn id="117" idx="0"/>
                </p:cNvCxnSpPr>
                <p:nvPr/>
              </p:nvCxnSpPr>
              <p:spPr>
                <a:xfrm>
                  <a:off x="8132566" y="3990547"/>
                  <a:ext cx="0" cy="25169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꺾인 연결선 133"/>
                <p:cNvCxnSpPr>
                  <a:stCxn id="118" idx="2"/>
                  <a:endCxn id="14" idx="3"/>
                </p:cNvCxnSpPr>
                <p:nvPr/>
              </p:nvCxnSpPr>
              <p:spPr>
                <a:xfrm rot="5400000">
                  <a:off x="8988715" y="4538568"/>
                  <a:ext cx="2123513" cy="1118010"/>
                </a:xfrm>
                <a:prstGeom prst="bentConnector2">
                  <a:avLst/>
                </a:prstGeom>
                <a:ln w="381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직선 화살표 연결선 134"/>
                <p:cNvCxnSpPr>
                  <a:stCxn id="105" idx="3"/>
                  <a:endCxn id="118" idx="1"/>
                </p:cNvCxnSpPr>
                <p:nvPr/>
              </p:nvCxnSpPr>
              <p:spPr>
                <a:xfrm>
                  <a:off x="9175393" y="3584718"/>
                  <a:ext cx="597452" cy="344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꺾인 연결선 155"/>
                <p:cNvCxnSpPr>
                  <a:stCxn id="5" idx="3"/>
                  <a:endCxn id="118" idx="0"/>
                </p:cNvCxnSpPr>
                <p:nvPr/>
              </p:nvCxnSpPr>
              <p:spPr>
                <a:xfrm>
                  <a:off x="9650216" y="2445583"/>
                  <a:ext cx="959260" cy="694928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60000"/>
                      <a:lumOff val="40000"/>
                    </a:schemeClr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꺾인 연결선 162"/>
                <p:cNvCxnSpPr>
                  <a:stCxn id="13" idx="2"/>
                  <a:endCxn id="117" idx="1"/>
                </p:cNvCxnSpPr>
                <p:nvPr/>
              </p:nvCxnSpPr>
              <p:spPr>
                <a:xfrm rot="5400000">
                  <a:off x="6085662" y="2335470"/>
                  <a:ext cx="3424919" cy="1416766"/>
                </a:xfrm>
                <a:prstGeom prst="bentConnector4">
                  <a:avLst>
                    <a:gd name="adj1" fmla="val 9001"/>
                    <a:gd name="adj2" fmla="val 156966"/>
                  </a:avLst>
                </a:prstGeom>
                <a:ln w="38100">
                  <a:solidFill>
                    <a:schemeClr val="accent6">
                      <a:lumMod val="60000"/>
                      <a:lumOff val="40000"/>
                    </a:schemeClr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5" name="꺾인 연결선 204"/>
              <p:cNvCxnSpPr>
                <a:stCxn id="95" idx="3"/>
                <a:endCxn id="108" idx="1"/>
              </p:cNvCxnSpPr>
              <p:nvPr/>
            </p:nvCxnSpPr>
            <p:spPr>
              <a:xfrm flipV="1">
                <a:off x="6768936" y="4847879"/>
                <a:ext cx="897238" cy="894216"/>
              </a:xfrm>
              <a:prstGeom prst="bentConnector3">
                <a:avLst>
                  <a:gd name="adj1" fmla="val 24808"/>
                </a:avLst>
              </a:prstGeom>
              <a:ln w="38100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3" name="꺾인 연결선 212"/>
            <p:cNvCxnSpPr>
              <a:stCxn id="12" idx="4"/>
              <a:endCxn id="5" idx="0"/>
            </p:cNvCxnSpPr>
            <p:nvPr/>
          </p:nvCxnSpPr>
          <p:spPr>
            <a:xfrm rot="5400000">
              <a:off x="8682566" y="2622395"/>
              <a:ext cx="605437" cy="284491"/>
            </a:xfrm>
            <a:prstGeom prst="bentConnector3">
              <a:avLst>
                <a:gd name="adj1" fmla="val 547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/>
            <p:cNvSpPr txBox="1"/>
            <p:nvPr/>
          </p:nvSpPr>
          <p:spPr>
            <a:xfrm>
              <a:off x="9445297" y="3916282"/>
              <a:ext cx="774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All OOV</a:t>
              </a:r>
              <a:endParaRPr lang="ko-KR" altLang="en-US" sz="1200" b="1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8855083" y="4485191"/>
              <a:ext cx="540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else</a:t>
              </a:r>
              <a:endParaRPr lang="ko-KR" altLang="en-US" sz="1200" b="1" dirty="0"/>
            </a:p>
          </p:txBody>
        </p:sp>
      </p:grpSp>
      <p:sp>
        <p:nvSpPr>
          <p:cNvPr id="225" name="모서리가 둥근 직사각형 224"/>
          <p:cNvSpPr/>
          <p:nvPr/>
        </p:nvSpPr>
        <p:spPr>
          <a:xfrm>
            <a:off x="4527160" y="4287802"/>
            <a:ext cx="1998666" cy="3750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Unigram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26" name="꺾인 연결선 225"/>
          <p:cNvCxnSpPr>
            <a:stCxn id="8" idx="4"/>
            <a:endCxn id="225" idx="1"/>
          </p:cNvCxnSpPr>
          <p:nvPr/>
        </p:nvCxnSpPr>
        <p:spPr>
          <a:xfrm flipV="1">
            <a:off x="4078276" y="4475339"/>
            <a:ext cx="448884" cy="117277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꺾인 연결선 229"/>
          <p:cNvCxnSpPr>
            <a:stCxn id="225" idx="3"/>
            <a:endCxn id="105" idx="1"/>
          </p:cNvCxnSpPr>
          <p:nvPr/>
        </p:nvCxnSpPr>
        <p:spPr>
          <a:xfrm flipV="1">
            <a:off x="6525826" y="4250813"/>
            <a:ext cx="1480311" cy="22452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301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간섭 오타 교정 시스템</a:t>
            </a:r>
            <a:br>
              <a:rPr lang="en-US" altLang="ko-KR"/>
            </a:br>
            <a:r>
              <a:rPr lang="en-US" altLang="ko-KR"/>
              <a:t>(</a:t>
            </a:r>
            <a:r>
              <a:rPr lang="ko-KR" altLang="en-US"/>
              <a:t>음절 </a:t>
            </a:r>
            <a:r>
              <a:rPr lang="en-US" altLang="ko-KR"/>
              <a:t>Trigram </a:t>
            </a:r>
            <a:r>
              <a:rPr lang="ko-KR" altLang="en-US"/>
              <a:t>교정 방식</a:t>
            </a:r>
            <a:r>
              <a:rPr lang="en-US" altLang="ko-KR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𝐶𝑜𝑟𝑟𝑒𝑐𝑡𝑖𝑜𝑛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𝑠𝑦𝑙𝑙𝑎𝑏𝑙𝑒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𝑙𝑒𝑛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p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𝑠𝑓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+2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교정 대상 어절의 모든 음절에 대하여 좌우 </a:t>
                </a:r>
                <a:r>
                  <a:rPr lang="en-US" altLang="ko-KR" dirty="0"/>
                  <a:t>Trigram </a:t>
                </a:r>
                <a:r>
                  <a:rPr lang="ko-KR" altLang="en-US" dirty="0"/>
                  <a:t>값의 평균이 전부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 아니라면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𝐶𝑜𝑟𝑟𝑒𝑐𝑡𝑖𝑜𝑛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𝑠𝑦𝑙𝑙𝑎𝑏𝑙𝑒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ko-KR" altLang="en-US" dirty="0"/>
                  <a:t>값이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 아니라면</a:t>
                </a:r>
                <a:r>
                  <a:rPr lang="en-US" altLang="ko-KR" dirty="0"/>
                  <a:t>), </a:t>
                </a:r>
                <a:r>
                  <a:rPr lang="ko-KR" altLang="en-US" dirty="0"/>
                  <a:t>그대로 기존 어절을 유지</a:t>
                </a: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모든 교정 후보 어절의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𝐶𝑜𝑟𝑟𝑒𝑐𝑡𝑖𝑜𝑛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𝑠𝑦𝑙𝑙𝑎𝑏𝑙𝑒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ko-KR" altLang="en-US" dirty="0"/>
                  <a:t>값이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이라면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기존의 어절을 유지</a:t>
                </a: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교정 대상 어절의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𝐶𝑜𝑟𝑟𝑒𝑐𝑡𝑖𝑜𝑛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𝑠𝑦𝑙𝑙𝑎𝑏𝑙𝑒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ko-KR" altLang="en-US" dirty="0"/>
                  <a:t>값이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이고 교정 후보 어절 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𝐶𝑜𝑟𝑟𝑒𝑐𝑡𝑖𝑜𝑛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𝑠𝑦𝑙𝑙𝑎𝑏𝑙𝑒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값</m:t>
                    </m:r>
                  </m:oMath>
                </a14:m>
                <a:r>
                  <a:rPr lang="ko-KR" altLang="en-US" dirty="0"/>
                  <a:t>이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 아닌 어절 중 최상위 어절을 선택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413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간섭 오타 교정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</a:p>
          <a:p>
            <a:pPr lvl="1"/>
            <a:r>
              <a:rPr lang="en-US" altLang="ko-KR" dirty="0"/>
              <a:t>KCC150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Test Data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602" y="2666812"/>
            <a:ext cx="4758719" cy="153531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603" y="4645709"/>
            <a:ext cx="4758717" cy="156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48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간섭 오타 교정 시스템</a:t>
            </a:r>
            <a:br>
              <a:rPr lang="en-US" altLang="ko-KR"/>
            </a:br>
            <a:r>
              <a:rPr lang="en-US" altLang="ko-KR"/>
              <a:t>(refer Viterbi algorithm)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새해를 맞아 </a:t>
            </a:r>
            <a:r>
              <a:rPr lang="ko-KR" altLang="en-US" dirty="0" err="1"/>
              <a:t>또인</a:t>
            </a:r>
            <a:r>
              <a:rPr lang="en-US" altLang="ko-KR" dirty="0"/>
              <a:t>(</a:t>
            </a:r>
            <a:r>
              <a:rPr lang="ko-KR" altLang="en-US" dirty="0"/>
              <a:t>꼬인</a:t>
            </a:r>
            <a:r>
              <a:rPr lang="en-US" altLang="ko-KR" dirty="0"/>
              <a:t>)</a:t>
            </a:r>
            <a:r>
              <a:rPr lang="ko-KR" altLang="en-US" dirty="0"/>
              <a:t> 남북관계와 한일관계를 풀 해법을 </a:t>
            </a:r>
            <a:r>
              <a:rPr lang="ko-KR" altLang="en-US" dirty="0" err="1"/>
              <a:t>모색하가</a:t>
            </a:r>
            <a:r>
              <a:rPr lang="en-US" altLang="ko-KR" dirty="0"/>
              <a:t>(</a:t>
            </a:r>
            <a:r>
              <a:rPr lang="ko-KR" altLang="en-US" dirty="0"/>
              <a:t>모색하기</a:t>
            </a:r>
            <a:r>
              <a:rPr lang="en-US" altLang="ko-KR" dirty="0"/>
              <a:t>)</a:t>
            </a:r>
            <a:r>
              <a:rPr lang="ko-KR" altLang="en-US" dirty="0"/>
              <a:t> 위해 통일과 외교 분야 원로들의 조언을 </a:t>
            </a:r>
            <a:r>
              <a:rPr lang="ko-KR" altLang="en-US" dirty="0" err="1"/>
              <a:t>들얶다</a:t>
            </a:r>
            <a:r>
              <a:rPr lang="en-US" altLang="ko-KR" dirty="0"/>
              <a:t>.(</a:t>
            </a:r>
            <a:r>
              <a:rPr lang="ko-KR" altLang="en-US" dirty="0"/>
              <a:t>들었다</a:t>
            </a:r>
            <a:r>
              <a:rPr lang="en-US" altLang="ko-KR" dirty="0"/>
              <a:t>.)</a:t>
            </a:r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638" y="3077626"/>
            <a:ext cx="2031762" cy="3633728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05107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간섭 오타 교정 시스템</a:t>
            </a:r>
            <a:br>
              <a:rPr lang="en-US" altLang="ko-KR"/>
            </a:br>
            <a:r>
              <a:rPr lang="en-US" altLang="ko-KR"/>
              <a:t>(refer Viterbi algorithm)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𝐶𝑎𝑛𝑑𝑖𝑑𝑎𝑡𝑒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𝐶𝑎𝑛𝑑𝑖𝑑𝑎𝑡𝑒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ko-KR" altLang="en-US" dirty="0"/>
              </a:p>
              <a:p>
                <a:endParaRPr lang="en-US" altLang="ko-KR" b="1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/>
            </p:nvGraphicFramePr>
            <p:xfrm>
              <a:off x="733136" y="2664968"/>
              <a:ext cx="10725728" cy="36469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40160">
                      <a:extLst>
                        <a:ext uri="{9D8B030D-6E8A-4147-A177-3AD203B41FA5}">
                          <a16:colId xmlns:a16="http://schemas.microsoft.com/office/drawing/2014/main" val="1411881825"/>
                        </a:ext>
                      </a:extLst>
                    </a:gridCol>
                    <a:gridCol w="6495577">
                      <a:extLst>
                        <a:ext uri="{9D8B030D-6E8A-4147-A177-3AD203B41FA5}">
                          <a16:colId xmlns:a16="http://schemas.microsoft.com/office/drawing/2014/main" val="712335015"/>
                        </a:ext>
                      </a:extLst>
                    </a:gridCol>
                    <a:gridCol w="1889991">
                      <a:extLst>
                        <a:ext uri="{9D8B030D-6E8A-4147-A177-3AD203B41FA5}">
                          <a16:colId xmlns:a16="http://schemas.microsoft.com/office/drawing/2014/main" val="4044189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항목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 err="1"/>
                            <a:t>도출과정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5462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/>
                            <a:t>(</a:t>
                          </a:r>
                          <a:r>
                            <a:rPr lang="ko-KR" altLang="en-US" dirty="0"/>
                            <a:t>새해를</a:t>
                          </a:r>
                          <a:r>
                            <a:rPr lang="en-US" altLang="ko-KR" dirty="0"/>
                            <a:t>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P(</a:t>
                          </a:r>
                          <a:r>
                            <a:rPr lang="ko-KR" altLang="en-US" dirty="0"/>
                            <a:t>새해를</a:t>
                          </a:r>
                          <a:r>
                            <a:rPr lang="en-US" altLang="ko-KR" dirty="0"/>
                            <a:t>|&lt;&lt;SOS&gt;&gt;)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7927740"/>
                      </a:ext>
                    </a:extLst>
                  </a:tr>
                  <a:tr h="348981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/>
                            <a:t>(</a:t>
                          </a:r>
                          <a:r>
                            <a:rPr lang="ko-KR" altLang="en-US" dirty="0"/>
                            <a:t>맞아</a:t>
                          </a:r>
                          <a:r>
                            <a:rPr lang="en-US" altLang="ko-KR" dirty="0"/>
                            <a:t>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i="0" dirty="0">
                              <a:latin typeface="+mn-lt"/>
                            </a:rPr>
                            <a:t>max{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새해를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∗ </m:t>
                              </m:r>
                            </m:oMath>
                          </a14:m>
                          <a:r>
                            <a:rPr lang="en-US" altLang="ko-KR" dirty="0"/>
                            <a:t>P(</a:t>
                          </a:r>
                          <a:r>
                            <a:rPr lang="ko-KR" altLang="en-US" dirty="0"/>
                            <a:t>맞아</a:t>
                          </a:r>
                          <a:r>
                            <a:rPr lang="en-US" altLang="ko-KR" dirty="0"/>
                            <a:t>|</a:t>
                          </a:r>
                          <a:r>
                            <a:rPr lang="ko-KR" altLang="en-US" dirty="0"/>
                            <a:t>새해를</a:t>
                          </a:r>
                          <a:r>
                            <a:rPr lang="en-US" altLang="ko-KR" dirty="0"/>
                            <a:t>)}</a:t>
                          </a:r>
                          <a:endParaRPr lang="ko-KR" alt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P(</a:t>
                          </a:r>
                          <a:r>
                            <a:rPr lang="ko-KR" altLang="en-US" sz="1200" dirty="0"/>
                            <a:t>낮아</a:t>
                          </a:r>
                          <a:r>
                            <a:rPr lang="en-US" altLang="ko-KR" sz="1200" dirty="0"/>
                            <a:t>|</a:t>
                          </a:r>
                          <a:r>
                            <a:rPr lang="ko-KR" altLang="en-US" sz="1200" dirty="0"/>
                            <a:t>새해를</a:t>
                          </a:r>
                          <a:r>
                            <a:rPr lang="en-US" altLang="ko-KR" sz="1200" dirty="0"/>
                            <a:t>), P(</a:t>
                          </a:r>
                          <a:r>
                            <a:rPr lang="ko-KR" altLang="en-US" sz="1200" dirty="0"/>
                            <a:t>맞나</a:t>
                          </a:r>
                          <a:r>
                            <a:rPr lang="en-US" altLang="ko-KR" sz="1200" dirty="0"/>
                            <a:t>|</a:t>
                          </a:r>
                          <a:r>
                            <a:rPr lang="ko-KR" altLang="en-US" sz="1200" dirty="0"/>
                            <a:t>새해를</a:t>
                          </a:r>
                          <a:r>
                            <a:rPr lang="en-US" altLang="ko-KR" sz="1200" dirty="0"/>
                            <a:t>),</a:t>
                          </a:r>
                          <a:r>
                            <a:rPr lang="en-US" altLang="ko-KR" sz="1200" baseline="0" dirty="0"/>
                            <a:t> </a:t>
                          </a:r>
                          <a:r>
                            <a:rPr lang="en-US" altLang="ko-KR" sz="1200" dirty="0"/>
                            <a:t>P(</a:t>
                          </a:r>
                          <a:r>
                            <a:rPr lang="ko-KR" altLang="en-US" sz="1200" dirty="0" err="1"/>
                            <a:t>맞어</a:t>
                          </a:r>
                          <a:r>
                            <a:rPr lang="en-US" altLang="ko-KR" sz="1200" dirty="0"/>
                            <a:t>|</a:t>
                          </a:r>
                          <a:r>
                            <a:rPr lang="ko-KR" altLang="en-US" sz="1200" dirty="0"/>
                            <a:t>새해를</a:t>
                          </a:r>
                          <a:r>
                            <a:rPr lang="en-US" altLang="ko-KR" sz="1200" dirty="0"/>
                            <a:t>)</a:t>
                          </a:r>
                        </a:p>
                        <a:p>
                          <a:pPr latinLnBrk="1"/>
                          <a:r>
                            <a:rPr lang="en-US" altLang="ko-KR" sz="1200" dirty="0"/>
                            <a:t>=0.0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79529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/>
                            <a:t>(</a:t>
                          </a:r>
                          <a:r>
                            <a:rPr lang="ko-KR" altLang="en-US" dirty="0"/>
                            <a:t>맞이</a:t>
                          </a:r>
                          <a:r>
                            <a:rPr lang="en-US" altLang="ko-KR" dirty="0"/>
                            <a:t>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max{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새해를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∗ </m:t>
                              </m:r>
                            </m:oMath>
                          </a14:m>
                          <a:r>
                            <a:rPr lang="en-US" altLang="ko-KR" dirty="0"/>
                            <a:t>P(</a:t>
                          </a:r>
                          <a:r>
                            <a:rPr lang="ko-KR" altLang="en-US" dirty="0"/>
                            <a:t>맞이</a:t>
                          </a:r>
                          <a:r>
                            <a:rPr lang="en-US" altLang="ko-KR" dirty="0"/>
                            <a:t>|</a:t>
                          </a:r>
                          <a:r>
                            <a:rPr lang="ko-KR" altLang="en-US" dirty="0"/>
                            <a:t>새해를</a:t>
                          </a:r>
                          <a:r>
                            <a:rPr lang="en-US" altLang="ko-KR" dirty="0"/>
                            <a:t>)}</a:t>
                          </a:r>
                          <a:endParaRPr lang="ko-KR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884884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/>
                            <a:t>(</a:t>
                          </a:r>
                          <a:r>
                            <a:rPr lang="ko-KR" altLang="en-US" dirty="0"/>
                            <a:t>꼬인</a:t>
                          </a:r>
                          <a:r>
                            <a:rPr lang="en-US" altLang="ko-KR" dirty="0"/>
                            <a:t>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max{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/>
                            <a:t>(</a:t>
                          </a:r>
                          <a:r>
                            <a:rPr lang="ko-KR" altLang="en-US" dirty="0"/>
                            <a:t>맞아</a:t>
                          </a:r>
                          <a:r>
                            <a:rPr lang="en-US" altLang="ko-KR" dirty="0"/>
                            <a:t>)*P(</a:t>
                          </a:r>
                          <a:r>
                            <a:rPr lang="ko-KR" altLang="en-US" dirty="0"/>
                            <a:t>꼬인</a:t>
                          </a:r>
                          <a:r>
                            <a:rPr lang="en-US" altLang="ko-KR" dirty="0"/>
                            <a:t>|</a:t>
                          </a:r>
                          <a:r>
                            <a:rPr lang="ko-KR" altLang="en-US" dirty="0"/>
                            <a:t>맞아</a:t>
                          </a:r>
                          <a:r>
                            <a:rPr lang="en-US" altLang="ko-KR" dirty="0"/>
                            <a:t>),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/>
                            <a:t>(</a:t>
                          </a:r>
                          <a:r>
                            <a:rPr lang="ko-KR" altLang="en-US" dirty="0"/>
                            <a:t>맞이</a:t>
                          </a:r>
                          <a:r>
                            <a:rPr lang="en-US" altLang="ko-KR" dirty="0"/>
                            <a:t>)*P(</a:t>
                          </a:r>
                          <a:r>
                            <a:rPr lang="ko-KR" altLang="en-US" dirty="0"/>
                            <a:t>꼬인</a:t>
                          </a:r>
                          <a:r>
                            <a:rPr lang="en-US" altLang="ko-KR" dirty="0"/>
                            <a:t>|</a:t>
                          </a:r>
                          <a:r>
                            <a:rPr lang="ko-KR" altLang="en-US" dirty="0"/>
                            <a:t>맞이</a:t>
                          </a:r>
                          <a:r>
                            <a:rPr lang="en-US" altLang="ko-KR" dirty="0"/>
                            <a:t>)}</a:t>
                          </a:r>
                          <a:endParaRPr lang="ko-KR" alt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6985246"/>
                      </a:ext>
                    </a:extLst>
                  </a:tr>
                  <a:tr h="27305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/>
                            <a:t>(</a:t>
                          </a:r>
                          <a:r>
                            <a:rPr lang="ko-KR" altLang="en-US" dirty="0"/>
                            <a:t>쪼인</a:t>
                          </a:r>
                          <a:r>
                            <a:rPr lang="en-US" altLang="ko-KR" dirty="0"/>
                            <a:t>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max{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/>
                            <a:t>(</a:t>
                          </a:r>
                          <a:r>
                            <a:rPr lang="ko-KR" altLang="en-US" dirty="0"/>
                            <a:t>맞아</a:t>
                          </a:r>
                          <a:r>
                            <a:rPr lang="en-US" altLang="ko-KR" dirty="0"/>
                            <a:t>)*P(</a:t>
                          </a:r>
                          <a:r>
                            <a:rPr lang="ko-KR" altLang="en-US" dirty="0"/>
                            <a:t>쪼인</a:t>
                          </a:r>
                          <a:r>
                            <a:rPr lang="en-US" altLang="ko-KR" dirty="0"/>
                            <a:t>|</a:t>
                          </a:r>
                          <a:r>
                            <a:rPr lang="ko-KR" altLang="en-US" dirty="0"/>
                            <a:t>맞아</a:t>
                          </a:r>
                          <a:r>
                            <a:rPr lang="en-US" altLang="ko-KR" dirty="0"/>
                            <a:t>),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/>
                            <a:t>(</a:t>
                          </a:r>
                          <a:r>
                            <a:rPr lang="ko-KR" altLang="en-US" dirty="0"/>
                            <a:t>맞이</a:t>
                          </a:r>
                          <a:r>
                            <a:rPr lang="en-US" altLang="ko-KR" dirty="0"/>
                            <a:t>)*P(</a:t>
                          </a:r>
                          <a:r>
                            <a:rPr lang="ko-KR" altLang="en-US" dirty="0"/>
                            <a:t>쪼인</a:t>
                          </a:r>
                          <a:r>
                            <a:rPr lang="en-US" altLang="ko-KR" dirty="0"/>
                            <a:t>|</a:t>
                          </a:r>
                          <a:r>
                            <a:rPr lang="ko-KR" altLang="en-US" dirty="0"/>
                            <a:t>맞이</a:t>
                          </a:r>
                          <a:r>
                            <a:rPr lang="en-US" altLang="ko-KR" dirty="0"/>
                            <a:t>)}</a:t>
                          </a:r>
                          <a:endParaRPr lang="ko-KR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1926886"/>
                      </a:ext>
                    </a:extLst>
                  </a:tr>
                  <a:tr h="1803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남</m:t>
                              </m:r>
                            </m:oMath>
                          </a14:m>
                          <a:r>
                            <a:rPr lang="ko-KR" altLang="en-US" dirty="0"/>
                            <a:t>북관계와</a:t>
                          </a:r>
                          <a:r>
                            <a:rPr lang="en-US" altLang="ko-KR" dirty="0"/>
                            <a:t>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max{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/>
                            <a:t>(</a:t>
                          </a:r>
                          <a:r>
                            <a:rPr lang="ko-KR" altLang="en-US" dirty="0"/>
                            <a:t>꼬인</a:t>
                          </a:r>
                          <a:r>
                            <a:rPr lang="en-US" altLang="ko-KR" dirty="0"/>
                            <a:t>)*P(</a:t>
                          </a:r>
                          <a:r>
                            <a:rPr lang="ko-KR" altLang="en-US" dirty="0"/>
                            <a:t>남북관계와</a:t>
                          </a:r>
                          <a:r>
                            <a:rPr lang="en-US" altLang="ko-KR" dirty="0"/>
                            <a:t>|</a:t>
                          </a:r>
                          <a:r>
                            <a:rPr lang="ko-KR" altLang="en-US" dirty="0"/>
                            <a:t>꼬인</a:t>
                          </a:r>
                          <a:r>
                            <a:rPr lang="en-US" altLang="ko-KR" dirty="0"/>
                            <a:t>),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/>
                            <a:t>(</a:t>
                          </a:r>
                          <a:r>
                            <a:rPr lang="ko-KR" altLang="en-US" dirty="0"/>
                            <a:t>쪼인</a:t>
                          </a:r>
                          <a:r>
                            <a:rPr lang="en-US" altLang="ko-KR" dirty="0"/>
                            <a:t>)*P(</a:t>
                          </a:r>
                          <a:r>
                            <a:rPr lang="ko-KR" altLang="en-US" dirty="0"/>
                            <a:t>남북관계와</a:t>
                          </a:r>
                          <a:r>
                            <a:rPr lang="en-US" altLang="ko-KR" dirty="0"/>
                            <a:t>|</a:t>
                          </a:r>
                          <a:r>
                            <a:rPr lang="ko-KR" altLang="en-US" dirty="0"/>
                            <a:t>쪼인</a:t>
                          </a:r>
                          <a:r>
                            <a:rPr lang="en-US" altLang="ko-KR" dirty="0"/>
                            <a:t>)}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P(</a:t>
                          </a:r>
                          <a:r>
                            <a:rPr lang="ko-KR" altLang="en-US" sz="1200" dirty="0"/>
                            <a:t>쪼인</a:t>
                          </a:r>
                          <a:r>
                            <a:rPr lang="en-US" altLang="ko-KR" sz="1200" dirty="0"/>
                            <a:t>|</a:t>
                          </a:r>
                          <a:r>
                            <a:rPr lang="ko-KR" altLang="en-US" sz="1200" dirty="0"/>
                            <a:t>남북관계와</a:t>
                          </a:r>
                          <a:r>
                            <a:rPr lang="en-US" altLang="ko-KR" sz="1200" dirty="0"/>
                            <a:t>) = 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412081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685381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/>
                            <a:t>(</a:t>
                          </a:r>
                          <a:r>
                            <a:rPr lang="ko-KR" altLang="en-US" dirty="0"/>
                            <a:t>들었다</a:t>
                          </a:r>
                          <a:r>
                            <a:rPr lang="en-US" altLang="ko-KR" dirty="0"/>
                            <a:t>.)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/>
                            <a:t>max{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/>
                            <a:t>(</a:t>
                          </a:r>
                          <a:r>
                            <a:rPr lang="ko-KR" altLang="en-US" dirty="0"/>
                            <a:t>조언을</a:t>
                          </a:r>
                          <a:r>
                            <a:rPr lang="en-US" altLang="ko-KR" dirty="0"/>
                            <a:t>)*P(</a:t>
                          </a:r>
                          <a:r>
                            <a:rPr lang="ko-KR" altLang="en-US" dirty="0"/>
                            <a:t>들었다</a:t>
                          </a:r>
                          <a:r>
                            <a:rPr lang="en-US" altLang="ko-KR" dirty="0"/>
                            <a:t>.|</a:t>
                          </a:r>
                          <a:r>
                            <a:rPr lang="ko-KR" altLang="en-US" dirty="0"/>
                            <a:t>조언을</a:t>
                          </a:r>
                          <a:r>
                            <a:rPr lang="en-US" altLang="ko-KR" dirty="0"/>
                            <a:t>)}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dirty="0"/>
                            <a:t>최적 문장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1525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4935612"/>
                  </p:ext>
                </p:extLst>
              </p:nvPr>
            </p:nvGraphicFramePr>
            <p:xfrm>
              <a:off x="733136" y="2664968"/>
              <a:ext cx="10725728" cy="36469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40160">
                      <a:extLst>
                        <a:ext uri="{9D8B030D-6E8A-4147-A177-3AD203B41FA5}">
                          <a16:colId xmlns:a16="http://schemas.microsoft.com/office/drawing/2014/main" val="1411881825"/>
                        </a:ext>
                      </a:extLst>
                    </a:gridCol>
                    <a:gridCol w="6495577">
                      <a:extLst>
                        <a:ext uri="{9D8B030D-6E8A-4147-A177-3AD203B41FA5}">
                          <a16:colId xmlns:a16="http://schemas.microsoft.com/office/drawing/2014/main" val="712335015"/>
                        </a:ext>
                      </a:extLst>
                    </a:gridCol>
                    <a:gridCol w="1889991">
                      <a:extLst>
                        <a:ext uri="{9D8B030D-6E8A-4147-A177-3AD203B41FA5}">
                          <a16:colId xmlns:a16="http://schemas.microsoft.com/office/drawing/2014/main" val="4044189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 smtClean="0"/>
                            <a:t>항목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 err="1" smtClean="0"/>
                            <a:t>도출과정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5462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60" t="-108197" r="-359375" b="-8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P(</a:t>
                          </a:r>
                          <a:r>
                            <a:rPr lang="ko-KR" altLang="en-US" dirty="0" smtClean="0"/>
                            <a:t>새해를</a:t>
                          </a:r>
                          <a:r>
                            <a:rPr lang="en-US" altLang="ko-KR" dirty="0" smtClean="0"/>
                            <a:t>|&lt;&lt;SOS&gt;&gt;)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7927740"/>
                      </a:ext>
                    </a:extLst>
                  </a:tr>
                  <a:tr h="40106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60" t="-192424" r="-359375" b="-64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6116" t="-192424" r="-29456" b="-645455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/>
                            <a:t>P(</a:t>
                          </a:r>
                          <a:r>
                            <a:rPr lang="ko-KR" altLang="en-US" sz="1200" dirty="0" smtClean="0"/>
                            <a:t>낮아</a:t>
                          </a:r>
                          <a:r>
                            <a:rPr lang="en-US" altLang="ko-KR" sz="1200" dirty="0" smtClean="0"/>
                            <a:t>|</a:t>
                          </a:r>
                          <a:r>
                            <a:rPr lang="ko-KR" altLang="en-US" sz="1200" dirty="0" smtClean="0"/>
                            <a:t>새해를</a:t>
                          </a:r>
                          <a:r>
                            <a:rPr lang="en-US" altLang="ko-KR" sz="1200" dirty="0" smtClean="0"/>
                            <a:t>), P(</a:t>
                          </a:r>
                          <a:r>
                            <a:rPr lang="ko-KR" altLang="en-US" sz="1200" dirty="0" smtClean="0"/>
                            <a:t>맞나</a:t>
                          </a:r>
                          <a:r>
                            <a:rPr lang="en-US" altLang="ko-KR" sz="1200" dirty="0" smtClean="0"/>
                            <a:t>|</a:t>
                          </a:r>
                          <a:r>
                            <a:rPr lang="ko-KR" altLang="en-US" sz="1200" dirty="0" smtClean="0"/>
                            <a:t>새해를</a:t>
                          </a:r>
                          <a:r>
                            <a:rPr lang="en-US" altLang="ko-KR" sz="1200" dirty="0" smtClean="0"/>
                            <a:t>),</a:t>
                          </a:r>
                          <a:r>
                            <a:rPr lang="en-US" altLang="ko-KR" sz="1200" baseline="0" dirty="0" smtClean="0"/>
                            <a:t> </a:t>
                          </a:r>
                          <a:r>
                            <a:rPr lang="en-US" altLang="ko-KR" sz="1200" dirty="0" smtClean="0"/>
                            <a:t>P(</a:t>
                          </a:r>
                          <a:r>
                            <a:rPr lang="ko-KR" altLang="en-US" sz="1200" dirty="0" err="1" smtClean="0"/>
                            <a:t>맞어</a:t>
                          </a:r>
                          <a:r>
                            <a:rPr lang="en-US" altLang="ko-KR" sz="1200" dirty="0" smtClean="0"/>
                            <a:t>|</a:t>
                          </a:r>
                          <a:r>
                            <a:rPr lang="ko-KR" altLang="en-US" sz="1200" dirty="0" smtClean="0"/>
                            <a:t>새해를</a:t>
                          </a:r>
                          <a:r>
                            <a:rPr lang="en-US" altLang="ko-KR" sz="1200" dirty="0" smtClean="0"/>
                            <a:t>)</a:t>
                          </a:r>
                        </a:p>
                        <a:p>
                          <a:pPr latinLnBrk="1"/>
                          <a:r>
                            <a:rPr lang="en-US" altLang="ko-KR" sz="1200" dirty="0" smtClean="0"/>
                            <a:t>=0.0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7952977"/>
                      </a:ext>
                    </a:extLst>
                  </a:tr>
                  <a:tr h="40106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60" t="-292424" r="-359375" b="-54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6116" t="-292424" r="-29456" b="-54545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88488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60" t="-431667" r="-359375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6116" t="-431667" r="-29456" b="-50000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69852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60" t="-531667" r="-35937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6116" t="-531667" r="-29456" b="-4000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192688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60" t="-360952" r="-359375" b="-1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6116" t="-360952" r="-29456" b="-1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/>
                            <a:t>P(</a:t>
                          </a:r>
                          <a:r>
                            <a:rPr lang="ko-KR" altLang="en-US" sz="1200" dirty="0" smtClean="0"/>
                            <a:t>쪼인</a:t>
                          </a:r>
                          <a:r>
                            <a:rPr lang="en-US" altLang="ko-KR" sz="1200" dirty="0" smtClean="0"/>
                            <a:t>|</a:t>
                          </a:r>
                          <a:r>
                            <a:rPr lang="ko-KR" altLang="en-US" sz="1200" dirty="0" smtClean="0"/>
                            <a:t>남북관계와</a:t>
                          </a:r>
                          <a:r>
                            <a:rPr lang="en-US" altLang="ko-KR" sz="1200" dirty="0" smtClean="0"/>
                            <a:t>) = 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4120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68538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60" t="-906667" r="-359375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6116" t="-906667" r="-29456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dirty="0" smtClean="0"/>
                            <a:t>최적 문장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1525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46000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1052</Words>
  <Application>Microsoft Office PowerPoint</Application>
  <PresentationFormat>와이드스크린</PresentationFormat>
  <Paragraphs>228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Cambria Math</vt:lpstr>
      <vt:lpstr>Office 테마</vt:lpstr>
      <vt:lpstr>간섭 오타 교정 시스템</vt:lpstr>
      <vt:lpstr>간섭 오타 교정 시스템</vt:lpstr>
      <vt:lpstr>간섭 오타 교정 시스템</vt:lpstr>
      <vt:lpstr>간섭 오타 교정 시스템</vt:lpstr>
      <vt:lpstr>간섭 오타 교정 시스템 구조</vt:lpstr>
      <vt:lpstr>간섭 오타 교정 시스템 (음절 Trigram 교정 방식)</vt:lpstr>
      <vt:lpstr>간섭 오타 교정 시스템</vt:lpstr>
      <vt:lpstr>간섭 오타 교정 시스템 (refer Viterbi algorithm)</vt:lpstr>
      <vt:lpstr>간섭 오타 교정 시스템 (refer Viterbi algorithm)</vt:lpstr>
      <vt:lpstr>간섭 오타 교정 시스템 (Window bigram Viterbi algorithm)</vt:lpstr>
      <vt:lpstr>간섭 오타 교정 시스템 (Window bigram Viterbi algorithm)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ssh</dc:creator>
  <cp:lastModifiedBy>son sunghwan</cp:lastModifiedBy>
  <cp:revision>77</cp:revision>
  <dcterms:created xsi:type="dcterms:W3CDTF">2020-01-21T01:23:08Z</dcterms:created>
  <dcterms:modified xsi:type="dcterms:W3CDTF">2020-09-15T16:18:04Z</dcterms:modified>
</cp:coreProperties>
</file>