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80" r:id="rId2"/>
    <p:sldId id="281" r:id="rId3"/>
    <p:sldId id="282" r:id="rId4"/>
    <p:sldId id="272" r:id="rId5"/>
    <p:sldId id="256" r:id="rId6"/>
    <p:sldId id="276" r:id="rId7"/>
    <p:sldId id="292" r:id="rId8"/>
    <p:sldId id="278" r:id="rId9"/>
    <p:sldId id="285" r:id="rId10"/>
    <p:sldId id="294" r:id="rId11"/>
    <p:sldId id="283" r:id="rId12"/>
    <p:sldId id="274" r:id="rId13"/>
    <p:sldId id="284" r:id="rId14"/>
    <p:sldId id="290" r:id="rId15"/>
    <p:sldId id="295" r:id="rId16"/>
    <p:sldId id="286" r:id="rId17"/>
    <p:sldId id="287" r:id="rId18"/>
    <p:sldId id="288" r:id="rId19"/>
    <p:sldId id="291" r:id="rId20"/>
    <p:sldId id="275" r:id="rId21"/>
    <p:sldId id="273" r:id="rId22"/>
    <p:sldId id="277" r:id="rId23"/>
    <p:sldId id="279" r:id="rId24"/>
    <p:sldId id="297" r:id="rId25"/>
    <p:sldId id="296" r:id="rId26"/>
    <p:sldId id="298" r:id="rId27"/>
    <p:sldId id="299" r:id="rId28"/>
    <p:sldId id="293" r:id="rId29"/>
    <p:sldId id="289" r:id="rId30"/>
    <p:sldId id="26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7CD"/>
    <a:srgbClr val="00589A"/>
    <a:srgbClr val="ABC6D9"/>
    <a:srgbClr val="B9C69A"/>
    <a:srgbClr val="FFFF8F"/>
    <a:srgbClr val="FFFF4F"/>
    <a:srgbClr val="272822"/>
    <a:srgbClr val="32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Git, Github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ko-KR" altLang="en-US" sz="1662" b="1" baseline="0" smtClean="0">
                <a:latin typeface="+mj-ea"/>
                <a:ea typeface="+mj-ea"/>
              </a:rPr>
              <a:t>익히기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hyperlink" Target="https://github.com/pric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ylko72.gitbooks.io/git/content/index.html" TargetMode="External"/><Relationship Id="rId2" Type="http://schemas.openxmlformats.org/officeDocument/2006/relationships/hyperlink" Target="https://mylko72.gitbooks.io/git/content/workflow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book/ko/v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548692"/>
            <a:ext cx="7939415" cy="1191772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 anchor="ctr">
            <a:spAutoFit/>
          </a:bodyPr>
          <a:lstStyle/>
          <a:p>
            <a:pPr algn="ctr"/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및 스터디 계획</a:t>
            </a:r>
            <a:endParaRPr lang="ko-KR" altLang="en-US" sz="1108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1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및 커밋하기</a:t>
            </a:r>
            <a: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79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01- </a:t>
            </a:r>
            <a:r>
              <a:rPr lang="en-US" altLang="ko-KR" sz="1292">
                <a:latin typeface="+mj-ea"/>
              </a:rPr>
              <a:t>Git </a:t>
            </a:r>
            <a:r>
              <a:rPr lang="ko-KR" altLang="en-US" sz="1292" smtClean="0">
                <a:latin typeface="+mj-ea"/>
              </a:rPr>
              <a:t>사용 준비</a:t>
            </a:r>
            <a:endParaRPr lang="ko-KR" altLang="en-US" sz="1292"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795" y="1704834"/>
            <a:ext cx="7571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링크에서 자신의 시스템과 맞는 버전의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installer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다운로드 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https://git-scm.com/downloads</a:t>
            </a:r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2561950"/>
            <a:ext cx="3104771" cy="24079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8439" y="5102139"/>
            <a:ext cx="322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설치화면의 기본 체크된 상태로 다음으로 넘어간다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02" y="2561951"/>
            <a:ext cx="3109469" cy="24115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89401" y="5108882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Use Git from the Windows Command Prompt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선택하고 설치를 마무리한다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8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나눔고딕" panose="020D0604000000000000" pitchFamily="50" charset="-127"/>
                <a:ea typeface="나눔고딕" panose="020D0604000000000000" pitchFamily="50" charset="-127"/>
              </a:rPr>
              <a:t>01- </a:t>
            </a:r>
            <a:r>
              <a:rPr lang="en-US" altLang="ko-KR" sz="1292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</a:t>
            </a:r>
            <a:r>
              <a:rPr lang="ko-KR" altLang="en-US" sz="1292">
                <a:latin typeface="나눔고딕" panose="020D0604000000000000" pitchFamily="50" charset="-127"/>
                <a:ea typeface="나눔고딕" panose="020D0604000000000000" pitchFamily="50" charset="-127"/>
              </a:rPr>
              <a:t>사용 준비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6389" y="1749048"/>
            <a:ext cx="7571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링크에서 윈도우용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Installer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다운받아 설치한다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https://desktop.github.com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endParaRPr lang="en-US" altLang="ko-KR" sz="12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설치완료하고 실행하면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계정 정보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요구한다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39033" y="2675224"/>
            <a:ext cx="390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https://github.com/pricing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계정을 등록을 시작한다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정보를 입력하고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Free Plan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계정등록을 완료한다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등록한 계정정보를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입력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사용준비를 완료한다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537096"/>
              </p:ext>
            </p:extLst>
          </p:nvPr>
        </p:nvGraphicFramePr>
        <p:xfrm>
          <a:off x="651215" y="2690810"/>
          <a:ext cx="3644845" cy="29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Image" r:id="rId5" imgW="8888760" imgH="7225200" progId="Photoshop.Image.16">
                  <p:embed/>
                </p:oleObj>
              </mc:Choice>
              <mc:Fallback>
                <p:oleObj name="Image" r:id="rId5" imgW="8888760" imgH="7225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215" y="2690810"/>
                        <a:ext cx="3644845" cy="2962738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766119" y="3943070"/>
            <a:ext cx="1180800" cy="73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및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등록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6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02- Git, Github </a:t>
            </a:r>
            <a:r>
              <a:rPr lang="ko-KR" altLang="en-US" sz="1292" smtClean="0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7844958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두가지 방법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014" y="1540670"/>
            <a:ext cx="359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ommand </a:t>
            </a: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ine </a:t>
            </a: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nterface</a:t>
            </a:r>
            <a:endParaRPr lang="en-US" altLang="ko-KR" sz="20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098175"/>
            <a:ext cx="3565463" cy="22095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81" y="2093119"/>
            <a:ext cx="2244021" cy="1521618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5" y="2313913"/>
            <a:ext cx="2272353" cy="1536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97" y="2800766"/>
            <a:ext cx="2147380" cy="1592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8201" y="1543051"/>
            <a:ext cx="359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raphic </a:t>
            </a: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 </a:t>
            </a: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nterface</a:t>
            </a:r>
            <a:endParaRPr lang="en-US" altLang="ko-KR" sz="20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1" y="4730663"/>
            <a:ext cx="789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터미널이나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Shell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명령창에 명령어를 입력하는 인터페이스 방식은 프로그래머가 아닌 사용자들에게는 생소하고 거부감이 들 수 있다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극복하고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익혀야 하는 이유는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사용할 줄 알게 되면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툴을 쉽게 다루게 되지만 그 반대는 안되기 때문이다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된 명령어를 입력하며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사용하면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핵심적인 개념과 기본 구조를 자연스럽게 이해하게 되기 때문이기도 하다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1" y="4333875"/>
            <a:ext cx="1904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443413" y="1607345"/>
            <a:ext cx="0" cy="28789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02- Git, Github </a:t>
            </a:r>
            <a:r>
              <a:rPr lang="ko-KR" altLang="en-US" sz="1292" smtClean="0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107" y="1745022"/>
            <a:ext cx="788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6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설치하고 가장 먼저 해야 할 일은</a:t>
            </a:r>
            <a:r>
              <a:rPr lang="en-US" altLang="ko-KR" sz="16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사용환경을 설정하는 것이다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057" y="2374600"/>
            <a:ext cx="4397069" cy="6707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git config --global user.name </a:t>
            </a:r>
            <a:r>
              <a:rPr lang="en-US" altLang="ko-KR" sz="1400" smtClean="0">
                <a:solidFill>
                  <a:srgbClr val="00B0F0"/>
                </a:solidFill>
              </a:rPr>
              <a:t>"John Doe"</a:t>
            </a:r>
          </a:p>
          <a:p>
            <a:r>
              <a:rPr lang="en-US" altLang="ko-KR" sz="1400" smtClean="0">
                <a:solidFill>
                  <a:schemeClr val="tx1"/>
                </a:solidFill>
              </a:rPr>
              <a:t>git config --global user.email </a:t>
            </a:r>
            <a:r>
              <a:rPr lang="en-US" altLang="ko-KR" sz="1400" smtClean="0">
                <a:solidFill>
                  <a:srgbClr val="00B0F0"/>
                </a:solidFill>
              </a:rPr>
              <a:t>johnoe@example.com</a:t>
            </a:r>
            <a:endParaRPr lang="ko-KR" altLang="en-US" sz="140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5766" y="2350645"/>
            <a:ext cx="3153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 설정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계정을 만들었으면 그때 사용한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 name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이메일 주소를 입력한다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431" y="3298277"/>
            <a:ext cx="4397069" cy="4467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git config --global core.editor </a:t>
            </a:r>
            <a:r>
              <a:rPr lang="en-US" altLang="ko-KR" sz="1400" smtClean="0">
                <a:solidFill>
                  <a:srgbClr val="00B0F0"/>
                </a:solidFill>
              </a:rPr>
              <a:t>emacs</a:t>
            </a:r>
            <a:endParaRPr lang="ko-KR" altLang="en-US" sz="140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2994" y="3226614"/>
            <a:ext cx="3153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편집기 설정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사용할 텍스트 편집기를 고른다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따로 설정을 하지 않으면 기본적으로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vi, vim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903" y="4229804"/>
            <a:ext cx="7666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설정파일 위치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(Windows)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사용환경 설정 파일은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.gitconfig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파일이며 일반적으로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C: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\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사용자명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\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위치에 저장된다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02- Git, Github </a:t>
            </a:r>
            <a:r>
              <a:rPr lang="ko-KR" altLang="en-US" sz="1292" smtClean="0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디렉토리를 생성하고 마우스 오른쪽 클릭으로 메뉴를 열어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"Git Bash Here"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" y="1647403"/>
            <a:ext cx="3750223" cy="2510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653153"/>
            <a:ext cx="3741632" cy="2504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0089" y="4283869"/>
            <a:ext cx="359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Git CLI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실행할 수 있는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창이 뜬다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9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5" y="4281488"/>
            <a:ext cx="3816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3.  </a:t>
            </a:r>
            <a:r>
              <a:rPr lang="en-US" altLang="ko-KR" sz="1100" smtClean="0">
                <a:solidFill>
                  <a:srgbClr val="FF0000"/>
                </a:solidFill>
              </a:rPr>
              <a:t>git init</a:t>
            </a:r>
            <a:r>
              <a:rPr lang="en-US" altLang="ko-KR" sz="1100" smtClean="0"/>
              <a:t> </a:t>
            </a:r>
            <a:r>
              <a:rPr lang="ko-KR" altLang="en-US" sz="1100" smtClean="0"/>
              <a:t>명령어를 입력하고 엔터키를 누른다</a:t>
            </a:r>
            <a:r>
              <a:rPr lang="en-US" altLang="ko-KR" sz="1100" smtClean="0"/>
              <a:t>.</a:t>
            </a:r>
            <a:endParaRPr lang="en-US" altLang="ko-KR" sz="110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8" y="4283869"/>
            <a:ext cx="3803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4. </a:t>
            </a:r>
            <a:r>
              <a:rPr lang="ko-KR" altLang="en-US" sz="1100" smtClean="0"/>
              <a:t>간단한 이미지 파일을 두개 복사하여 작업중인 디렉토리에 붙여넣는다</a:t>
            </a:r>
            <a:r>
              <a:rPr lang="en-US" altLang="ko-KR" sz="1100" smtClean="0"/>
              <a:t>. </a:t>
            </a:r>
            <a:r>
              <a:rPr lang="ko-KR" altLang="en-US" sz="1100" smtClean="0"/>
              <a:t>그리고 </a:t>
            </a:r>
            <a:r>
              <a:rPr lang="en-US" altLang="ko-KR" sz="1100" smtClean="0"/>
              <a:t>Git Bash </a:t>
            </a:r>
            <a:r>
              <a:rPr lang="ko-KR" altLang="en-US" sz="1100" smtClean="0"/>
              <a:t>창에 </a:t>
            </a:r>
            <a:r>
              <a:rPr lang="en-US" altLang="ko-KR" sz="1100" smtClean="0">
                <a:solidFill>
                  <a:srgbClr val="FF0000"/>
                </a:solidFill>
              </a:rPr>
              <a:t>git add &lt;file name&gt; &lt;file name&gt;</a:t>
            </a:r>
            <a:r>
              <a:rPr lang="ko-KR" altLang="en-US" sz="1100" smtClean="0"/>
              <a:t>을 입력하고 엔터키를 누른다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 smtClean="0">
                <a:solidFill>
                  <a:srgbClr val="00B0F0"/>
                </a:solidFill>
              </a:rPr>
              <a:t>git add &lt;file name&gt; </a:t>
            </a:r>
            <a:r>
              <a:rPr lang="ko-KR" altLang="en-US" sz="1100" smtClean="0">
                <a:solidFill>
                  <a:srgbClr val="00B0F0"/>
                </a:solidFill>
              </a:rPr>
              <a:t>명령어는 해당 파일을 </a:t>
            </a:r>
            <a:r>
              <a:rPr lang="en-US" altLang="ko-KR" sz="1100" smtClean="0">
                <a:solidFill>
                  <a:srgbClr val="00B0F0"/>
                </a:solidFill>
              </a:rPr>
              <a:t>Git</a:t>
            </a:r>
            <a:r>
              <a:rPr lang="ko-KR" altLang="en-US" sz="1100" smtClean="0">
                <a:solidFill>
                  <a:srgbClr val="00B0F0"/>
                </a:solidFill>
              </a:rPr>
              <a:t>에서 관리대상으로  만든다라는 의미이다</a:t>
            </a:r>
            <a:r>
              <a:rPr lang="en-US" altLang="ko-KR" sz="1100" smtClean="0">
                <a:solidFill>
                  <a:srgbClr val="00B0F0"/>
                </a:solidFill>
              </a:rPr>
              <a:t>.</a:t>
            </a:r>
            <a:endParaRPr lang="en-US" altLang="ko-KR" sz="1100">
              <a:solidFill>
                <a:srgbClr val="00B0F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" y="1653152"/>
            <a:ext cx="3752303" cy="2511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2863"/>
            <a:ext cx="3742064" cy="25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5" y="4281488"/>
            <a:ext cx="38180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git commit -m "</a:t>
            </a:r>
            <a:r>
              <a:rPr lang="ko-KR" altLang="en-US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커밋</a:t>
            </a:r>
            <a:r>
              <a:rPr lang="en-US" altLang="ko-KR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입력하고 엔터키를 누른다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commit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명령어는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Stage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상태에 있던 파일들을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로컬저장소에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확정하여 저장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한다는 의미로 이해하면 된다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commit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다음에 입력하는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-m "message"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커밋의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입력하는 것으로 이 커밋이 어떤 커밋인지 이해를 돕는 제목을 입력하면 된다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입력하지 않으면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명령이 취소된다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8" y="4283869"/>
            <a:ext cx="389810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index.html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입력하고 엔터키를 누른다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엔터키를 누르고 나면 작업중인 디렉토리에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생성된다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add index.html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입력하여 수정된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stage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상태에 올린다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다시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commit -m "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두번째 커밋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입력하여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저장소에 저장을 완료한다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filename.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확장자 명령은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Bash shell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에게 비어있는 파일을 생성하라고 지시한것이다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647404"/>
            <a:ext cx="3760892" cy="25174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649924"/>
            <a:ext cx="3746457" cy="25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에디터 프로그램으로 생성된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index.html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열어 간단한 내용을 입력하고 저장한다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7226" y="4283869"/>
            <a:ext cx="4062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en-US" altLang="ko-KR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status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입력하고 엔터키를 누르면 현재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상태를 보여준다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Stage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올라간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modified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상태라는 것을 알려준다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4" y="1650207"/>
            <a:ext cx="3431678" cy="25074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1640975"/>
            <a:ext cx="4072688" cy="25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42873" y="1698783"/>
            <a:ext cx="1814079" cy="567338"/>
            <a:chOff x="1135855" y="1873712"/>
            <a:chExt cx="1614488" cy="45005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5856" y="1873712"/>
              <a:ext cx="1614487" cy="45005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5855" y="1945022"/>
              <a:ext cx="1614487" cy="26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untracked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Lifecycle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472504" y="1698783"/>
            <a:ext cx="1814079" cy="567338"/>
            <a:chOff x="1135855" y="1873712"/>
            <a:chExt cx="1614488" cy="45005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35856" y="1873712"/>
              <a:ext cx="1614487" cy="4500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855" y="1945022"/>
              <a:ext cx="1614487" cy="26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staged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529293" y="1698783"/>
            <a:ext cx="1814079" cy="567338"/>
            <a:chOff x="1135855" y="1873712"/>
            <a:chExt cx="1614488" cy="45005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35856" y="1873712"/>
              <a:ext cx="1614487" cy="450056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5855" y="1945022"/>
              <a:ext cx="1614487" cy="26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modified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86083" y="1698783"/>
            <a:ext cx="1814079" cy="567338"/>
            <a:chOff x="1135855" y="1873712"/>
            <a:chExt cx="1614488" cy="45005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35856" y="1873712"/>
              <a:ext cx="1614487" cy="45005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5855" y="1945022"/>
              <a:ext cx="1614487" cy="26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unmodified</a:t>
              </a:r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>
            <a:off x="1533128" y="2342982"/>
            <a:ext cx="1" cy="24556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498425" y="2342982"/>
            <a:ext cx="1" cy="24556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5463722" y="2342982"/>
            <a:ext cx="1" cy="24556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7413117" y="2342982"/>
            <a:ext cx="1" cy="24556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1533128" y="2759102"/>
            <a:ext cx="1957495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45920" y="2949933"/>
            <a:ext cx="147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add</a:t>
            </a:r>
            <a:r>
              <a:rPr lang="en-US" altLang="ko-KR" sz="1400" b="1" smtClean="0">
                <a:solidFill>
                  <a:schemeClr val="bg1"/>
                </a:solidFill>
              </a:rPr>
              <a:t> the file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1534453" y="3507852"/>
            <a:ext cx="1957495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53979" y="3698683"/>
            <a:ext cx="147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remove</a:t>
            </a:r>
            <a:r>
              <a:rPr lang="en-US" altLang="ko-KR" sz="1400" b="1" smtClean="0">
                <a:solidFill>
                  <a:schemeClr val="bg1"/>
                </a:solidFill>
              </a:rPr>
              <a:t> the file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3514328" y="2482132"/>
            <a:ext cx="1957495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rgbClr val="9A5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27120" y="2672963"/>
            <a:ext cx="147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edit</a:t>
            </a:r>
            <a:r>
              <a:rPr lang="en-US" altLang="ko-KR" sz="1400" b="1" smtClean="0">
                <a:solidFill>
                  <a:schemeClr val="bg1"/>
                </a:solidFill>
              </a:rPr>
              <a:t> the file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5463724" y="2888974"/>
            <a:ext cx="1957495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rgbClr val="9A5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76516" y="3079805"/>
            <a:ext cx="147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stage</a:t>
            </a:r>
            <a:r>
              <a:rPr lang="en-US" altLang="ko-KR" sz="1400" b="1" smtClean="0">
                <a:solidFill>
                  <a:schemeClr val="bg1"/>
                </a:solidFill>
              </a:rPr>
              <a:t> the file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flipH="1">
            <a:off x="3514328" y="3796749"/>
            <a:ext cx="3884363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rgbClr val="9A5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67702" y="3987580"/>
            <a:ext cx="306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commit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1035" y="4993421"/>
            <a:ext cx="1391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생성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027583" y="5231959"/>
            <a:ext cx="104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6508" y="5597719"/>
            <a:ext cx="1345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add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index.html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31991" y="4962941"/>
            <a:ext cx="1391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Track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3074" y="4940413"/>
            <a:ext cx="1505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수정되었으나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되지 않았음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969027" y="5225333"/>
            <a:ext cx="754047" cy="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66877" y="5614947"/>
            <a:ext cx="1345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04669" y="5258463"/>
            <a:ext cx="754047" cy="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17096" y="5591093"/>
            <a:ext cx="1345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add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index.html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59936" y="4986795"/>
            <a:ext cx="13914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Staged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상태로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4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701142" y="1309007"/>
            <a:ext cx="2046515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16880" y="3717470"/>
            <a:ext cx="1315726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4158" y="5105400"/>
            <a:ext cx="13184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SASS</a:t>
            </a:r>
            <a:endParaRPr lang="ko-KR" alt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4416880" y="5410198"/>
            <a:ext cx="13157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CSS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Preprocessor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42558" y="3712027"/>
            <a:ext cx="1292678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62993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Bower</a:t>
            </a:r>
            <a:endParaRPr lang="ko-KR" altLang="en-US" sz="1200" b="1"/>
          </a:p>
        </p:txBody>
      </p:sp>
      <p:sp>
        <p:nvSpPr>
          <p:cNvPr id="27" name="TextBox 26"/>
          <p:cNvSpPr txBox="1"/>
          <p:nvPr/>
        </p:nvSpPr>
        <p:spPr>
          <a:xfrm>
            <a:off x="3042558" y="5404755"/>
            <a:ext cx="12926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Package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Manager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4914" y="1310708"/>
            <a:ext cx="2914649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4914" y="2996291"/>
            <a:ext cx="29146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err="1" smtClean="0">
                <a:solidFill>
                  <a:srgbClr val="00B0F0"/>
                </a:solidFill>
              </a:rPr>
              <a:t>Javascript</a:t>
            </a:r>
            <a:r>
              <a:rPr lang="en-US" altLang="ko-KR" sz="1400" b="1" smtClean="0">
                <a:solidFill>
                  <a:srgbClr val="00B0F0"/>
                </a:solidFill>
              </a:rPr>
              <a:t> Runtime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471" y="3714750"/>
            <a:ext cx="2294165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교육 및 스터디 주제</a:t>
            </a:r>
            <a:endParaRPr lang="ko-KR" altLang="en-US" sz="1292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1585687" y="2383064"/>
          <a:ext cx="1075871" cy="41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" name="Image" r:id="rId3" imgW="2184120" imgH="850680" progId="Photoshop.Image.16">
                  <p:embed/>
                </p:oleObj>
              </mc:Choice>
              <mc:Fallback>
                <p:oleObj name="Image" r:id="rId3" imgW="2184120" imgH="85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687" y="2383064"/>
                        <a:ext cx="1075871" cy="41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3303813" y="4070351"/>
          <a:ext cx="835939" cy="7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1" name="Image" r:id="rId5" imgW="1523520" imgH="1345680" progId="Photoshop.Image.16">
                  <p:embed/>
                </p:oleObj>
              </mc:Choice>
              <mc:Fallback>
                <p:oleObj name="Image" r:id="rId5" imgW="1523520" imgH="1345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813" y="4070351"/>
                        <a:ext cx="835939" cy="7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967011" y="3976007"/>
          <a:ext cx="786865" cy="105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2" name="Image" r:id="rId7" imgW="1282320" imgH="1713960" progId="Photoshop.Image.16">
                  <p:embed/>
                </p:oleObj>
              </mc:Choice>
              <mc:Fallback>
                <p:oleObj name="Image" r:id="rId7" imgW="1282320" imgH="1713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7011" y="3976007"/>
                        <a:ext cx="786865" cy="105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2153553" y="3847043"/>
          <a:ext cx="508001" cy="114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" name="Image" r:id="rId9" imgW="786960" imgH="1777680" progId="Photoshop.Image.16">
                  <p:embed/>
                </p:oleObj>
              </mc:Choice>
              <mc:Fallback>
                <p:oleObj name="Image" r:id="rId9" imgW="786960" imgH="1777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3553" y="3847043"/>
                        <a:ext cx="508001" cy="114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4614634" y="4079422"/>
          <a:ext cx="939799" cy="70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4" name="Image" r:id="rId11" imgW="1726920" imgH="1294920" progId="Photoshop.Image.16">
                  <p:embed/>
                </p:oleObj>
              </mc:Choice>
              <mc:Fallback>
                <p:oleObj name="Image" r:id="rId11" imgW="1726920" imgH="1294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4634" y="4079422"/>
                        <a:ext cx="939799" cy="704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/>
          </p:nvPr>
        </p:nvGraphicFramePr>
        <p:xfrm>
          <a:off x="3919384" y="1714036"/>
          <a:ext cx="720106" cy="72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5" name="Image" r:id="rId13" imgW="4126680" imgH="4126680" progId="Photoshop.Image.16">
                  <p:embed/>
                </p:oleObj>
              </mc:Choice>
              <mc:Fallback>
                <p:oleObj name="Image" r:id="rId13" imgW="4126680" imgH="4126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9384" y="1714036"/>
                        <a:ext cx="720106" cy="72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66" y="1614551"/>
            <a:ext cx="2340311" cy="5900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0728" y="5102679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Grunt</a:t>
            </a:r>
            <a:endParaRPr lang="ko-KR" altLang="en-US" sz="1200" b="1"/>
          </a:p>
        </p:txBody>
      </p:sp>
      <p:sp>
        <p:nvSpPr>
          <p:cNvPr id="19" name="TextBox 18"/>
          <p:cNvSpPr txBox="1"/>
          <p:nvPr/>
        </p:nvSpPr>
        <p:spPr>
          <a:xfrm>
            <a:off x="1973035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Gulp</a:t>
            </a:r>
            <a:endParaRPr lang="ko-KR" altLang="en-US" sz="1200" b="1"/>
          </a:p>
        </p:txBody>
      </p:sp>
      <p:sp>
        <p:nvSpPr>
          <p:cNvPr id="33" name="TextBox 32"/>
          <p:cNvSpPr txBox="1"/>
          <p:nvPr/>
        </p:nvSpPr>
        <p:spPr>
          <a:xfrm>
            <a:off x="3701142" y="3001734"/>
            <a:ext cx="20465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Version Control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472" y="5513613"/>
            <a:ext cx="2286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Task Runner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47670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</a:t>
            </a:r>
            <a:endParaRPr lang="ko-KR" altLang="en-US" sz="1200" b="1"/>
          </a:p>
        </p:txBody>
      </p:sp>
      <p:sp>
        <p:nvSpPr>
          <p:cNvPr id="35" name="TextBox 34"/>
          <p:cNvSpPr txBox="1"/>
          <p:nvPr/>
        </p:nvSpPr>
        <p:spPr>
          <a:xfrm>
            <a:off x="5916237" y="1279054"/>
            <a:ext cx="2615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Designer / Publisher</a:t>
            </a:r>
            <a:br>
              <a:rPr lang="en-US" altLang="ko-KR" sz="2000" smtClean="0"/>
            </a:br>
            <a:r>
              <a:rPr lang="ko-KR" altLang="en-US" sz="2000" smtClean="0"/>
              <a:t>공통사항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1200" smtClean="0"/>
          </a:p>
          <a:p>
            <a:r>
              <a:rPr lang="en-US" altLang="ko-KR" sz="1200" smtClean="0"/>
              <a:t>Designer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</a:t>
            </a:r>
            <a:r>
              <a:rPr lang="en-US" altLang="ko-KR" sz="1200" smtClean="0"/>
              <a:t>, GIT </a:t>
            </a:r>
            <a:r>
              <a:rPr lang="ko-KR" altLang="en-US" sz="1200" smtClean="0"/>
              <a:t>사용법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Publisher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 및 기본 예제</a:t>
            </a:r>
            <a:r>
              <a:rPr lang="en-US" altLang="ko-KR" sz="1200" smtClean="0"/>
              <a:t>, GIT </a:t>
            </a:r>
            <a:r>
              <a:rPr lang="ko-KR" altLang="en-US" sz="1200" smtClean="0"/>
              <a:t>사용법</a:t>
            </a:r>
            <a:endParaRPr lang="ko-KR" altLang="en-US" sz="1200"/>
          </a:p>
        </p:txBody>
      </p:sp>
      <p:cxnSp>
        <p:nvCxnSpPr>
          <p:cNvPr id="36" name="직선 연결선 35"/>
          <p:cNvCxnSpPr/>
          <p:nvPr/>
        </p:nvCxnSpPr>
        <p:spPr>
          <a:xfrm>
            <a:off x="670350" y="3474418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13516" y="3709290"/>
            <a:ext cx="261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Publisher </a:t>
            </a:r>
            <a:br>
              <a:rPr lang="en-US" altLang="ko-KR" sz="2000" smtClean="0"/>
            </a:b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5" y="1704195"/>
            <a:ext cx="897146" cy="74762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87589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GITHUB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330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91142"/>
              </p:ext>
            </p:extLst>
          </p:nvPr>
        </p:nvGraphicFramePr>
        <p:xfrm>
          <a:off x="2672813" y="2686777"/>
          <a:ext cx="386397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Image" r:id="rId3" imgW="7885440" imgH="5053680" progId="Photoshop.Image.16">
                  <p:embed/>
                </p:oleObj>
              </mc:Choice>
              <mc:Fallback>
                <p:oleObj name="Image" r:id="rId3" imgW="7885440" imgH="5053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813" y="2686777"/>
                        <a:ext cx="3863975" cy="2478087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2892" y="690180"/>
            <a:ext cx="5906129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6748" y="2136272"/>
            <a:ext cx="2650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클릭하여 새로운 저장소를 생성한다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5790" y="3496329"/>
            <a:ext cx="3153655" cy="218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083" y="4264883"/>
            <a:ext cx="1144320" cy="3990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8777" y="3123535"/>
            <a:ext cx="405765" cy="208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55883" y="3775339"/>
            <a:ext cx="384665" cy="1852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7692" y="2792945"/>
            <a:ext cx="419686" cy="330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1" idx="1"/>
          </p:cNvCxnSpPr>
          <p:nvPr/>
        </p:nvCxnSpPr>
        <p:spPr>
          <a:xfrm flipH="1" flipV="1">
            <a:off x="2067951" y="2469388"/>
            <a:ext cx="569741" cy="488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2939" y="2119860"/>
            <a:ext cx="265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탭이 활성화 되어 있다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81660" y="2469388"/>
            <a:ext cx="526439" cy="648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9178" y="3460980"/>
            <a:ext cx="169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이름을 입력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26677" y="3601837"/>
            <a:ext cx="539262" cy="82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73" y="3732955"/>
            <a:ext cx="1855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저장소의 로컬위치를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지정한다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6135859" y="3867952"/>
            <a:ext cx="646014" cy="80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0907" y="5369496"/>
            <a:ext cx="185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생성 완료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87594" y="4670981"/>
            <a:ext cx="21102" cy="675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-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만들기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8" y="2024100"/>
            <a:ext cx="4608512" cy="31249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898382" y="4494578"/>
            <a:ext cx="1230705" cy="4151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00763" y="4947016"/>
            <a:ext cx="1230705" cy="1912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908" y="2666552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79095" y="2666551"/>
            <a:ext cx="2507456" cy="2436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2438350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9526" y="2095051"/>
            <a:ext cx="428224" cy="1595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3323776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06" y="3116608"/>
            <a:ext cx="1421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파일들 목록을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확인하고 최종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파일들 선택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864769" y="1780726"/>
            <a:ext cx="568387" cy="380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6028" y="1654521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Change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1888332" y="4726333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0" idx="1"/>
          </p:cNvCxnSpPr>
          <p:nvPr/>
        </p:nvCxnSpPr>
        <p:spPr>
          <a:xfrm>
            <a:off x="3264694" y="5137515"/>
            <a:ext cx="100013" cy="2968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206" y="4540597"/>
            <a:ext cx="13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요약 제목 및</a:t>
            </a:r>
            <a:endParaRPr lang="en-US" altLang="ko-KR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설명 문구 삽입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4707" y="5307359"/>
            <a:ext cx="1576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최종확인 및 </a:t>
            </a:r>
            <a:r>
              <a:rPr lang="en-US" altLang="ko-KR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endParaRPr lang="ko-KR" altLang="en-US" sz="105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83437" y="3361766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5197" y="3204714"/>
            <a:ext cx="1636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내용 보기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CSS,HTML, Javascript,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C,C#,Java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소스파일안에서 수정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추가된 내용을 확인할 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-PPT,DOC, AI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특정 프로그램을 위한 바이너리 파일의 내용과 변경사항은 볼 수 없다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521185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2292695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-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커밋하기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26" y="1745746"/>
            <a:ext cx="4614141" cy="312874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07908" y="2388685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2160483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65282" y="1810040"/>
            <a:ext cx="406793" cy="166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3045909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19" y="2938754"/>
            <a:ext cx="143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내역 리스트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172075" y="1536991"/>
            <a:ext cx="321469" cy="3530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7766" y="1283785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변경이력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243318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2014828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3619" y="2476790"/>
            <a:ext cx="373856" cy="1394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750719" y="2610140"/>
            <a:ext cx="521494" cy="13144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6344" y="3981741"/>
            <a:ext cx="150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Revert </a:t>
            </a:r>
            <a:r>
              <a:rPr lang="ko-KR" altLang="en-US" sz="1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이전 상태로 되돌린다</a:t>
            </a:r>
            <a:r>
              <a:rPr lang="en-US" altLang="ko-KR" sz="1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9" t="7764" b="86300"/>
          <a:stretch/>
        </p:blipFill>
        <p:spPr>
          <a:xfrm>
            <a:off x="4643436" y="5236370"/>
            <a:ext cx="1141527" cy="618332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2042196" y="5179223"/>
            <a:ext cx="219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 저장소에서 작업이 완료되어 원격저장소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(Github site)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올릴 준비가 되면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84918"/>
              </p:ext>
            </p:extLst>
          </p:nvPr>
        </p:nvGraphicFramePr>
        <p:xfrm>
          <a:off x="708025" y="5232402"/>
          <a:ext cx="127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Image" r:id="rId4" imgW="1269720" imgH="622080" progId="Photoshop.Image.16">
                  <p:embed/>
                </p:oleObj>
              </mc:Choice>
              <mc:Fallback>
                <p:oleObj name="Image" r:id="rId4" imgW="1269720" imgH="622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025" y="5232402"/>
                        <a:ext cx="12700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878390" y="5160172"/>
            <a:ext cx="2514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원격저장소가 생성되면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변경된다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로컬 저장소에서 파일을 변경하여 커밋되었으면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원격저장소와 동기화 시킬 수 있다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730" y="1156905"/>
            <a:ext cx="3140628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-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히스토리 확인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7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61505" y="1393031"/>
            <a:ext cx="2598426" cy="459105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33622" y="1521235"/>
            <a:ext cx="473884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저장소에서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불필요한 파일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디렉토리를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제외시키기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2" y="1393031"/>
            <a:ext cx="2314869" cy="45910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90759" y="1881187"/>
            <a:ext cx="4953153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F0"/>
                </a:solidFill>
              </a:rPr>
              <a:t>.</a:t>
            </a:r>
            <a:r>
              <a:rPr lang="en-US" altLang="ko-KR" sz="2400" smtClean="0">
                <a:solidFill>
                  <a:srgbClr val="00B0F0"/>
                </a:solidFill>
              </a:rPr>
              <a:t>gitignore</a:t>
            </a: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400" smtClean="0">
                <a:solidFill>
                  <a:srgbClr val="00B0F0"/>
                </a:solidFill>
              </a:rPr>
              <a:t>.gitignore </a:t>
            </a:r>
            <a:r>
              <a:rPr lang="ko-KR" altLang="en-US" sz="1400" smtClean="0">
                <a:solidFill>
                  <a:srgbClr val="00B0F0"/>
                </a:solidFill>
              </a:rPr>
              <a:t>파일을 생성하여 </a:t>
            </a:r>
            <a:r>
              <a:rPr lang="en-US" altLang="ko-KR" sz="1400" smtClean="0">
                <a:solidFill>
                  <a:srgbClr val="00B0F0"/>
                </a:solidFill>
              </a:rPr>
              <a:t>Git </a:t>
            </a:r>
            <a:r>
              <a:rPr lang="ko-KR" altLang="en-US" sz="1400" smtClean="0">
                <a:solidFill>
                  <a:srgbClr val="00B0F0"/>
                </a:solidFill>
              </a:rPr>
              <a:t>버전관리 대상에서 제외시키고자 하는 파일이나 디렉토리의 목록을 기재한다</a:t>
            </a:r>
            <a:r>
              <a:rPr lang="en-US" altLang="ko-KR" sz="1400" smtClean="0">
                <a:solidFill>
                  <a:srgbClr val="00B0F0"/>
                </a:solidFill>
              </a:rPr>
              <a:t>.</a:t>
            </a:r>
            <a:endParaRPr lang="en-US" altLang="ko-KR" sz="1050" smtClean="0">
              <a:solidFill>
                <a:srgbClr val="00B0F0"/>
              </a:solidFill>
            </a:endParaRPr>
          </a:p>
          <a:p>
            <a:endParaRPr lang="en-US" altLang="ko-KR" sz="1050"/>
          </a:p>
          <a:p>
            <a:r>
              <a:rPr lang="ko-KR" altLang="en-US" sz="1050" smtClean="0"/>
              <a:t>윈도우나 </a:t>
            </a:r>
            <a:r>
              <a:rPr lang="en-US" altLang="ko-KR" sz="1050" smtClean="0"/>
              <a:t>OSX </a:t>
            </a:r>
            <a:r>
              <a:rPr lang="ko-KR" altLang="en-US" sz="1050" smtClean="0"/>
              <a:t>등 </a:t>
            </a:r>
            <a:r>
              <a:rPr lang="en-US" altLang="ko-KR" sz="1050" smtClean="0"/>
              <a:t>OS</a:t>
            </a:r>
            <a:r>
              <a:rPr lang="ko-KR" altLang="en-US" sz="1050" smtClean="0"/>
              <a:t>가 자동생성하는 파일들은 일차적으로 제외시켜야 한다</a:t>
            </a:r>
            <a:r>
              <a:rPr lang="en-US" altLang="ko-KR" sz="1050" smtClean="0"/>
              <a:t>.</a:t>
            </a:r>
          </a:p>
          <a:p>
            <a:r>
              <a:rPr lang="ko-KR" altLang="en-US" sz="1050" smtClean="0"/>
              <a:t>저장소안에서 버전관리가 필요없는 파일이나 디렉토리 명을 작성하여 버전관리 대상에서 제외시킬 수 있다</a:t>
            </a:r>
            <a:r>
              <a:rPr lang="en-US" altLang="ko-KR" sz="1050" smtClean="0"/>
              <a:t>.</a:t>
            </a:r>
          </a:p>
          <a:p>
            <a:endParaRPr lang="en-US" altLang="ko-KR" sz="1050"/>
          </a:p>
          <a:p>
            <a:r>
              <a:rPr lang="en-US" altLang="ko-KR" sz="1050" smtClean="0">
                <a:solidFill>
                  <a:srgbClr val="00B0F0"/>
                </a:solidFill>
              </a:rPr>
              <a:t>#</a:t>
            </a:r>
            <a:r>
              <a:rPr lang="en-US" altLang="ko-KR" sz="1050" smtClean="0"/>
              <a:t> </a:t>
            </a:r>
            <a:r>
              <a:rPr lang="ko-KR" altLang="en-US" sz="1050" smtClean="0"/>
              <a:t>은</a:t>
            </a:r>
            <a:r>
              <a:rPr lang="en-US" altLang="ko-KR" sz="1050"/>
              <a:t> </a:t>
            </a:r>
            <a:r>
              <a:rPr lang="ko-KR" altLang="en-US" sz="1050" smtClean="0"/>
              <a:t>주석처리</a:t>
            </a:r>
            <a:endParaRPr lang="en-US" altLang="ko-KR" sz="1050" smtClean="0"/>
          </a:p>
          <a:p>
            <a:r>
              <a:rPr lang="en-US" altLang="ko-KR" sz="1050" smtClean="0">
                <a:solidFill>
                  <a:srgbClr val="00B0F0"/>
                </a:solidFill>
              </a:rPr>
              <a:t>directory name/</a:t>
            </a:r>
            <a:r>
              <a:rPr lang="en-US" altLang="ko-KR" sz="1050" smtClean="0"/>
              <a:t>   </a:t>
            </a:r>
            <a:r>
              <a:rPr lang="ko-KR" altLang="en-US" sz="1050" smtClean="0"/>
              <a:t>디렉토리를 통채로 제외시키려면 디렉토리명 뒤에 </a:t>
            </a:r>
            <a:r>
              <a:rPr lang="en-US" altLang="ko-KR" sz="1050" smtClean="0"/>
              <a:t>"/"</a:t>
            </a:r>
            <a:r>
              <a:rPr lang="ko-KR" altLang="en-US" sz="1050" smtClean="0"/>
              <a:t>을</a:t>
            </a:r>
            <a:r>
              <a:rPr lang="en-US" altLang="ko-KR" sz="1050" smtClean="0"/>
              <a:t> </a:t>
            </a:r>
            <a:r>
              <a:rPr lang="ko-KR" altLang="en-US" sz="1050" smtClean="0"/>
              <a:t>붙인다</a:t>
            </a:r>
            <a:r>
              <a:rPr lang="en-US" altLang="ko-KR" sz="1050" smtClean="0"/>
              <a:t>. </a:t>
            </a:r>
            <a:br>
              <a:rPr lang="en-US" altLang="ko-KR" sz="1050" smtClean="0"/>
            </a:br>
            <a:r>
              <a:rPr lang="en-US" altLang="ko-KR" sz="1050" smtClean="0">
                <a:solidFill>
                  <a:srgbClr val="00B0F0"/>
                </a:solidFill>
              </a:rPr>
              <a:t>*.doc</a:t>
            </a:r>
            <a:r>
              <a:rPr lang="en-US" altLang="ko-KR" sz="1050" smtClean="0"/>
              <a:t>  doc</a:t>
            </a:r>
            <a:r>
              <a:rPr lang="ko-KR" altLang="en-US" sz="1050" smtClean="0"/>
              <a:t>확장자를 가진 파일들을 제외시킨다</a:t>
            </a:r>
            <a:r>
              <a:rPr lang="en-US" altLang="ko-KR" sz="1050" smtClean="0"/>
              <a:t>. 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22856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클론하기</a:t>
            </a:r>
            <a: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59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Git </a:t>
            </a:r>
            <a:r>
              <a:rPr lang="en-US" altLang="ko-KR" sz="1292" smtClean="0">
                <a:latin typeface="+mj-ea"/>
              </a:rPr>
              <a:t>- Clone</a:t>
            </a:r>
            <a:r>
              <a:rPr lang="ko-KR" altLang="en-US" sz="1292" smtClean="0">
                <a:latin typeface="+mj-ea"/>
              </a:rPr>
              <a:t>하기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6" y="3938589"/>
            <a:ext cx="35933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Git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저장소를 클론하고 싶은 위치에서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bash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창을 연다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7226" y="4348164"/>
            <a:ext cx="4062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클론하고자 하는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찾아가서 우측 하단의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복사창의 밑에 있는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클릭하여 나타나는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HTTPS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주소를 카피한다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" y="1315202"/>
            <a:ext cx="3484363" cy="2499561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45" y="1314451"/>
            <a:ext cx="3597605" cy="283294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36644" y="2921794"/>
            <a:ext cx="814387" cy="392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29525" y="3136106"/>
            <a:ext cx="464344" cy="100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1507" y="5193506"/>
            <a:ext cx="7822406" cy="1102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216000" tIns="180000" rIns="216000" bIns="180000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원격저장소와 통신하는 방법 중 대표적인 두가지는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HTTPS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SSH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주로 사용하는 이유는 보안성 때문이다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SSH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방식은 인증과 데이터 암호화를 모두 지원하고 읽기와 쓰기가 가능하기 때문에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통신 프로토콜로 사용된다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HTTPS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방식은 설정하기가 상대적으로 쉽지만 속도가 느린편이고 쓰기 기능을 설정하기가 복잡하다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1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Git </a:t>
            </a:r>
            <a:r>
              <a:rPr lang="en-US" altLang="ko-KR" sz="1292" smtClean="0">
                <a:latin typeface="+mj-ea"/>
              </a:rPr>
              <a:t>- Clone</a:t>
            </a:r>
            <a:r>
              <a:rPr lang="ko-KR" altLang="en-US" sz="1292" smtClean="0">
                <a:latin typeface="+mj-ea"/>
              </a:rPr>
              <a:t>하기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6" y="3938589"/>
            <a:ext cx="35933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git clone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입력하고 복사한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주소를 오른쪽 클릭으로 붙여넣기 한다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7226" y="4183858"/>
            <a:ext cx="4062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명령을 실행하면 클론과정을 진행하는 메세지가 나오고 클론이 완료된다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36644" y="2921794"/>
            <a:ext cx="814387" cy="392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29525" y="3136106"/>
            <a:ext cx="464344" cy="100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" y="1303636"/>
            <a:ext cx="3630667" cy="25254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310773"/>
            <a:ext cx="3707607" cy="26628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68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Git </a:t>
            </a:r>
            <a:r>
              <a:rPr lang="en-US" altLang="ko-KR" sz="1292" smtClean="0">
                <a:latin typeface="+mj-ea"/>
              </a:rPr>
              <a:t>- Clone</a:t>
            </a:r>
            <a:r>
              <a:rPr lang="ko-KR" altLang="en-US" sz="1292" smtClean="0">
                <a:latin typeface="+mj-ea"/>
              </a:rPr>
              <a:t>하기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6" y="3938589"/>
            <a:ext cx="35933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github desktop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저장소 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선택하고 클론한 위치를 확인해 준다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10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7226" y="3983833"/>
            <a:ext cx="4062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클론된 저장소를 확인해 보면 단순히 파일만 클론된 것이 아니라 커밋했던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</a:t>
            </a:r>
            <a:r>
              <a:rPr lang="ko-KR" altLang="en-US" sz="11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클론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됐다는 것을 확인 할 수 있다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7" y="1307045"/>
            <a:ext cx="3661709" cy="256486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57" y="1298570"/>
            <a:ext cx="3571874" cy="257380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3431381" y="2016919"/>
            <a:ext cx="2228850" cy="2521744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14387" y="2014537"/>
            <a:ext cx="2228850" cy="2521744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1645" y="1335883"/>
            <a:ext cx="580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PSD, AI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버전관리 할 경우 시나리오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4388" y="3659983"/>
            <a:ext cx="222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page design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PSD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크기는 평균적으로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10~20Mb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82" y="2483642"/>
            <a:ext cx="986072" cy="10025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14725" y="2352008"/>
            <a:ext cx="205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20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수행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20mb * 20 = 400Mb</a:t>
            </a:r>
          </a:p>
          <a:p>
            <a:pPr algn="ctr"/>
            <a:endParaRPr lang="en-US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크기의 파일이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개일 경우</a:t>
            </a:r>
            <a:endParaRPr lang="en-US" altLang="ko-KR" sz="11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8Gb</a:t>
            </a:r>
            <a:endParaRPr lang="en-US" altLang="ko-KR" sz="24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2662" y="2012157"/>
            <a:ext cx="2228850" cy="2521744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29338" y="2438063"/>
            <a:ext cx="21074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Application</a:t>
            </a:r>
          </a:p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</a:t>
            </a:r>
            <a:endParaRPr lang="en-US" altLang="ko-KR" sz="11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Design File</a:t>
            </a:r>
            <a:r>
              <a:rPr lang="ko-KR" altLang="en-US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endParaRPr lang="en-US" altLang="ko-KR" sz="20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버전관리는</a:t>
            </a:r>
            <a:endParaRPr lang="en-US" altLang="ko-KR" sz="20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충분히 가능</a:t>
            </a:r>
            <a:endParaRPr lang="en-US" altLang="ko-KR" sz="20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121820" y="3193256"/>
            <a:ext cx="273844" cy="221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5738814" y="3188493"/>
            <a:ext cx="273844" cy="221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Git </a:t>
            </a:r>
            <a:r>
              <a:rPr lang="ko-KR" altLang="en-US" sz="1292" smtClean="0">
                <a:latin typeface="+mj-ea"/>
                <a:ea typeface="+mj-ea"/>
              </a:rPr>
              <a:t>기본개념 및 이해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201" y="1514476"/>
            <a:ext cx="7394831" cy="1958138"/>
          </a:xfrm>
          <a:prstGeom prst="rect">
            <a:avLst/>
          </a:prstGeom>
          <a:solidFill>
            <a:srgbClr val="FFFF8F"/>
          </a:solidFill>
          <a:ln w="28575">
            <a:solidFill>
              <a:srgbClr val="00B0F0"/>
            </a:solidFill>
          </a:ln>
        </p:spPr>
        <p:txBody>
          <a:bodyPr wrap="square" tIns="360000" bIns="360000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</a:t>
            </a:r>
            <a:endParaRPr lang="en-US" altLang="ko-KR" sz="40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algn="ctr"/>
            <a:r>
              <a:rPr lang="en-US" altLang="ko-KR" sz="1600" smtClean="0">
                <a:solidFill>
                  <a:srgbClr val="00B0F0"/>
                </a:solidFill>
                <a:hlinkClick r:id="rId2"/>
              </a:rPr>
              <a:t/>
            </a:r>
            <a:br>
              <a:rPr lang="en-US" altLang="ko-KR" sz="1600" smtClean="0">
                <a:solidFill>
                  <a:srgbClr val="00B0F0"/>
                </a:solidFill>
                <a:hlinkClick r:id="rId2"/>
              </a:rPr>
            </a:br>
            <a:r>
              <a:rPr lang="en-US" altLang="ko-KR" sz="2000">
                <a:solidFill>
                  <a:srgbClr val="00B0F0"/>
                </a:solidFill>
                <a:hlinkClick r:id="rId3"/>
              </a:rPr>
              <a:t>https://mylko72.gitbooks.io/git/content/index.html</a:t>
            </a:r>
            <a:endParaRPr lang="ko-KR" altLang="en-US" sz="200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438" y="3681413"/>
            <a:ext cx="7394831" cy="1958138"/>
          </a:xfrm>
          <a:prstGeom prst="rect">
            <a:avLst/>
          </a:prstGeom>
          <a:solidFill>
            <a:srgbClr val="FFFF8F"/>
          </a:solidFill>
          <a:ln w="28575">
            <a:solidFill>
              <a:srgbClr val="00B0F0"/>
            </a:solidFill>
          </a:ln>
        </p:spPr>
        <p:txBody>
          <a:bodyPr wrap="square" tIns="360000" bIns="360000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공식문서</a:t>
            </a:r>
            <a:endParaRPr lang="en-US" altLang="ko-KR" sz="40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algn="ctr"/>
            <a:r>
              <a:rPr lang="en-US" altLang="ko-KR" sz="1600" smtClean="0">
                <a:solidFill>
                  <a:srgbClr val="00B0F0"/>
                </a:solidFill>
                <a:hlinkClick r:id="rId2"/>
              </a:rPr>
              <a:t/>
            </a:r>
            <a:br>
              <a:rPr lang="en-US" altLang="ko-KR" sz="1600" smtClean="0">
                <a:solidFill>
                  <a:srgbClr val="00B0F0"/>
                </a:solidFill>
                <a:hlinkClick r:id="rId2"/>
              </a:rPr>
            </a:br>
            <a:r>
              <a:rPr lang="en-US" altLang="ko-KR" sz="2000">
                <a:solidFill>
                  <a:srgbClr val="00B0F0"/>
                </a:solidFill>
                <a:hlinkClick r:id="rId4"/>
              </a:rPr>
              <a:t>https://git-scm.com/book/ko/v2</a:t>
            </a:r>
            <a:endParaRPr lang="ko-KR" alt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 계획 </a:t>
            </a:r>
            <a:r>
              <a:rPr lang="en-US" altLang="ko-KR" sz="1292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92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교육 단계</a:t>
            </a:r>
            <a:endParaRPr lang="ko-KR" altLang="en-US" sz="1292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88678" y="1965721"/>
            <a:ext cx="3636169" cy="1064420"/>
            <a:chOff x="714374" y="1407318"/>
            <a:chExt cx="3636169" cy="1064420"/>
          </a:xfrm>
        </p:grpSpPr>
        <p:sp>
          <p:nvSpPr>
            <p:cNvPr id="2" name="직사각형 1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교육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02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7344" y="1885949"/>
              <a:ext cx="240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기본개념 및 기초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714373" y="2663214"/>
            <a:ext cx="3636169" cy="1064420"/>
            <a:chOff x="714374" y="1407318"/>
            <a:chExt cx="3636169" cy="1064420"/>
          </a:xfrm>
        </p:grpSpPr>
        <p:sp>
          <p:nvSpPr>
            <p:cNvPr id="55" name="직사각형 54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03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07343" y="1885949"/>
              <a:ext cx="2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, Express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웹서버 기초예제</a:t>
              </a: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b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사용법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688677" y="3243609"/>
            <a:ext cx="3636169" cy="1064420"/>
            <a:chOff x="714374" y="1407318"/>
            <a:chExt cx="3636169" cy="1064420"/>
          </a:xfrm>
        </p:grpSpPr>
        <p:sp>
          <p:nvSpPr>
            <p:cNvPr id="61" name="직사각형 60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04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js,  Express, Mongodb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714372" y="3930972"/>
            <a:ext cx="3636169" cy="1064420"/>
            <a:chOff x="714374" y="1407318"/>
            <a:chExt cx="3636169" cy="1064420"/>
          </a:xfrm>
        </p:grpSpPr>
        <p:sp>
          <p:nvSpPr>
            <p:cNvPr id="67" name="직사각형 66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Work Flow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향상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05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Grunt, Gulp, Bower, Sass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4688677" y="4528641"/>
            <a:ext cx="3636169" cy="1064420"/>
            <a:chOff x="714374" y="1407318"/>
            <a:chExt cx="3636169" cy="1064420"/>
          </a:xfrm>
        </p:grpSpPr>
        <p:sp>
          <p:nvSpPr>
            <p:cNvPr id="73" name="직사각형 72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06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구축 실습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4373" y="1416694"/>
            <a:ext cx="3636169" cy="1064420"/>
            <a:chOff x="714374" y="1407318"/>
            <a:chExt cx="3636169" cy="1064420"/>
          </a:xfrm>
        </p:grpSpPr>
        <p:sp>
          <p:nvSpPr>
            <p:cNvPr id="34" name="직사각형 33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Git, Github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01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7343" y="1885949"/>
              <a:ext cx="2659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Git, Github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기본개념 및 기본 사용법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9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Git Bash - Bash Shell </a:t>
            </a:r>
            <a:r>
              <a:rPr lang="ko-KR" altLang="en-US" sz="1292" smtClean="0">
                <a:latin typeface="+mj-ea"/>
                <a:ea typeface="+mj-ea"/>
              </a:rPr>
              <a:t>기초 명령어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8593"/>
              </p:ext>
            </p:extLst>
          </p:nvPr>
        </p:nvGraphicFramePr>
        <p:xfrm>
          <a:off x="598140" y="1247823"/>
          <a:ext cx="7878967" cy="212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 rm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디렉토리와 포함된 파일들을 모두 삭제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170" y="3557587"/>
            <a:ext cx="4069555" cy="2543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5788" y="1314449"/>
            <a:ext cx="4079081" cy="18145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00- Git </a:t>
            </a:r>
            <a:r>
              <a:rPr lang="ko-KR" altLang="en-US" sz="1292" smtClean="0">
                <a:latin typeface="+mj-ea"/>
                <a:ea typeface="+mj-ea"/>
              </a:rPr>
              <a:t>간단 소개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8976" y="2537534"/>
            <a:ext cx="3472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2006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년경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BitKeeper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라는 리눅스 커널 개발에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사용하던 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분산형 패치 도구에 대한 대안으로 리누스 토발즈가 직접 개발한 분산형 소스 콘트롤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(Source Control Management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특징</a:t>
            </a:r>
            <a:endParaRPr lang="en-US" altLang="ko-KR" sz="1100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분산된 개인 저장소 사용 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로컬컴퓨터의 프로젝트 디렉토리안의 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.git/</a:t>
            </a: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분산된 개인 저장소를 사용하여 거의 모든 명령을 로컬에서 실행하며 데이터의 안전성이 높다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 프로젝트 저장소에 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Pushing</a:t>
            </a: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중앙저장소에 반영하는 형태</a:t>
            </a:r>
            <a:endParaRPr lang="en-US" altLang="ko-KR" sz="11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393031"/>
            <a:ext cx="3416184" cy="16359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r="3297"/>
          <a:stretch/>
        </p:blipFill>
        <p:spPr>
          <a:xfrm>
            <a:off x="671514" y="3571875"/>
            <a:ext cx="3914774" cy="2507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87" y="3164680"/>
            <a:ext cx="407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중앙집중형 버전관리 모델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SVN)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7" y="6146004"/>
            <a:ext cx="4071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분산형 버전관리 모델 </a:t>
            </a:r>
            <a:r>
              <a:rPr lang="en-US" altLang="ko-KR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lang="en-US" altLang="ko-KR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GIT)</a:t>
            </a:r>
            <a:endParaRPr lang="ko-KR" altLang="en-US" sz="105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02544"/>
            <a:ext cx="2386013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729" y="1156905"/>
            <a:ext cx="456533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중앙집중형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(SVN)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분산형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(GIT)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29076" y="1693069"/>
            <a:ext cx="0" cy="4536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389426" y="2863227"/>
            <a:ext cx="1408670" cy="1679061"/>
            <a:chOff x="972065" y="1812324"/>
            <a:chExt cx="1408670" cy="1679061"/>
          </a:xfrm>
        </p:grpSpPr>
        <p:sp>
          <p:nvSpPr>
            <p:cNvPr id="19" name="타원 18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94487" y="3237469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중앙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2925" y="2274285"/>
            <a:ext cx="1497611" cy="821488"/>
            <a:chOff x="7336011" y="2461333"/>
            <a:chExt cx="1497611" cy="821488"/>
          </a:xfrm>
        </p:grpSpPr>
        <p:sp>
          <p:nvSpPr>
            <p:cNvPr id="16" name="모서리가 둥근 사각형 설명선 15"/>
            <p:cNvSpPr/>
            <p:nvPr/>
          </p:nvSpPr>
          <p:spPr>
            <a:xfrm flipH="1">
              <a:off x="7336011" y="2461333"/>
              <a:ext cx="1497611" cy="821488"/>
            </a:xfrm>
            <a:prstGeom prst="wedgeRoundRectCallout">
              <a:avLst>
                <a:gd name="adj1" fmla="val -37905"/>
                <a:gd name="adj2" fmla="val 78087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50299" y="2624522"/>
              <a:ext cx="14670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내가 그네 공주다 </a:t>
              </a:r>
              <a:r>
                <a:rPr lang="en-US" altLang="ko-KR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!!</a:t>
              </a:r>
              <a:br>
                <a:rPr lang="en-US" altLang="ko-KR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머슴들은 나를 따르라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69271" y="4888230"/>
            <a:ext cx="680899" cy="680899"/>
            <a:chOff x="993754" y="4652488"/>
            <a:chExt cx="1408670" cy="1408670"/>
          </a:xfrm>
        </p:grpSpPr>
        <p:sp>
          <p:nvSpPr>
            <p:cNvPr id="25" name="타원 24"/>
            <p:cNvSpPr/>
            <p:nvPr/>
          </p:nvSpPr>
          <p:spPr>
            <a:xfrm>
              <a:off x="993754" y="4652488"/>
              <a:ext cx="1408670" cy="1408670"/>
            </a:xfrm>
            <a:prstGeom prst="ellipse">
              <a:avLst/>
            </a:prstGeom>
            <a:solidFill>
              <a:srgbClr val="B9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16" y="4918374"/>
              <a:ext cx="1106253" cy="914786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2976304" y="4845648"/>
            <a:ext cx="723512" cy="723512"/>
            <a:chOff x="2512540" y="3484607"/>
            <a:chExt cx="1534620" cy="1534620"/>
          </a:xfrm>
        </p:grpSpPr>
        <p:sp>
          <p:nvSpPr>
            <p:cNvPr id="29" name="타원 28"/>
            <p:cNvSpPr/>
            <p:nvPr/>
          </p:nvSpPr>
          <p:spPr>
            <a:xfrm>
              <a:off x="2557848" y="3521677"/>
              <a:ext cx="1408670" cy="1408670"/>
            </a:xfrm>
            <a:prstGeom prst="ellipse">
              <a:avLst/>
            </a:prstGeom>
            <a:solidFill>
              <a:srgbClr val="ABC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540" y="3484607"/>
              <a:ext cx="1534620" cy="1534620"/>
            </a:xfrm>
            <a:prstGeom prst="rect">
              <a:avLst/>
            </a:prstGeom>
          </p:spPr>
        </p:pic>
      </p:grpSp>
      <p:cxnSp>
        <p:nvCxnSpPr>
          <p:cNvPr id="33" name="직선 화살표 연결선 32"/>
          <p:cNvCxnSpPr/>
          <p:nvPr/>
        </p:nvCxnSpPr>
        <p:spPr>
          <a:xfrm flipH="1">
            <a:off x="1150143" y="4200524"/>
            <a:ext cx="390267" cy="57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271587" y="4271898"/>
            <a:ext cx="364331" cy="5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661787" y="4200524"/>
            <a:ext cx="438601" cy="60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2788443" y="4131405"/>
            <a:ext cx="404813" cy="54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3676" y="1602581"/>
            <a:ext cx="17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SVN</a:t>
            </a:r>
            <a:endParaRPr lang="ko-KR" altLang="en-US" sz="3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9591" y="5597704"/>
            <a:ext cx="83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6548" y="5557223"/>
            <a:ext cx="83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875702" y="4299123"/>
            <a:ext cx="1408670" cy="1679061"/>
            <a:chOff x="972065" y="1812324"/>
            <a:chExt cx="1408670" cy="1679061"/>
          </a:xfrm>
        </p:grpSpPr>
        <p:sp>
          <p:nvSpPr>
            <p:cNvPr id="50" name="타원 49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94487" y="3237469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냥코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44224" y="2873694"/>
            <a:ext cx="1408670" cy="1679061"/>
            <a:chOff x="5053914" y="1570766"/>
            <a:chExt cx="1408670" cy="1679061"/>
          </a:xfrm>
        </p:grpSpPr>
        <p:sp>
          <p:nvSpPr>
            <p:cNvPr id="54" name="타원 53"/>
            <p:cNvSpPr/>
            <p:nvPr/>
          </p:nvSpPr>
          <p:spPr>
            <a:xfrm>
              <a:off x="5053914" y="1570766"/>
              <a:ext cx="1408670" cy="1408670"/>
            </a:xfrm>
            <a:prstGeom prst="ellipse">
              <a:avLst/>
            </a:prstGeom>
            <a:solidFill>
              <a:srgbClr val="B9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76336" y="2995911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깃캣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76" y="1836652"/>
              <a:ext cx="1106253" cy="914786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7016385" y="2791213"/>
            <a:ext cx="1534620" cy="1716131"/>
            <a:chOff x="2512540" y="3484607"/>
            <a:chExt cx="1534620" cy="1716131"/>
          </a:xfrm>
        </p:grpSpPr>
        <p:sp>
          <p:nvSpPr>
            <p:cNvPr id="58" name="타원 57"/>
            <p:cNvSpPr/>
            <p:nvPr/>
          </p:nvSpPr>
          <p:spPr>
            <a:xfrm>
              <a:off x="2557848" y="3521677"/>
              <a:ext cx="1408670" cy="1408670"/>
            </a:xfrm>
            <a:prstGeom prst="ellipse">
              <a:avLst/>
            </a:prstGeom>
            <a:solidFill>
              <a:srgbClr val="ABC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77298" y="4946822"/>
              <a:ext cx="11450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오공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540" y="3484607"/>
              <a:ext cx="1534620" cy="153462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6407943" y="2364773"/>
            <a:ext cx="1209954" cy="568798"/>
            <a:chOff x="1450867" y="2312729"/>
            <a:chExt cx="1209954" cy="765390"/>
          </a:xfrm>
        </p:grpSpPr>
        <p:sp>
          <p:nvSpPr>
            <p:cNvPr id="62" name="모서리가 둥근 사각형 설명선 61"/>
            <p:cNvSpPr/>
            <p:nvPr/>
          </p:nvSpPr>
          <p:spPr>
            <a:xfrm flipH="1">
              <a:off x="1453977" y="2312729"/>
              <a:ext cx="1206844" cy="765390"/>
            </a:xfrm>
            <a:prstGeom prst="wedgeRoundRectCallout">
              <a:avLst>
                <a:gd name="adj1" fmla="val -37659"/>
                <a:gd name="adj2" fmla="val 72883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50867" y="2523715"/>
              <a:ext cx="1209954" cy="352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나도 저장소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324349" y="2345722"/>
            <a:ext cx="1209954" cy="568798"/>
            <a:chOff x="1450867" y="2312729"/>
            <a:chExt cx="1209954" cy="765390"/>
          </a:xfrm>
        </p:grpSpPr>
        <p:sp>
          <p:nvSpPr>
            <p:cNvPr id="65" name="모서리가 둥근 사각형 설명선 64"/>
            <p:cNvSpPr/>
            <p:nvPr/>
          </p:nvSpPr>
          <p:spPr>
            <a:xfrm flipH="1">
              <a:off x="1453977" y="2312729"/>
              <a:ext cx="1206844" cy="765390"/>
            </a:xfrm>
            <a:prstGeom prst="wedgeRoundRectCallout">
              <a:avLst>
                <a:gd name="adj1" fmla="val -40619"/>
                <a:gd name="adj2" fmla="val 89210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50867" y="2533328"/>
              <a:ext cx="1209954" cy="352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나도 저장소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748211" y="5155596"/>
            <a:ext cx="1209954" cy="568798"/>
            <a:chOff x="1450867" y="2312729"/>
            <a:chExt cx="1209954" cy="765390"/>
          </a:xfrm>
        </p:grpSpPr>
        <p:sp>
          <p:nvSpPr>
            <p:cNvPr id="68" name="모서리가 둥근 사각형 설명선 67"/>
            <p:cNvSpPr/>
            <p:nvPr/>
          </p:nvSpPr>
          <p:spPr>
            <a:xfrm rot="10800000">
              <a:off x="1453977" y="2312729"/>
              <a:ext cx="1206844" cy="765390"/>
            </a:xfrm>
            <a:prstGeom prst="wedgeRoundRectCallout">
              <a:avLst>
                <a:gd name="adj1" fmla="val -47130"/>
                <a:gd name="adj2" fmla="val 86698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50867" y="2542942"/>
              <a:ext cx="1209954" cy="352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나도 저장소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656628" y="1602581"/>
            <a:ext cx="17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endParaRPr lang="ko-KR" altLang="en-US" sz="32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788" y="1666876"/>
            <a:ext cx="4257675" cy="40766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pic>
        <p:nvPicPr>
          <p:cNvPr id="8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3" y="1906051"/>
            <a:ext cx="3696976" cy="34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93482" y="1666876"/>
            <a:ext cx="35933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은 파일을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Committed, Modified, Staged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이렇게 세가지 상태로 관리한다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Commited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로컬 저장소에 안전하게 저장됐다는 것을 의미한다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Modified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수정한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아직 로컬 저장소에 커밋하지 않은 것을 말한다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Staged</a:t>
            </a:r>
            <a:r>
              <a:rPr lang="en-US" altLang="ko-KR" sz="105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수정한 파일을 곧 커밋할 것이라고 표시한 상태를 의미한다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있는 파일들은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Committed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상태이다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수정하고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Staging Area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추가했다면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Staged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Checkout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하고 나서 수정했지만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아직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Staging Area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추가하지 않았다면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Modified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29" y="1156905"/>
            <a:ext cx="456533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기본적인 작업 흐름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로컬환경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6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67983" y="3763340"/>
            <a:ext cx="1408670" cy="1679061"/>
            <a:chOff x="972065" y="1812324"/>
            <a:chExt cx="1408670" cy="1679061"/>
          </a:xfrm>
        </p:grpSpPr>
        <p:sp>
          <p:nvSpPr>
            <p:cNvPr id="3" name="타원 2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94487" y="3237469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냥코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679804" y="1995013"/>
            <a:ext cx="1408670" cy="1679061"/>
            <a:chOff x="5053914" y="1570766"/>
            <a:chExt cx="1408670" cy="1679061"/>
          </a:xfrm>
        </p:grpSpPr>
        <p:sp>
          <p:nvSpPr>
            <p:cNvPr id="18" name="타원 17"/>
            <p:cNvSpPr/>
            <p:nvPr/>
          </p:nvSpPr>
          <p:spPr>
            <a:xfrm>
              <a:off x="5053914" y="1570766"/>
              <a:ext cx="1408670" cy="1408670"/>
            </a:xfrm>
            <a:prstGeom prst="ellipse">
              <a:avLst/>
            </a:prstGeom>
            <a:solidFill>
              <a:srgbClr val="B9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6336" y="2995911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깃캣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76" y="1836652"/>
              <a:ext cx="1106253" cy="914786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6130560" y="3777051"/>
            <a:ext cx="1534620" cy="1716131"/>
            <a:chOff x="2512540" y="3484607"/>
            <a:chExt cx="1534620" cy="1716131"/>
          </a:xfrm>
        </p:grpSpPr>
        <p:sp>
          <p:nvSpPr>
            <p:cNvPr id="10" name="타원 9"/>
            <p:cNvSpPr/>
            <p:nvPr/>
          </p:nvSpPr>
          <p:spPr>
            <a:xfrm>
              <a:off x="2557848" y="3521677"/>
              <a:ext cx="1408670" cy="1408670"/>
            </a:xfrm>
            <a:prstGeom prst="ellipse">
              <a:avLst/>
            </a:prstGeom>
            <a:solidFill>
              <a:srgbClr val="ABC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77298" y="4946822"/>
              <a:ext cx="11450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오공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540" y="3484607"/>
              <a:ext cx="1534620" cy="153462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7255024" y="3060356"/>
            <a:ext cx="1206845" cy="765390"/>
            <a:chOff x="7319318" y="2603156"/>
            <a:chExt cx="1206845" cy="765390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7319318" y="2603156"/>
              <a:ext cx="1206844" cy="765390"/>
            </a:xfrm>
            <a:prstGeom prst="wedgeRoundRectCallout">
              <a:avLst>
                <a:gd name="adj1" fmla="val -45168"/>
                <a:gd name="adj2" fmla="val 94409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19319" y="2710246"/>
              <a:ext cx="12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워킹데드 다음화는 언제 나와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?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266038" y="1694590"/>
            <a:ext cx="1206845" cy="765390"/>
            <a:chOff x="7612212" y="2567437"/>
            <a:chExt cx="1206845" cy="765390"/>
          </a:xfrm>
        </p:grpSpPr>
        <p:sp>
          <p:nvSpPr>
            <p:cNvPr id="31" name="모서리가 둥근 사각형 설명선 30"/>
            <p:cNvSpPr/>
            <p:nvPr/>
          </p:nvSpPr>
          <p:spPr>
            <a:xfrm>
              <a:off x="7612212" y="2567437"/>
              <a:ext cx="1206844" cy="765390"/>
            </a:xfrm>
            <a:prstGeom prst="wedgeRoundRectCallout">
              <a:avLst>
                <a:gd name="adj1" fmla="val -67112"/>
                <a:gd name="adj2" fmla="val 90389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12213" y="2674527"/>
              <a:ext cx="12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내가 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Remote </a:t>
              </a:r>
              <a:br>
                <a:rPr lang="en-US" altLang="ko-KR" sz="1100" smtClean="0">
                  <a:solidFill>
                    <a:schemeClr val="bg1"/>
                  </a:solidFill>
                </a:rPr>
              </a:br>
              <a:r>
                <a:rPr lang="en-US" altLang="ko-KR" sz="1100" smtClean="0">
                  <a:solidFill>
                    <a:schemeClr val="bg1"/>
                  </a:solidFill>
                </a:rPr>
                <a:t>(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원격 저장소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) !!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17484" y="2989713"/>
            <a:ext cx="1206845" cy="765390"/>
            <a:chOff x="1453977" y="2312729"/>
            <a:chExt cx="1206845" cy="765390"/>
          </a:xfrm>
        </p:grpSpPr>
        <p:sp>
          <p:nvSpPr>
            <p:cNvPr id="34" name="모서리가 둥근 사각형 설명선 33"/>
            <p:cNvSpPr/>
            <p:nvPr/>
          </p:nvSpPr>
          <p:spPr>
            <a:xfrm flipH="1">
              <a:off x="1453977" y="2312729"/>
              <a:ext cx="1206844" cy="765390"/>
            </a:xfrm>
            <a:prstGeom prst="wedgeRoundRectCallout">
              <a:avLst>
                <a:gd name="adj1" fmla="val -37659"/>
                <a:gd name="adj2" fmla="val 72883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3978" y="2419819"/>
              <a:ext cx="12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커밋 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100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개 했음</a:t>
              </a:r>
              <a:endParaRPr lang="en-US" altLang="ko-KR" sz="1100" smtClean="0">
                <a:solidFill>
                  <a:schemeClr val="bg1"/>
                </a:solidFill>
              </a:endParaRPr>
            </a:p>
            <a:p>
              <a:r>
                <a:rPr lang="ko-KR" altLang="en-US" sz="1100" smtClean="0">
                  <a:solidFill>
                    <a:schemeClr val="bg1"/>
                  </a:solidFill>
                </a:rPr>
                <a:t>받아라 냥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!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37" name="오른쪽 화살표 36"/>
          <p:cNvSpPr/>
          <p:nvPr/>
        </p:nvSpPr>
        <p:spPr>
          <a:xfrm rot="19464338">
            <a:off x="2638358" y="3301881"/>
            <a:ext cx="1087395" cy="4575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 rot="19464338">
            <a:off x="2579853" y="3201883"/>
            <a:ext cx="72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PUSH</a:t>
            </a:r>
            <a:endParaRPr lang="ko-KR" altLang="en-US" sz="1400" b="1"/>
          </a:p>
        </p:txBody>
      </p:sp>
      <p:sp>
        <p:nvSpPr>
          <p:cNvPr id="39" name="오른쪽 화살표 38"/>
          <p:cNvSpPr/>
          <p:nvPr/>
        </p:nvSpPr>
        <p:spPr>
          <a:xfrm rot="2105618">
            <a:off x="5118140" y="3372356"/>
            <a:ext cx="1087395" cy="4575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 rot="2105618">
            <a:off x="5380943" y="3149905"/>
            <a:ext cx="72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PULL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2636043" y="4464333"/>
            <a:ext cx="361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커밋은 자신의 로컬저장소에 </a:t>
            </a:r>
            <a:r>
              <a:rPr lang="en-US" altLang="ko-KR" smtClean="0"/>
              <a:t>!</a:t>
            </a:r>
            <a:r>
              <a:rPr lang="ko-KR" altLang="en-US" smtClean="0"/>
              <a:t> </a:t>
            </a:r>
            <a:endParaRPr lang="en-US" altLang="ko-KR" smtClean="0"/>
          </a:p>
          <a:p>
            <a:pPr algn="ctr"/>
            <a:r>
              <a:rPr lang="en-US" altLang="ko-KR" smtClean="0"/>
              <a:t>Push </a:t>
            </a:r>
            <a:r>
              <a:rPr lang="ko-KR" altLang="en-US" smtClean="0"/>
              <a:t>와 </a:t>
            </a:r>
            <a:r>
              <a:rPr lang="en-US" altLang="ko-KR" smtClean="0"/>
              <a:t>Pull</a:t>
            </a:r>
            <a:r>
              <a:rPr lang="ko-KR" altLang="en-US" smtClean="0"/>
              <a:t>은 원격으로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6729" y="1156905"/>
            <a:ext cx="456533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기본적인 작업 흐름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환경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9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50076" y="1169773"/>
            <a:ext cx="4860324" cy="4860324"/>
          </a:xfrm>
          <a:prstGeom prst="ellipse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00- Github </a:t>
            </a:r>
            <a:r>
              <a:rPr lang="ko-KR" altLang="en-US" sz="1292" smtClean="0">
                <a:latin typeface="+mj-ea"/>
                <a:ea typeface="+mj-ea"/>
              </a:rPr>
              <a:t>간단소개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8353" y="1478181"/>
            <a:ext cx="4223770" cy="49799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endParaRPr lang="ko-KR" altLang="en-US" sz="2800" b="1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84" y="2162772"/>
            <a:ext cx="2789308" cy="2318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414" y="4857576"/>
            <a:ext cx="3905649" cy="814477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txBody>
          <a:bodyPr wrap="square" lIns="144000" tIns="180000" rIns="144000" bIns="144000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altLang="ko-KR" sz="3600" b="1" smtClean="0">
                <a:solidFill>
                  <a:schemeClr val="bg1"/>
                </a:solidFill>
              </a:rPr>
              <a:t>SOURCE CODE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048" y="2223527"/>
            <a:ext cx="2421044" cy="1049106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공유된 소스코드에 대한 의견과 질문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답변을 통해 자연스럽게 개발자들의 소셜 네트워크를 형성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027" y="3282089"/>
            <a:ext cx="2430163" cy="1141439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공동작업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오픈된 프로젝트에 기여자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협업자들이 참여해 같이 완성도 높은 코드를 작업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789" y="2223527"/>
            <a:ext cx="2430163" cy="864440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 공유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개발프로젝트 소스를 공유하는 플랫폼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8929" y="3463321"/>
            <a:ext cx="2430163" cy="864440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공유문화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폐쇄된 개발문화가 아닌 전세계 개발자와 공유하는 문화 형성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3413</TotalTime>
  <Words>1158</Words>
  <Application>Microsoft Office PowerPoint</Application>
  <PresentationFormat>화면 슬라이드 쇼(4:3)</PresentationFormat>
  <Paragraphs>232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262</cp:revision>
  <dcterms:created xsi:type="dcterms:W3CDTF">2015-10-02T14:28:41Z</dcterms:created>
  <dcterms:modified xsi:type="dcterms:W3CDTF">2015-10-24T04:07:48Z</dcterms:modified>
</cp:coreProperties>
</file>