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80" r:id="rId2"/>
    <p:sldId id="281" r:id="rId3"/>
    <p:sldId id="282" r:id="rId4"/>
    <p:sldId id="272" r:id="rId5"/>
    <p:sldId id="256" r:id="rId6"/>
    <p:sldId id="276" r:id="rId7"/>
    <p:sldId id="284" r:id="rId8"/>
    <p:sldId id="286" r:id="rId9"/>
    <p:sldId id="287" r:id="rId10"/>
    <p:sldId id="288" r:id="rId11"/>
    <p:sldId id="285" r:id="rId12"/>
    <p:sldId id="283" r:id="rId13"/>
    <p:sldId id="274" r:id="rId14"/>
    <p:sldId id="275" r:id="rId15"/>
    <p:sldId id="273" r:id="rId16"/>
    <p:sldId id="277" r:id="rId17"/>
    <p:sldId id="279" r:id="rId18"/>
    <p:sldId id="278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F"/>
    <a:srgbClr val="FFFF4F"/>
    <a:srgbClr val="272822"/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hyperlink" Target="https://github.com/pric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lko72.gitbooks.io/git/content/index.html" TargetMode="External"/><Relationship Id="rId2" Type="http://schemas.openxmlformats.org/officeDocument/2006/relationships/hyperlink" Target="https://mylko72.gitbooks.io/git/content/workflow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ko/v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548692"/>
            <a:ext cx="7939415" cy="119177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 anchor="ctr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및 스터디 계획</a:t>
            </a:r>
            <a:endParaRPr lang="ko-KR" altLang="en-US" sz="1108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7.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에디터 프로그램으로 생성된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index.html</a:t>
            </a:r>
            <a:r>
              <a:rPr lang="ko-KR" altLang="en-US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열어 간단한 내용을 입력하고 저장한다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8. </a:t>
            </a:r>
            <a:r>
              <a:rPr lang="en-US" altLang="ko-KR" sz="1050" smtClean="0">
                <a:solidFill>
                  <a:srgbClr val="FF0000"/>
                </a:solidFill>
              </a:rPr>
              <a:t>git status</a:t>
            </a:r>
            <a:r>
              <a:rPr lang="en-US" altLang="ko-KR" sz="1050" smtClean="0"/>
              <a:t> </a:t>
            </a:r>
            <a:r>
              <a:rPr lang="ko-KR" altLang="en-US" sz="1050" smtClean="0"/>
              <a:t>을 입력하고 엔터키를 </a:t>
            </a:r>
            <a:r>
              <a:rPr lang="ko-KR" altLang="en-US" sz="1050" smtClean="0"/>
              <a:t>누르면 현재 </a:t>
            </a:r>
            <a:r>
              <a:rPr lang="en-US" altLang="ko-KR" sz="1050" smtClean="0"/>
              <a:t>git </a:t>
            </a:r>
            <a:r>
              <a:rPr lang="ko-KR" altLang="en-US" sz="1050" smtClean="0"/>
              <a:t>상태를 보여준다</a:t>
            </a:r>
            <a:r>
              <a:rPr lang="en-US" altLang="ko-KR" sz="1050" smtClean="0"/>
              <a:t>. Stage</a:t>
            </a:r>
            <a:r>
              <a:rPr lang="ko-KR" altLang="en-US" sz="1050" smtClean="0"/>
              <a:t>에 올라간 </a:t>
            </a:r>
            <a:r>
              <a:rPr lang="en-US" altLang="ko-KR" sz="1050" smtClean="0"/>
              <a:t>index.html</a:t>
            </a:r>
            <a:r>
              <a:rPr lang="ko-KR" altLang="en-US" sz="1050" smtClean="0"/>
              <a:t>파일이 </a:t>
            </a:r>
            <a:r>
              <a:rPr lang="en-US" altLang="ko-KR" sz="1050" smtClean="0"/>
              <a:t>modified </a:t>
            </a:r>
            <a:r>
              <a:rPr lang="ko-KR" altLang="en-US" sz="1050" smtClean="0"/>
              <a:t>된 상태라는 것을 알려준다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4" y="1650207"/>
            <a:ext cx="3431678" cy="25074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40975"/>
            <a:ext cx="4072688" cy="25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564481"/>
            <a:ext cx="4257675" cy="41790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3482" y="1559719"/>
            <a:ext cx="359330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Git</a:t>
            </a:r>
            <a:r>
              <a:rPr lang="ko-KR" altLang="en-US" sz="1050"/>
              <a:t>은 파일을 </a:t>
            </a:r>
            <a:r>
              <a:rPr lang="en-US" altLang="ko-KR" sz="1050"/>
              <a:t>Committed, Modified, Staged </a:t>
            </a:r>
            <a:r>
              <a:rPr lang="ko-KR" altLang="en-US" sz="1050"/>
              <a:t>이렇게 세가지 상태로 관리한다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Commited</a:t>
            </a:r>
            <a:r>
              <a:rPr lang="en-US" altLang="ko-KR" sz="1050"/>
              <a:t> - </a:t>
            </a:r>
            <a:r>
              <a:rPr lang="ko-KR" altLang="en-US" sz="1050"/>
              <a:t>데이터가 로컬 저장소에 안전하게 저장됐다는 것을 의미한다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Modified</a:t>
            </a:r>
            <a:r>
              <a:rPr lang="en-US" altLang="ko-KR" sz="1050"/>
              <a:t> - </a:t>
            </a:r>
            <a:r>
              <a:rPr lang="ko-KR" altLang="en-US" sz="1050"/>
              <a:t>수정한 파일을 아직 로컬 저장소에 커밋하지 않은 것을 말한다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Staged</a:t>
            </a:r>
            <a:r>
              <a:rPr lang="en-US" altLang="ko-KR" sz="1050"/>
              <a:t> - </a:t>
            </a:r>
            <a:r>
              <a:rPr lang="ko-KR" altLang="en-US" sz="1050"/>
              <a:t>현재 수정한 파일을 곧 커밋할 것이라고 표시한 상태를 의미한다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r>
              <a:rPr lang="en-US" altLang="ko-KR" sz="1050"/>
              <a:t>Git </a:t>
            </a:r>
            <a:r>
              <a:rPr lang="ko-KR" altLang="en-US" sz="1050"/>
              <a:t>디렉토리에 있는 파일들은 </a:t>
            </a:r>
            <a:r>
              <a:rPr lang="en-US" altLang="ko-KR" sz="1050"/>
              <a:t>Committed </a:t>
            </a:r>
            <a:r>
              <a:rPr lang="ko-KR" altLang="en-US" sz="1050"/>
              <a:t>상태이다</a:t>
            </a:r>
            <a:r>
              <a:rPr lang="en-US" altLang="ko-KR" sz="1050"/>
              <a:t>. </a:t>
            </a:r>
            <a:r>
              <a:rPr lang="ko-KR" altLang="en-US" sz="1050"/>
              <a:t>파일을 수정하고 </a:t>
            </a:r>
            <a:r>
              <a:rPr lang="en-US" altLang="ko-KR" sz="1050"/>
              <a:t>Staging Area</a:t>
            </a:r>
            <a:r>
              <a:rPr lang="ko-KR" altLang="en-US" sz="1050"/>
              <a:t>에 추가했다면 </a:t>
            </a:r>
            <a:r>
              <a:rPr lang="en-US" altLang="ko-KR" sz="1050"/>
              <a:t>Staged</a:t>
            </a:r>
            <a:r>
              <a:rPr lang="ko-KR" altLang="en-US" sz="1050"/>
              <a:t>이다</a:t>
            </a:r>
            <a:r>
              <a:rPr lang="en-US" altLang="ko-KR" sz="1050"/>
              <a:t>. </a:t>
            </a:r>
            <a:r>
              <a:rPr lang="ko-KR" altLang="en-US" sz="1050"/>
              <a:t>그리고 </a:t>
            </a:r>
            <a:r>
              <a:rPr lang="en-US" altLang="ko-KR" sz="1050"/>
              <a:t>Checkout</a:t>
            </a:r>
            <a:r>
              <a:rPr lang="ko-KR" altLang="en-US" sz="1050"/>
              <a:t>하고 나서 수정했지만</a:t>
            </a:r>
            <a:r>
              <a:rPr lang="en-US" altLang="ko-KR" sz="1050"/>
              <a:t>, </a:t>
            </a:r>
            <a:r>
              <a:rPr lang="ko-KR" altLang="en-US" sz="1050"/>
              <a:t>아직 </a:t>
            </a:r>
            <a:r>
              <a:rPr lang="en-US" altLang="ko-KR" sz="1050"/>
              <a:t>Staging Area</a:t>
            </a:r>
            <a:r>
              <a:rPr lang="ko-KR" altLang="en-US" sz="1050"/>
              <a:t>에 추가하지 않았다면 </a:t>
            </a:r>
            <a:r>
              <a:rPr lang="en-US" altLang="ko-KR" sz="1050"/>
              <a:t>Modified</a:t>
            </a:r>
            <a:r>
              <a:rPr lang="ko-KR" altLang="en-US" sz="1050"/>
              <a:t>이다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01- Git </a:t>
            </a:r>
            <a:r>
              <a:rPr lang="ko-KR" altLang="en-US" sz="1292" smtClean="0">
                <a:latin typeface="+mj-ea"/>
                <a:ea typeface="+mj-ea"/>
              </a:rPr>
              <a:t>설치하기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5" y="2111894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314" y="4652083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14" y="2111895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28913" y="4658826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5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Github </a:t>
            </a:r>
            <a:r>
              <a:rPr lang="ko-KR" altLang="en-US" sz="1292" smtClean="0">
                <a:latin typeface="+mj-ea"/>
                <a:ea typeface="+mj-ea"/>
              </a:rPr>
              <a:t>설치 및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계정 등록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587314" y="218095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09312"/>
              </p:ext>
            </p:extLst>
          </p:nvPr>
        </p:nvGraphicFramePr>
        <p:xfrm>
          <a:off x="799496" y="219654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96" y="219654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344880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31715"/>
              </p:ext>
            </p:extLst>
          </p:nvPr>
        </p:nvGraphicFramePr>
        <p:xfrm>
          <a:off x="2672813" y="2250171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250171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Github Local </a:t>
            </a:r>
            <a:r>
              <a:rPr lang="ko-KR" altLang="en-US" sz="1292" smtClean="0">
                <a:latin typeface="+mj-ea"/>
                <a:ea typeface="+mj-ea"/>
              </a:rPr>
              <a:t>저장소 만들기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1699666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059723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3828277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2686929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338733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356339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032782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1683254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032782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024374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165231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296349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431346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4932890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234375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1579256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049734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502172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1650207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2671764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335882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209677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28148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4692671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095753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4862515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759870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소스파일안에서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내용과 변경사항은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578769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643063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771777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370014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116808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309813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750719" y="2443163"/>
            <a:ext cx="521494" cy="1314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6344" y="381476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9" t="7764" b="86300"/>
          <a:stretch/>
        </p:blipFill>
        <p:spPr>
          <a:xfrm>
            <a:off x="4643436" y="5236370"/>
            <a:ext cx="1141527" cy="6183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042196" y="5179223"/>
            <a:ext cx="2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저장소에서 작업이 완료되어 원격저장소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(Github site)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올릴 준비가 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4918"/>
              </p:ext>
            </p:extLst>
          </p:nvPr>
        </p:nvGraphicFramePr>
        <p:xfrm>
          <a:off x="708025" y="5232402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Image" r:id="rId4" imgW="1269720" imgH="622080" progId="Photoshop.Image.16">
                  <p:embed/>
                </p:oleObj>
              </mc:Choice>
              <mc:Fallback>
                <p:oleObj name="Image" r:id="rId4" imgW="1269720" imgH="622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5232402"/>
                        <a:ext cx="127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8390" y="5160172"/>
            <a:ext cx="251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원격저장소가 생성되면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변경된다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로컬 저장소에서 파일을 변경하여 커밋되었으면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원격저장소와 동기화 시킬 수 있다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61505" y="1393031"/>
            <a:ext cx="2598426" cy="459105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Github </a:t>
            </a:r>
            <a:r>
              <a:rPr lang="ko-KR" altLang="en-US" sz="1292" smtClean="0">
                <a:latin typeface="+mj-ea"/>
                <a:ea typeface="+mj-ea"/>
              </a:rPr>
              <a:t>원격저장소로 커밋하기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3622" y="1521235"/>
            <a:ext cx="402627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저장소에서 제외시키기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2" y="1393031"/>
            <a:ext cx="2314869" cy="45910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90760" y="1881187"/>
            <a:ext cx="468169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</a:t>
            </a:r>
            <a:r>
              <a:rPr lang="en-US" altLang="ko-KR" sz="2400" smtClean="0"/>
              <a:t>gitignore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400" smtClean="0">
                <a:solidFill>
                  <a:srgbClr val="00B0F0"/>
                </a:solidFill>
              </a:rPr>
              <a:t>.gitignore </a:t>
            </a:r>
            <a:r>
              <a:rPr lang="ko-KR" altLang="en-US" sz="1400" smtClean="0">
                <a:solidFill>
                  <a:srgbClr val="00B0F0"/>
                </a:solidFill>
              </a:rPr>
              <a:t>파일을 생성하여 </a:t>
            </a:r>
            <a:r>
              <a:rPr lang="en-US" altLang="ko-KR" sz="1400" smtClean="0">
                <a:solidFill>
                  <a:srgbClr val="00B0F0"/>
                </a:solidFill>
              </a:rPr>
              <a:t>Git </a:t>
            </a:r>
            <a:r>
              <a:rPr lang="ko-KR" altLang="en-US" sz="1400" smtClean="0">
                <a:solidFill>
                  <a:srgbClr val="00B0F0"/>
                </a:solidFill>
              </a:rPr>
              <a:t>버전관리 대상에서 제외시키고자 하는 파일이나 디렉토리의 목록을 기재한다</a:t>
            </a:r>
            <a:r>
              <a:rPr lang="en-US" altLang="ko-KR" sz="1400" smtClean="0">
                <a:solidFill>
                  <a:srgbClr val="00B0F0"/>
                </a:solidFill>
              </a:rPr>
              <a:t>.</a:t>
            </a:r>
            <a:endParaRPr lang="en-US" altLang="ko-KR" sz="1050" smtClean="0">
              <a:solidFill>
                <a:srgbClr val="00B0F0"/>
              </a:solidFill>
            </a:endParaRPr>
          </a:p>
          <a:p>
            <a:endParaRPr lang="en-US" altLang="ko-KR" sz="1050"/>
          </a:p>
          <a:p>
            <a:r>
              <a:rPr lang="ko-KR" altLang="en-US" sz="1050" smtClean="0"/>
              <a:t>윈도우나 </a:t>
            </a:r>
            <a:r>
              <a:rPr lang="en-US" altLang="ko-KR" sz="1050" smtClean="0"/>
              <a:t>OSX </a:t>
            </a:r>
            <a:r>
              <a:rPr lang="ko-KR" altLang="en-US" sz="1050" smtClean="0"/>
              <a:t>등 </a:t>
            </a:r>
            <a:r>
              <a:rPr lang="en-US" altLang="ko-KR" sz="1050" smtClean="0"/>
              <a:t>OS</a:t>
            </a:r>
            <a:r>
              <a:rPr lang="ko-KR" altLang="en-US" sz="1050" smtClean="0"/>
              <a:t>가 자동생성하는 파일들은 일차적으로 제외시켜야 한다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저장소안에서 버전관리가 필요없는 파일이나 디렉토리 명을 작성하여 버전관리 대상에서 제외시킬 수 있다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85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01" y="1514476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기본자료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3"/>
              </a:rPr>
              <a:t>https://mylko72.gitbooks.io/git/content/index.html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38" y="3681413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심화자료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4"/>
              </a:rPr>
              <a:t>https://git-scm.com/book/ko/v2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3875"/>
              </p:ext>
            </p:extLst>
          </p:nvPr>
        </p:nvGraphicFramePr>
        <p:xfrm>
          <a:off x="598140" y="1247823"/>
          <a:ext cx="7878967" cy="26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디렉토리 내 내용 출력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mkdir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 생성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rm -rf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701142" y="1309007"/>
            <a:ext cx="2046515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0" y="3717470"/>
            <a:ext cx="1315726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4158" y="5105400"/>
            <a:ext cx="1318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SASS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416880" y="5410198"/>
            <a:ext cx="13157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CSS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Preprocessor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2558" y="3712027"/>
            <a:ext cx="1292678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62993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Bower</a:t>
            </a:r>
            <a:endParaRPr lang="ko-KR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3042558" y="5404755"/>
            <a:ext cx="129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Package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Manager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914" y="1310708"/>
            <a:ext cx="2914649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914" y="2996291"/>
            <a:ext cx="29146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err="1" smtClean="0">
                <a:solidFill>
                  <a:srgbClr val="00B0F0"/>
                </a:solidFill>
              </a:rPr>
              <a:t>Javascript</a:t>
            </a:r>
            <a:r>
              <a:rPr lang="en-US" altLang="ko-KR" sz="1400" b="1" smtClean="0">
                <a:solidFill>
                  <a:srgbClr val="00B0F0"/>
                </a:solidFill>
              </a:rPr>
              <a:t> Runtime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471" y="3714750"/>
            <a:ext cx="229416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교육 및 스터디 주제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585687" y="2383064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687" y="2383064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3303813" y="4070351"/>
          <a:ext cx="835939" cy="7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Image" r:id="rId5" imgW="1523520" imgH="1345680" progId="Photoshop.Image.16">
                  <p:embed/>
                </p:oleObj>
              </mc:Choice>
              <mc:Fallback>
                <p:oleObj name="Image" r:id="rId5" imgW="1523520" imgH="134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813" y="4070351"/>
                        <a:ext cx="835939" cy="7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67011" y="3976007"/>
          <a:ext cx="786865" cy="10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Image" r:id="rId7" imgW="1282320" imgH="1713960" progId="Photoshop.Image.16">
                  <p:embed/>
                </p:oleObj>
              </mc:Choice>
              <mc:Fallback>
                <p:oleObj name="Image" r:id="rId7" imgW="1282320" imgH="1713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11" y="3976007"/>
                        <a:ext cx="786865" cy="10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153553" y="3847043"/>
          <a:ext cx="508001" cy="114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Image" r:id="rId9" imgW="786960" imgH="1777680" progId="Photoshop.Image.16">
                  <p:embed/>
                </p:oleObj>
              </mc:Choice>
              <mc:Fallback>
                <p:oleObj name="Image" r:id="rId9" imgW="786960" imgH="1777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3553" y="3847043"/>
                        <a:ext cx="508001" cy="114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4614634" y="4079422"/>
          <a:ext cx="939799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Image" r:id="rId11" imgW="1726920" imgH="1294920" progId="Photoshop.Image.16">
                  <p:embed/>
                </p:oleObj>
              </mc:Choice>
              <mc:Fallback>
                <p:oleObj name="Image" r:id="rId11" imgW="1726920" imgH="1294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4634" y="4079422"/>
                        <a:ext cx="939799" cy="70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3919384" y="1714036"/>
          <a:ext cx="720106" cy="72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Image" r:id="rId13" imgW="4126680" imgH="4126680" progId="Photoshop.Image.16">
                  <p:embed/>
                </p:oleObj>
              </mc:Choice>
              <mc:Fallback>
                <p:oleObj name="Image" r:id="rId13" imgW="4126680" imgH="4126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9384" y="1714036"/>
                        <a:ext cx="720106" cy="72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6" y="1614551"/>
            <a:ext cx="2340311" cy="590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0728" y="5102679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Grunt</a:t>
            </a:r>
            <a:endParaRPr lang="ko-KR" altLang="en-US" sz="1200" b="1"/>
          </a:p>
        </p:txBody>
      </p:sp>
      <p:sp>
        <p:nvSpPr>
          <p:cNvPr id="19" name="TextBox 18"/>
          <p:cNvSpPr txBox="1"/>
          <p:nvPr/>
        </p:nvSpPr>
        <p:spPr>
          <a:xfrm>
            <a:off x="1973035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Gulp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701142" y="3001734"/>
            <a:ext cx="2046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Version Control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472" y="5513613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Task Runner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7670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5916237" y="1279054"/>
            <a:ext cx="2615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Designer / Publisher</a:t>
            </a:r>
            <a:br>
              <a:rPr lang="en-US" altLang="ko-KR" sz="2000" smtClean="0"/>
            </a:br>
            <a:r>
              <a:rPr lang="ko-KR" altLang="en-US" sz="2000" smtClean="0"/>
              <a:t>공통사항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1200" smtClean="0"/>
          </a:p>
          <a:p>
            <a:r>
              <a:rPr lang="en-US" altLang="ko-KR" sz="1200" smtClean="0"/>
              <a:t>Designer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Publisher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 및 기본 예제</a:t>
            </a:r>
            <a:r>
              <a:rPr lang="en-US" altLang="ko-KR" sz="1200" smtClean="0"/>
              <a:t>, </a:t>
            </a:r>
            <a:r>
              <a:rPr lang="en-US" altLang="ko-KR" sz="1200" smtClean="0"/>
              <a:t>GIT </a:t>
            </a:r>
            <a:r>
              <a:rPr lang="ko-KR" altLang="en-US" sz="1200" smtClean="0"/>
              <a:t>사용법</a:t>
            </a:r>
            <a:endParaRPr lang="ko-KR" altLang="en-US" sz="1200"/>
          </a:p>
        </p:txBody>
      </p:sp>
      <p:cxnSp>
        <p:nvCxnSpPr>
          <p:cNvPr id="36" name="직선 연결선 35"/>
          <p:cNvCxnSpPr/>
          <p:nvPr/>
        </p:nvCxnSpPr>
        <p:spPr>
          <a:xfrm>
            <a:off x="670350" y="3474418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3516" y="3709290"/>
            <a:ext cx="261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Publisher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5" y="1704195"/>
            <a:ext cx="897146" cy="7476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589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GITHUB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3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학습 계획 </a:t>
            </a:r>
            <a:r>
              <a:rPr lang="en-US" altLang="ko-KR" sz="1292" smtClean="0">
                <a:latin typeface="+mj-ea"/>
                <a:ea typeface="+mj-ea"/>
              </a:rPr>
              <a:t>- </a:t>
            </a:r>
            <a:r>
              <a:rPr lang="ko-KR" altLang="en-US" sz="1292" smtClean="0">
                <a:latin typeface="+mj-ea"/>
                <a:ea typeface="+mj-ea"/>
              </a:rPr>
              <a:t>교육 단계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88678" y="1965721"/>
            <a:ext cx="3636169" cy="1064420"/>
            <a:chOff x="714374" y="1407318"/>
            <a:chExt cx="3636169" cy="1064420"/>
          </a:xfrm>
        </p:grpSpPr>
        <p:sp>
          <p:nvSpPr>
            <p:cNvPr id="2" name="직사각형 1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교육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02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7344" y="1885949"/>
              <a:ext cx="240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기초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14373" y="2663214"/>
            <a:ext cx="3636169" cy="1064420"/>
            <a:chOff x="714374" y="1407318"/>
            <a:chExt cx="3636169" cy="1064420"/>
          </a:xfrm>
        </p:grpSpPr>
        <p:sp>
          <p:nvSpPr>
            <p:cNvPr id="55" name="직사각형 54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03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7343" y="1885949"/>
              <a:ext cx="2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, Express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기초예제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88677" y="3243609"/>
            <a:ext cx="3636169" cy="1064420"/>
            <a:chOff x="714374" y="1407318"/>
            <a:chExt cx="3636169" cy="1064420"/>
          </a:xfrm>
        </p:grpSpPr>
        <p:sp>
          <p:nvSpPr>
            <p:cNvPr id="61" name="직사각형 60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04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js,  Express, Mongodb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14372" y="3930972"/>
            <a:ext cx="3636169" cy="1064420"/>
            <a:chOff x="714374" y="1407318"/>
            <a:chExt cx="3636169" cy="1064420"/>
          </a:xfrm>
        </p:grpSpPr>
        <p:sp>
          <p:nvSpPr>
            <p:cNvPr id="67" name="직사각형 66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Work Flow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05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Grunt, Gulp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Bower, Sass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688677" y="4528641"/>
            <a:ext cx="3636169" cy="1064420"/>
            <a:chOff x="714374" y="1407318"/>
            <a:chExt cx="3636169" cy="1064420"/>
          </a:xfrm>
        </p:grpSpPr>
        <p:sp>
          <p:nvSpPr>
            <p:cNvPr id="73" name="직사각형 72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06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실습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4373" y="1416694"/>
            <a:ext cx="3636169" cy="1064420"/>
            <a:chOff x="714374" y="1407318"/>
            <a:chExt cx="3636169" cy="1064420"/>
          </a:xfrm>
        </p:grpSpPr>
        <p:sp>
          <p:nvSpPr>
            <p:cNvPr id="34" name="직사각형 33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01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343" y="1885949"/>
              <a:ext cx="2659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170" y="3557587"/>
            <a:ext cx="4069555" cy="2543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788" y="1314449"/>
            <a:ext cx="4079081" cy="18145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 </a:t>
            </a:r>
            <a:r>
              <a:rPr lang="ko-KR" altLang="en-US" sz="1292" smtClean="0">
                <a:latin typeface="+mj-ea"/>
                <a:ea typeface="+mj-ea"/>
              </a:rPr>
              <a:t>간단 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976" y="2537534"/>
            <a:ext cx="34720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git</a:t>
            </a:r>
            <a:r>
              <a:rPr lang="ko-KR" altLang="en-US" sz="1100"/>
              <a:t>는 </a:t>
            </a:r>
            <a:r>
              <a:rPr lang="en-US" altLang="ko-KR" sz="1100"/>
              <a:t>2006</a:t>
            </a:r>
            <a:r>
              <a:rPr lang="ko-KR" altLang="en-US" sz="1100"/>
              <a:t>년경 </a:t>
            </a:r>
            <a:r>
              <a:rPr lang="en-US" altLang="ko-KR" sz="1100"/>
              <a:t>BitKeeper</a:t>
            </a:r>
            <a:r>
              <a:rPr lang="ko-KR" altLang="en-US" sz="1100"/>
              <a:t>라는 리눅스 커널 </a:t>
            </a:r>
            <a:r>
              <a:rPr lang="ko-KR" altLang="en-US" sz="1100"/>
              <a:t>개발에 </a:t>
            </a:r>
            <a:r>
              <a:rPr lang="ko-KR" altLang="en-US" sz="1100" smtClean="0"/>
              <a:t>사용하던 </a:t>
            </a:r>
            <a:r>
              <a:rPr lang="ko-KR" altLang="en-US" sz="1100"/>
              <a:t>분산형 패치 도구에 대한 대안으로 리누스 토발즈가 직접 개발한 분산형 소스 콘트롤</a:t>
            </a:r>
            <a:r>
              <a:rPr lang="en-US" altLang="ko-KR" sz="1100"/>
              <a:t>(Source Control </a:t>
            </a:r>
            <a:r>
              <a:rPr lang="en-US" altLang="ko-KR" sz="1100"/>
              <a:t>Management</a:t>
            </a:r>
            <a:r>
              <a:rPr lang="en-US" altLang="ko-KR" sz="1100" smtClean="0"/>
              <a:t>) </a:t>
            </a:r>
            <a:r>
              <a:rPr lang="ko-KR" altLang="en-US" sz="1100" smtClean="0"/>
              <a:t>이다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ko-KR" altLang="en-US" sz="1100" smtClean="0">
                <a:solidFill>
                  <a:srgbClr val="00B0F0"/>
                </a:solidFill>
              </a:rPr>
              <a:t>주요 특징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분산된 개인 저장소 사용 </a:t>
            </a:r>
            <a:r>
              <a:rPr lang="en-US" altLang="ko-KR" sz="1100" smtClean="0">
                <a:solidFill>
                  <a:srgbClr val="00B0F0"/>
                </a:solidFill>
              </a:rPr>
              <a:t>(</a:t>
            </a:r>
            <a:r>
              <a:rPr lang="ko-KR" altLang="en-US" sz="1100" smtClean="0">
                <a:solidFill>
                  <a:srgbClr val="00B0F0"/>
                </a:solidFill>
              </a:rPr>
              <a:t>로컬컴퓨터의 프로젝트 디렉토리안의 </a:t>
            </a:r>
            <a:r>
              <a:rPr lang="en-US" altLang="ko-KR" sz="1100" smtClean="0">
                <a:solidFill>
                  <a:srgbClr val="00B0F0"/>
                </a:solidFill>
              </a:rPr>
              <a:t>.git/</a:t>
            </a:r>
            <a:r>
              <a:rPr lang="ko-KR" altLang="en-US" sz="1100" smtClean="0">
                <a:solidFill>
                  <a:srgbClr val="00B0F0"/>
                </a:solidFill>
              </a:rPr>
              <a:t>디렉토리</a:t>
            </a:r>
            <a:r>
              <a:rPr lang="en-US" altLang="ko-KR" sz="110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거의 모든 명령을 로컬에서 실행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중앙 프로젝트 저장소에 </a:t>
            </a:r>
            <a:r>
              <a:rPr lang="en-US" altLang="ko-KR" sz="1100" smtClean="0">
                <a:solidFill>
                  <a:srgbClr val="00B0F0"/>
                </a:solidFill>
              </a:rPr>
              <a:t>Pushing</a:t>
            </a:r>
            <a:r>
              <a:rPr lang="ko-KR" altLang="en-US" sz="1100" smtClean="0">
                <a:solidFill>
                  <a:srgbClr val="00B0F0"/>
                </a:solidFill>
              </a:rPr>
              <a:t>하여 중앙저장소에 반영하는 형태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93031"/>
            <a:ext cx="3416184" cy="1635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3297"/>
          <a:stretch/>
        </p:blipFill>
        <p:spPr>
          <a:xfrm>
            <a:off x="671514" y="3571875"/>
            <a:ext cx="3914774" cy="2507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" y="3164680"/>
            <a:ext cx="407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 버전관리 모델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SVN)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7" y="6146004"/>
            <a:ext cx="4071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분산형 버전관리 모델 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GIT)</a:t>
            </a:r>
            <a:endParaRPr lang="ko-KR" altLang="en-US" sz="105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02544"/>
            <a:ext cx="2386013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564481"/>
            <a:ext cx="4257675" cy="41790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0605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559719"/>
            <a:ext cx="359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Git</a:t>
            </a:r>
            <a:r>
              <a:rPr lang="ko-KR" altLang="en-US" sz="1050"/>
              <a:t>은 파일을 </a:t>
            </a:r>
            <a:r>
              <a:rPr lang="en-US" altLang="ko-KR" sz="1050"/>
              <a:t>Committed, Modified, Staged </a:t>
            </a:r>
            <a:r>
              <a:rPr lang="ko-KR" altLang="en-US" sz="1050"/>
              <a:t>이렇게 세가지 상태로 관리한다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Commited</a:t>
            </a:r>
            <a:r>
              <a:rPr lang="en-US" altLang="ko-KR" sz="1050"/>
              <a:t> - </a:t>
            </a:r>
            <a:r>
              <a:rPr lang="ko-KR" altLang="en-US" sz="1050"/>
              <a:t>데이터가 로컬 저장소에 안전하게 저장됐다는 것을 의미한다</a:t>
            </a:r>
            <a:r>
              <a:rPr lang="en-US" altLang="ko-KR" sz="105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Modified</a:t>
            </a:r>
            <a:r>
              <a:rPr lang="en-US" altLang="ko-KR" sz="1050"/>
              <a:t> - </a:t>
            </a:r>
            <a:r>
              <a:rPr lang="ko-KR" altLang="en-US" sz="1050"/>
              <a:t>수정한 파일을 아직 로컬 저장소에 커밋하지 않은 것을 말한다</a:t>
            </a:r>
            <a:r>
              <a:rPr lang="en-US" altLang="ko-KR" sz="105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Staged</a:t>
            </a:r>
            <a:r>
              <a:rPr lang="en-US" altLang="ko-KR" sz="1050"/>
              <a:t> - </a:t>
            </a:r>
            <a:r>
              <a:rPr lang="ko-KR" altLang="en-US" sz="1050"/>
              <a:t>현재 수정한 파일을 곧 커밋할 것이라고 표시한 상태를 의미한다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r>
              <a:rPr lang="en-US" altLang="ko-KR" sz="1050"/>
              <a:t>Git </a:t>
            </a:r>
            <a:r>
              <a:rPr lang="ko-KR" altLang="en-US" sz="1050"/>
              <a:t>디렉토리에 있는 파일들은 </a:t>
            </a:r>
            <a:r>
              <a:rPr lang="en-US" altLang="ko-KR" sz="1050"/>
              <a:t>Committed </a:t>
            </a:r>
            <a:r>
              <a:rPr lang="ko-KR" altLang="en-US" sz="1050"/>
              <a:t>상태이다</a:t>
            </a:r>
            <a:r>
              <a:rPr lang="en-US" altLang="ko-KR" sz="1050"/>
              <a:t>. </a:t>
            </a:r>
            <a:r>
              <a:rPr lang="ko-KR" altLang="en-US" sz="1050"/>
              <a:t>파일을 수정하고 </a:t>
            </a:r>
            <a:r>
              <a:rPr lang="en-US" altLang="ko-KR" sz="1050"/>
              <a:t>Staging Area</a:t>
            </a:r>
            <a:r>
              <a:rPr lang="ko-KR" altLang="en-US" sz="1050"/>
              <a:t>에 추가했다면 </a:t>
            </a:r>
            <a:r>
              <a:rPr lang="en-US" altLang="ko-KR" sz="1050"/>
              <a:t>Staged</a:t>
            </a:r>
            <a:r>
              <a:rPr lang="ko-KR" altLang="en-US" sz="1050"/>
              <a:t>이다</a:t>
            </a:r>
            <a:r>
              <a:rPr lang="en-US" altLang="ko-KR" sz="1050"/>
              <a:t>. </a:t>
            </a:r>
            <a:r>
              <a:rPr lang="ko-KR" altLang="en-US" sz="1050"/>
              <a:t>그리고 </a:t>
            </a:r>
            <a:r>
              <a:rPr lang="en-US" altLang="ko-KR" sz="1050"/>
              <a:t>Checkout</a:t>
            </a:r>
            <a:r>
              <a:rPr lang="ko-KR" altLang="en-US" sz="1050"/>
              <a:t>하고 나서 수정했지만</a:t>
            </a:r>
            <a:r>
              <a:rPr lang="en-US" altLang="ko-KR" sz="1050"/>
              <a:t>, </a:t>
            </a:r>
            <a:r>
              <a:rPr lang="ko-KR" altLang="en-US" sz="1050"/>
              <a:t>아직 </a:t>
            </a:r>
            <a:r>
              <a:rPr lang="en-US" altLang="ko-KR" sz="1050"/>
              <a:t>Staging Area</a:t>
            </a:r>
            <a:r>
              <a:rPr lang="ko-KR" altLang="en-US" sz="1050"/>
              <a:t>에 추가하지 않았다면 </a:t>
            </a:r>
            <a:r>
              <a:rPr lang="en-US" altLang="ko-KR" sz="1050"/>
              <a:t>Modified</a:t>
            </a:r>
            <a:r>
              <a:rPr lang="ko-KR" altLang="en-US" sz="1050"/>
              <a:t>이다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작업흐름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1. </a:t>
            </a:r>
            <a:r>
              <a:rPr lang="ko-KR" altLang="en-US" sz="1050" smtClean="0"/>
              <a:t>새로운 디렉토리를 생성하고 마우스 오른쪽 클릭으로 메뉴를 열어 </a:t>
            </a:r>
            <a:r>
              <a:rPr lang="en-US" altLang="ko-KR" sz="1050" smtClean="0"/>
              <a:t>"Git Bash Here" </a:t>
            </a:r>
            <a:r>
              <a:rPr lang="ko-KR" altLang="en-US" sz="1050" smtClean="0"/>
              <a:t>를 선택한다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1647403"/>
            <a:ext cx="3750223" cy="2510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53153"/>
            <a:ext cx="3741632" cy="2504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0089" y="4283869"/>
            <a:ext cx="3593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2. Git CLI</a:t>
            </a:r>
            <a:r>
              <a:rPr lang="ko-KR" altLang="en-US" sz="1050" smtClean="0"/>
              <a:t>을 실행할 수 있는 </a:t>
            </a:r>
            <a:r>
              <a:rPr lang="en-US" altLang="ko-KR" sz="1050" smtClean="0"/>
              <a:t>Git Bash </a:t>
            </a:r>
            <a:r>
              <a:rPr lang="ko-KR" altLang="en-US" sz="1050" smtClean="0"/>
              <a:t>창이 뜬다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2005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3.  </a:t>
            </a:r>
            <a:r>
              <a:rPr lang="en-US" altLang="ko-KR" sz="1050" smtClean="0">
                <a:solidFill>
                  <a:srgbClr val="FF0000"/>
                </a:solidFill>
              </a:rPr>
              <a:t>git init</a:t>
            </a:r>
            <a:r>
              <a:rPr lang="en-US" altLang="ko-KR" sz="1050" smtClean="0"/>
              <a:t> </a:t>
            </a:r>
            <a:r>
              <a:rPr lang="ko-KR" altLang="en-US" sz="1050" smtClean="0"/>
              <a:t>명령어를 입력하고 엔터키를 누른다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4. </a:t>
            </a:r>
            <a:r>
              <a:rPr lang="ko-KR" altLang="en-US" sz="1050" smtClean="0"/>
              <a:t>간단한 이미지 파일을 두개 복사하여 작업중인 디렉토리에 붙여넣는다</a:t>
            </a:r>
            <a:r>
              <a:rPr lang="en-US" altLang="ko-KR" sz="1050" smtClean="0"/>
              <a:t>. </a:t>
            </a:r>
            <a:r>
              <a:rPr lang="ko-KR" altLang="en-US" sz="1050" smtClean="0"/>
              <a:t>그리고 </a:t>
            </a:r>
            <a:r>
              <a:rPr lang="en-US" altLang="ko-KR" sz="1050" smtClean="0"/>
              <a:t>Git Bash </a:t>
            </a:r>
            <a:r>
              <a:rPr lang="ko-KR" altLang="en-US" sz="1050" smtClean="0"/>
              <a:t>창에 </a:t>
            </a:r>
            <a:r>
              <a:rPr lang="en-US" altLang="ko-KR" sz="1050" smtClean="0">
                <a:solidFill>
                  <a:srgbClr val="FF0000"/>
                </a:solidFill>
              </a:rPr>
              <a:t>git add &lt;file name&gt; &lt;file name&gt;</a:t>
            </a:r>
            <a:r>
              <a:rPr lang="ko-KR" altLang="en-US" sz="1050" smtClean="0"/>
              <a:t>을 입력하고 엔터키를 누른다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git add &lt;file name&gt; </a:t>
            </a:r>
            <a:r>
              <a:rPr lang="ko-KR" altLang="en-US" sz="1050" smtClean="0">
                <a:solidFill>
                  <a:srgbClr val="00B0F0"/>
                </a:solidFill>
              </a:rPr>
              <a:t>명령어는 </a:t>
            </a:r>
            <a:r>
              <a:rPr lang="ko-KR" altLang="en-US" sz="1050" smtClean="0">
                <a:solidFill>
                  <a:srgbClr val="00B0F0"/>
                </a:solidFill>
              </a:rPr>
              <a:t>해당 파일을 </a:t>
            </a:r>
            <a:r>
              <a:rPr lang="en-US" altLang="ko-KR" sz="1050" smtClean="0">
                <a:solidFill>
                  <a:srgbClr val="00B0F0"/>
                </a:solidFill>
              </a:rPr>
              <a:t>Git</a:t>
            </a:r>
            <a:r>
              <a:rPr lang="ko-KR" altLang="en-US" sz="1050" smtClean="0">
                <a:solidFill>
                  <a:srgbClr val="00B0F0"/>
                </a:solidFill>
              </a:rPr>
              <a:t>의</a:t>
            </a:r>
            <a:r>
              <a:rPr lang="en-US" altLang="ko-KR" sz="1050" smtClean="0">
                <a:solidFill>
                  <a:srgbClr val="00B0F0"/>
                </a:solidFill>
              </a:rPr>
              <a:t> Stage </a:t>
            </a:r>
            <a:r>
              <a:rPr lang="ko-KR" altLang="en-US" sz="1050" smtClean="0">
                <a:solidFill>
                  <a:srgbClr val="00B0F0"/>
                </a:solidFill>
              </a:rPr>
              <a:t>상태로 </a:t>
            </a:r>
            <a:r>
              <a:rPr lang="ko-KR" altLang="en-US" sz="1050" smtClean="0">
                <a:solidFill>
                  <a:srgbClr val="00B0F0"/>
                </a:solidFill>
              </a:rPr>
              <a:t> 올린다는 의미이다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" y="1653152"/>
            <a:ext cx="3752303" cy="2511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2863"/>
            <a:ext cx="3742064" cy="25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5. </a:t>
            </a:r>
            <a:r>
              <a:rPr lang="en-US" altLang="ko-KR" sz="1050" smtClean="0">
                <a:solidFill>
                  <a:srgbClr val="FF0000"/>
                </a:solidFill>
              </a:rPr>
              <a:t> Git commit -m "</a:t>
            </a:r>
            <a:r>
              <a:rPr lang="ko-KR" altLang="en-US" sz="1050" smtClean="0">
                <a:solidFill>
                  <a:srgbClr val="FF0000"/>
                </a:solidFill>
              </a:rPr>
              <a:t>첫번째 커밋</a:t>
            </a:r>
            <a:r>
              <a:rPr lang="en-US" altLang="ko-KR" sz="1050" smtClean="0">
                <a:solidFill>
                  <a:srgbClr val="FF0000"/>
                </a:solidFill>
              </a:rPr>
              <a:t>"</a:t>
            </a:r>
            <a:r>
              <a:rPr lang="en-US" altLang="ko-KR" sz="1050" smtClean="0"/>
              <a:t>  </a:t>
            </a:r>
            <a:r>
              <a:rPr lang="ko-KR" altLang="en-US" sz="1050" smtClean="0"/>
              <a:t>명령어를 입력하고 엔터키를 누른다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git commit </a:t>
            </a:r>
            <a:r>
              <a:rPr lang="ko-KR" altLang="en-US" sz="1050" smtClean="0">
                <a:solidFill>
                  <a:srgbClr val="00B0F0"/>
                </a:solidFill>
              </a:rPr>
              <a:t>명령어는 </a:t>
            </a:r>
            <a:r>
              <a:rPr lang="en-US" altLang="ko-KR" sz="1050" smtClean="0">
                <a:solidFill>
                  <a:srgbClr val="00B0F0"/>
                </a:solidFill>
              </a:rPr>
              <a:t>Stage </a:t>
            </a:r>
            <a:r>
              <a:rPr lang="ko-KR" altLang="en-US" sz="1050" smtClean="0">
                <a:solidFill>
                  <a:srgbClr val="00B0F0"/>
                </a:solidFill>
              </a:rPr>
              <a:t>상태에 있던 파일들을 </a:t>
            </a:r>
            <a:r>
              <a:rPr lang="en-US" altLang="ko-KR" sz="1050" smtClean="0">
                <a:solidFill>
                  <a:srgbClr val="00B0F0"/>
                </a:solidFill>
              </a:rPr>
              <a:t>git </a:t>
            </a:r>
            <a:r>
              <a:rPr lang="ko-KR" altLang="en-US" sz="1050" smtClean="0">
                <a:solidFill>
                  <a:srgbClr val="00B0F0"/>
                </a:solidFill>
              </a:rPr>
              <a:t>로컬저장소에 </a:t>
            </a:r>
            <a:r>
              <a:rPr lang="en-US" altLang="ko-KR" sz="1050" smtClean="0">
                <a:solidFill>
                  <a:srgbClr val="00B0F0"/>
                </a:solidFill>
              </a:rPr>
              <a:t>"</a:t>
            </a:r>
            <a:r>
              <a:rPr lang="ko-KR" altLang="en-US" sz="1050" smtClean="0">
                <a:solidFill>
                  <a:srgbClr val="00B0F0"/>
                </a:solidFill>
              </a:rPr>
              <a:t>확정하여 제출</a:t>
            </a:r>
            <a:r>
              <a:rPr lang="en-US" altLang="ko-KR" sz="1050" smtClean="0">
                <a:solidFill>
                  <a:srgbClr val="00B0F0"/>
                </a:solidFill>
              </a:rPr>
              <a:t>" </a:t>
            </a:r>
            <a:r>
              <a:rPr lang="ko-KR" altLang="en-US" sz="1050" smtClean="0">
                <a:solidFill>
                  <a:srgbClr val="00B0F0"/>
                </a:solidFill>
              </a:rPr>
              <a:t>한다는 의미로 이해하면 된다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</a:p>
          <a:p>
            <a:endParaRPr lang="en-US" altLang="ko-KR" sz="1050">
              <a:solidFill>
                <a:srgbClr val="00B0F0"/>
              </a:solidFill>
            </a:endParaRPr>
          </a:p>
          <a:p>
            <a:r>
              <a:rPr lang="en-US" altLang="ko-KR" sz="1050" smtClean="0">
                <a:solidFill>
                  <a:srgbClr val="00B0F0"/>
                </a:solidFill>
              </a:rPr>
              <a:t>git commit </a:t>
            </a:r>
            <a:r>
              <a:rPr lang="ko-KR" altLang="en-US" sz="1050" smtClean="0">
                <a:solidFill>
                  <a:srgbClr val="00B0F0"/>
                </a:solidFill>
              </a:rPr>
              <a:t>다음에 입력하는 </a:t>
            </a:r>
            <a:r>
              <a:rPr lang="en-US" altLang="ko-KR" sz="1050" smtClean="0">
                <a:solidFill>
                  <a:srgbClr val="00B0F0"/>
                </a:solidFill>
              </a:rPr>
              <a:t>-m "message" </a:t>
            </a:r>
            <a:r>
              <a:rPr lang="ko-KR" altLang="en-US" sz="1050" smtClean="0">
                <a:solidFill>
                  <a:srgbClr val="00B0F0"/>
                </a:solidFill>
              </a:rPr>
              <a:t>는 커밋의 </a:t>
            </a:r>
            <a:r>
              <a:rPr lang="en-US" altLang="ko-KR" sz="1050" smtClean="0">
                <a:solidFill>
                  <a:srgbClr val="00B0F0"/>
                </a:solidFill>
              </a:rPr>
              <a:t>Summary </a:t>
            </a:r>
            <a:r>
              <a:rPr lang="ko-KR" altLang="en-US" sz="1050" smtClean="0">
                <a:solidFill>
                  <a:srgbClr val="00B0F0"/>
                </a:solidFill>
              </a:rPr>
              <a:t>정보를 입력하는 것으로 이 커밋이 어떤 커밋인지 이해를 돕는 제목을 입력하면 된다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6. </a:t>
            </a:r>
            <a:r>
              <a:rPr lang="en-US" altLang="ko-KR" sz="1050" smtClean="0">
                <a:solidFill>
                  <a:srgbClr val="FF0000"/>
                </a:solidFill>
              </a:rPr>
              <a:t>touch index.html</a:t>
            </a:r>
            <a:r>
              <a:rPr lang="en-US" altLang="ko-KR" sz="1050" smtClean="0"/>
              <a:t> </a:t>
            </a:r>
            <a:r>
              <a:rPr lang="ko-KR" altLang="en-US" sz="1050" smtClean="0"/>
              <a:t>을 입력하고 엔터키를 누른다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엔터키를 누르고 나면 작업중인 디렉토리에 </a:t>
            </a:r>
            <a:r>
              <a:rPr lang="en-US" altLang="ko-KR" sz="1050" smtClean="0"/>
              <a:t>index.html </a:t>
            </a:r>
            <a:r>
              <a:rPr lang="ko-KR" altLang="en-US" sz="1050" smtClean="0"/>
              <a:t>파일이 생성된다</a:t>
            </a:r>
            <a:r>
              <a:rPr lang="en-US" altLang="ko-KR" sz="1050" smtClean="0"/>
              <a:t>.</a:t>
            </a:r>
            <a:endParaRPr lang="en-US" altLang="ko-KR" sz="1050" smtClean="0"/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touch filename.</a:t>
            </a:r>
            <a:r>
              <a:rPr lang="ko-KR" altLang="en-US" sz="1050" smtClean="0">
                <a:solidFill>
                  <a:srgbClr val="00B0F0"/>
                </a:solidFill>
              </a:rPr>
              <a:t>확장자 명령은 </a:t>
            </a:r>
            <a:r>
              <a:rPr lang="en-US" altLang="ko-KR" sz="1050" smtClean="0">
                <a:solidFill>
                  <a:srgbClr val="00B0F0"/>
                </a:solidFill>
              </a:rPr>
              <a:t>Bash shell</a:t>
            </a:r>
            <a:r>
              <a:rPr lang="ko-KR" altLang="en-US" sz="1050" smtClean="0">
                <a:solidFill>
                  <a:srgbClr val="00B0F0"/>
                </a:solidFill>
              </a:rPr>
              <a:t>에게 비어있는 파일을 생성하라고 지시한것이다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647404"/>
            <a:ext cx="3760892" cy="25174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49924"/>
            <a:ext cx="3746457" cy="2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</TotalTime>
  <Words>733</Words>
  <Application>Microsoft Office PowerPoint</Application>
  <PresentationFormat>화면 슬라이드 쇼(4:3)</PresentationFormat>
  <Paragraphs>140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207</cp:revision>
  <dcterms:created xsi:type="dcterms:W3CDTF">2015-10-02T14:28:41Z</dcterms:created>
  <dcterms:modified xsi:type="dcterms:W3CDTF">2015-10-22T21:40:47Z</dcterms:modified>
</cp:coreProperties>
</file>