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71" r:id="rId2"/>
    <p:sldId id="256" r:id="rId3"/>
    <p:sldId id="268" r:id="rId4"/>
    <p:sldId id="272" r:id="rId5"/>
    <p:sldId id="266" r:id="rId6"/>
    <p:sldId id="261" r:id="rId7"/>
    <p:sldId id="273" r:id="rId8"/>
    <p:sldId id="260" r:id="rId9"/>
    <p:sldId id="263" r:id="rId10"/>
    <p:sldId id="262" r:id="rId11"/>
    <p:sldId id="264" r:id="rId12"/>
    <p:sldId id="259" r:id="rId13"/>
    <p:sldId id="257" r:id="rId14"/>
    <p:sldId id="258" r:id="rId15"/>
    <p:sldId id="265" r:id="rId16"/>
    <p:sldId id="267" r:id="rId17"/>
    <p:sldId id="269" r:id="rId18"/>
    <p:sldId id="270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32B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72387" y="164893"/>
            <a:ext cx="4644476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b="1" smtClean="0">
                <a:latin typeface="+mj-ea"/>
                <a:ea typeface="+mj-ea"/>
              </a:rPr>
              <a:t>Node</a:t>
            </a:r>
            <a:r>
              <a:rPr lang="en-US" altLang="ko-KR" sz="1662" b="1" baseline="0" smtClean="0">
                <a:latin typeface="+mj-ea"/>
                <a:ea typeface="+mj-ea"/>
              </a:rPr>
              <a:t> </a:t>
            </a:r>
            <a:r>
              <a:rPr lang="en-US" altLang="ko-KR" sz="1662" b="1" baseline="0" err="1" smtClean="0">
                <a:latin typeface="+mj-ea"/>
                <a:ea typeface="+mj-ea"/>
              </a:rPr>
              <a:t>js</a:t>
            </a:r>
            <a:r>
              <a:rPr lang="en-US" altLang="ko-KR" sz="1662" b="1" baseline="0" smtClean="0">
                <a:latin typeface="+mj-ea"/>
                <a:ea typeface="+mj-ea"/>
              </a:rPr>
              <a:t> &amp; Workflow</a:t>
            </a:r>
            <a:endParaRPr lang="ko-KR" altLang="en-US" sz="1662" b="1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082502" y="190353"/>
            <a:ext cx="1841492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77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CHAPTER - 01</a:t>
            </a:r>
            <a:endParaRPr lang="ko-KR" altLang="en-US" sz="1477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36720" y="673769"/>
            <a:ext cx="7886700" cy="37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6718" y="6455802"/>
            <a:ext cx="2057400" cy="258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33975" y="569626"/>
            <a:ext cx="8830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1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3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2.naver.com/helloworld/12864" TargetMode="External"/><Relationship Id="rId2" Type="http://schemas.openxmlformats.org/officeDocument/2006/relationships/hyperlink" Target="http://www.commonjs.org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png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www.zdnet.co.kr/news/%22https:/engineering.groupon.com/2013/misc/i-tier-dismantling-the-monoliths/%2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hyperlink" Target="http://www.zdnet.co.kr/news/%22https:/www.paypal-engineering.com/2014/02/28/node-js-application-engineers-wanted/%2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548692"/>
            <a:ext cx="7939415" cy="1191772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 anchor="ctr">
            <a:spAutoFit/>
          </a:bodyPr>
          <a:lstStyle/>
          <a:p>
            <a:pPr algn="ctr"/>
            <a:r>
              <a:rPr lang="ko-KR" altLang="en-US" sz="6000" smtClean="0">
                <a:solidFill>
                  <a:schemeClr val="bg1"/>
                </a:solidFill>
              </a:rPr>
              <a:t>교육 및 </a:t>
            </a:r>
            <a:r>
              <a:rPr lang="ko-KR" altLang="en-US" sz="6000" smtClean="0">
                <a:solidFill>
                  <a:schemeClr val="bg1"/>
                </a:solidFill>
              </a:rPr>
              <a:t>스터디 </a:t>
            </a:r>
            <a:r>
              <a:rPr lang="ko-KR" altLang="en-US" sz="6000" smtClean="0">
                <a:solidFill>
                  <a:schemeClr val="bg1"/>
                </a:solidFill>
              </a:rPr>
              <a:t>계획</a:t>
            </a:r>
            <a:endParaRPr lang="ko-KR" altLang="en-US" sz="1108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339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5152" y="4577425"/>
            <a:ext cx="3574143" cy="162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8" err="1"/>
              <a:t>톰캣과</a:t>
            </a:r>
            <a:r>
              <a:rPr lang="ko-KR" altLang="en-US" sz="1108"/>
              <a:t> 같은 서버는 위의 그림과 같이 </a:t>
            </a:r>
            <a:r>
              <a:rPr lang="en-US" altLang="ko-KR" sz="1108"/>
              <a:t>Client</a:t>
            </a:r>
            <a:r>
              <a:rPr lang="ko-KR" altLang="en-US" sz="1108"/>
              <a:t>에서부터 요청이 오면</a:t>
            </a:r>
            <a:r>
              <a:rPr lang="en-US" altLang="ko-KR" sz="1108"/>
              <a:t>, Thread</a:t>
            </a:r>
            <a:r>
              <a:rPr lang="ko-KR" altLang="en-US" sz="1108"/>
              <a:t>를 미리 만들어 놓은 </a:t>
            </a:r>
            <a:r>
              <a:rPr lang="en-US" altLang="ko-KR" sz="1108"/>
              <a:t>Thread Pool</a:t>
            </a:r>
            <a:r>
              <a:rPr lang="ko-KR" altLang="en-US" sz="1108"/>
              <a:t>에서 </a:t>
            </a:r>
            <a:r>
              <a:rPr lang="en-US" altLang="ko-KR" sz="1108"/>
              <a:t>Thread</a:t>
            </a:r>
            <a:r>
              <a:rPr lang="ko-KR" altLang="en-US" sz="1108"/>
              <a:t>를 꺼내서 </a:t>
            </a:r>
            <a:r>
              <a:rPr lang="en-US" altLang="ko-KR" sz="1108"/>
              <a:t>Client</a:t>
            </a:r>
            <a:r>
              <a:rPr lang="ko-KR" altLang="en-US" sz="1108"/>
              <a:t>의 요청을 처리하게 하고</a:t>
            </a:r>
            <a:r>
              <a:rPr lang="en-US" altLang="ko-KR" sz="1108"/>
              <a:t>, </a:t>
            </a:r>
            <a:r>
              <a:rPr lang="ko-KR" altLang="en-US" sz="1108"/>
              <a:t>요청이 끝나면 </a:t>
            </a:r>
            <a:r>
              <a:rPr lang="en-US" altLang="ko-KR" sz="1108"/>
              <a:t>Thread Pool</a:t>
            </a:r>
            <a:r>
              <a:rPr lang="ko-KR" altLang="en-US" sz="1108"/>
              <a:t>로 돌려보낸 후</a:t>
            </a:r>
            <a:r>
              <a:rPr lang="en-US" altLang="ko-KR" sz="1108"/>
              <a:t>, </a:t>
            </a:r>
            <a:r>
              <a:rPr lang="ko-KR" altLang="en-US" sz="1108"/>
              <a:t>다른 요청이 오면 다시 꺼내서 요청을 처리하게 하는 구조이다</a:t>
            </a:r>
            <a:r>
              <a:rPr lang="en-US" altLang="ko-KR" sz="1108"/>
              <a:t>. </a:t>
            </a:r>
            <a:r>
              <a:rPr lang="ko-KR" altLang="en-US" sz="1108"/>
              <a:t>동시에 서비스 할 수 있는 </a:t>
            </a:r>
            <a:r>
              <a:rPr lang="en-US" altLang="ko-KR" sz="1108"/>
              <a:t>Client</a:t>
            </a:r>
            <a:r>
              <a:rPr lang="ko-KR" altLang="en-US" sz="1108"/>
              <a:t>의 수는 </a:t>
            </a:r>
            <a:r>
              <a:rPr lang="en-US" altLang="ko-KR" sz="1108"/>
              <a:t>Thread Pool</a:t>
            </a:r>
            <a:r>
              <a:rPr lang="ko-KR" altLang="en-US" sz="1108"/>
              <a:t>의 </a:t>
            </a:r>
            <a:r>
              <a:rPr lang="en-US" altLang="ko-KR" sz="1108"/>
              <a:t>Thread </a:t>
            </a:r>
            <a:r>
              <a:rPr lang="ko-KR" altLang="en-US" sz="1108"/>
              <a:t>수와 같은데</a:t>
            </a:r>
            <a:r>
              <a:rPr lang="en-US" altLang="ko-KR" sz="1108"/>
              <a:t>,</a:t>
            </a:r>
            <a:r>
              <a:rPr lang="ko-KR" altLang="en-US" sz="1108"/>
              <a:t>물리적으로 생성할 수 있는 </a:t>
            </a:r>
            <a:r>
              <a:rPr lang="en-US" altLang="ko-KR" sz="1108"/>
              <a:t>Thread</a:t>
            </a:r>
            <a:r>
              <a:rPr lang="ko-KR" altLang="en-US" sz="1108"/>
              <a:t>의 수는 한계가 있다</a:t>
            </a:r>
            <a:r>
              <a:rPr lang="en-US" altLang="ko-KR" sz="1108"/>
              <a:t>. </a:t>
            </a:r>
            <a:r>
              <a:rPr lang="ko-KR" altLang="en-US" sz="1108"/>
              <a:t>예를 들어 </a:t>
            </a:r>
            <a:r>
              <a:rPr lang="en-US" altLang="ko-KR" sz="1108"/>
              <a:t>Tomcat</a:t>
            </a:r>
            <a:r>
              <a:rPr lang="ko-KR" altLang="en-US" sz="1108"/>
              <a:t>의 경우</a:t>
            </a:r>
            <a:r>
              <a:rPr lang="en-US" altLang="ko-KR" sz="1108"/>
              <a:t>500</a:t>
            </a:r>
            <a:r>
              <a:rPr lang="ko-KR" altLang="en-US" sz="1108"/>
              <a:t>개 정도의 </a:t>
            </a:r>
            <a:r>
              <a:rPr lang="ko-KR" altLang="en-US" sz="1108" err="1"/>
              <a:t>쓰레드를</a:t>
            </a:r>
            <a:r>
              <a:rPr lang="ko-KR" altLang="en-US" sz="1108"/>
              <a:t> 생성할 수 있다</a:t>
            </a:r>
            <a:r>
              <a:rPr lang="en-US" altLang="ko-KR" sz="1108"/>
              <a:t>. </a:t>
            </a:r>
            <a:endParaRPr lang="ko-KR" altLang="en-US" sz="1108"/>
          </a:p>
        </p:txBody>
      </p:sp>
      <p:sp>
        <p:nvSpPr>
          <p:cNvPr id="13" name="TextBox 12"/>
          <p:cNvSpPr txBox="1"/>
          <p:nvPr/>
        </p:nvSpPr>
        <p:spPr>
          <a:xfrm>
            <a:off x="580978" y="2115177"/>
            <a:ext cx="3488318" cy="237607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108" b="1">
                <a:latin typeface="+mj-ea"/>
                <a:ea typeface="+mj-ea"/>
              </a:rPr>
              <a:t>일반적인 </a:t>
            </a:r>
            <a:r>
              <a:rPr lang="en-US" altLang="ko-KR" sz="1108" b="1">
                <a:latin typeface="+mj-ea"/>
                <a:ea typeface="+mj-ea"/>
              </a:rPr>
              <a:t>Multi Thread </a:t>
            </a:r>
            <a:r>
              <a:rPr lang="ko-KR" altLang="en-US" sz="1108" b="1">
                <a:latin typeface="+mj-ea"/>
                <a:ea typeface="+mj-ea"/>
              </a:rPr>
              <a:t>방식 </a:t>
            </a:r>
            <a:r>
              <a:rPr lang="en-US" altLang="ko-KR" sz="1108" b="1">
                <a:latin typeface="+mj-ea"/>
                <a:ea typeface="+mj-ea"/>
              </a:rPr>
              <a:t>/ Thread-driven</a:t>
            </a:r>
            <a:endParaRPr lang="ko-KR" altLang="en-US" sz="1108" b="1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64008" y="4564154"/>
            <a:ext cx="4277670" cy="128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8"/>
              <a:t>Client A</a:t>
            </a:r>
            <a:r>
              <a:rPr lang="ko-KR" altLang="en-US" sz="1108"/>
              <a:t>가 요청을 받으면</a:t>
            </a:r>
            <a:r>
              <a:rPr lang="en-US" altLang="ko-KR" sz="1108"/>
              <a:t>, CPU </a:t>
            </a:r>
            <a:r>
              <a:rPr lang="ko-KR" altLang="en-US" sz="1108"/>
              <a:t>작업을 </a:t>
            </a:r>
            <a:r>
              <a:rPr lang="ko-KR" altLang="en-US" sz="1108" err="1"/>
              <a:t>먼저하다가</a:t>
            </a:r>
            <a:r>
              <a:rPr lang="ko-KR" altLang="en-US" sz="1108"/>
              <a:t> </a:t>
            </a:r>
            <a:r>
              <a:rPr lang="en-US" altLang="ko-KR" sz="1108"/>
              <a:t>IO</a:t>
            </a:r>
            <a:r>
              <a:rPr lang="ko-KR" altLang="en-US" sz="1108"/>
              <a:t>작업을 던져놓고</a:t>
            </a:r>
            <a:r>
              <a:rPr lang="en-US" altLang="ko-KR" sz="1108"/>
              <a:t>, Client B</a:t>
            </a:r>
            <a:r>
              <a:rPr lang="ko-KR" altLang="en-US" sz="1108"/>
              <a:t>에서 요청이 오면</a:t>
            </a:r>
            <a:r>
              <a:rPr lang="en-US" altLang="ko-KR" sz="1108"/>
              <a:t>, CPU</a:t>
            </a:r>
            <a:r>
              <a:rPr lang="ko-KR" altLang="en-US" sz="1108"/>
              <a:t>작업을 하다가 </a:t>
            </a:r>
            <a:r>
              <a:rPr lang="en-US" altLang="ko-KR" sz="1108"/>
              <a:t>IO</a:t>
            </a:r>
            <a:r>
              <a:rPr lang="ko-KR" altLang="en-US" sz="1108"/>
              <a:t>작업을 던져놓고</a:t>
            </a:r>
            <a:r>
              <a:rPr lang="en-US" altLang="ko-KR" sz="1108"/>
              <a:t>, Client A</a:t>
            </a:r>
            <a:r>
              <a:rPr lang="ko-KR" altLang="en-US" sz="1108"/>
              <a:t>의 </a:t>
            </a:r>
            <a:r>
              <a:rPr lang="en-US" altLang="ko-KR" sz="1108"/>
              <a:t>IO</a:t>
            </a:r>
            <a:r>
              <a:rPr lang="ko-KR" altLang="en-US" sz="1108"/>
              <a:t>작업이 끝나면 이를 받아서 </a:t>
            </a:r>
            <a:r>
              <a:rPr lang="en-US" altLang="ko-KR" sz="1108"/>
              <a:t>Client A</a:t>
            </a:r>
            <a:r>
              <a:rPr lang="ko-KR" altLang="en-US" sz="1108"/>
              <a:t>에 </a:t>
            </a:r>
            <a:r>
              <a:rPr lang="ko-KR" altLang="en-US" sz="1108" err="1"/>
              <a:t>리턴하는</a:t>
            </a:r>
            <a:r>
              <a:rPr lang="ko-KR" altLang="en-US" sz="1108"/>
              <a:t> 식의 구조이다</a:t>
            </a:r>
            <a:r>
              <a:rPr lang="en-US" altLang="ko-KR" sz="1108"/>
              <a:t>. IO</a:t>
            </a:r>
            <a:r>
              <a:rPr lang="ko-KR" altLang="en-US" sz="1108" err="1"/>
              <a:t>작업시</a:t>
            </a:r>
            <a:r>
              <a:rPr lang="ko-KR" altLang="en-US" sz="1108"/>
              <a:t> 기다리지 않기 때문에</a:t>
            </a:r>
            <a:r>
              <a:rPr lang="en-US" altLang="ko-KR" sz="1108"/>
              <a:t>(Block </a:t>
            </a:r>
            <a:r>
              <a:rPr lang="ko-KR" altLang="en-US" sz="1108"/>
              <a:t>되지 않기 때문에</a:t>
            </a:r>
            <a:r>
              <a:rPr lang="en-US" altLang="ko-KR" sz="1108"/>
              <a:t>), </a:t>
            </a:r>
            <a:r>
              <a:rPr lang="ko-KR" altLang="en-US" sz="1108"/>
              <a:t>하나의 </a:t>
            </a:r>
            <a:r>
              <a:rPr lang="en-US" altLang="ko-KR" sz="1108"/>
              <a:t>Thread</a:t>
            </a:r>
            <a:r>
              <a:rPr lang="ko-KR" altLang="en-US" sz="1108"/>
              <a:t>가 다른 요청을 받아서 작업을 처리할 수 있는 구조가 된다</a:t>
            </a:r>
            <a:r>
              <a:rPr lang="en-US" altLang="ko-KR" sz="1108"/>
              <a:t>.  </a:t>
            </a:r>
            <a:r>
              <a:rPr lang="ko-KR" altLang="en-US" sz="1108"/>
              <a:t>이 요청을 받아서 처리하는 </a:t>
            </a:r>
            <a:r>
              <a:rPr lang="en-US" altLang="ko-KR" sz="1108"/>
              <a:t>Thread</a:t>
            </a:r>
            <a:r>
              <a:rPr lang="ko-KR" altLang="en-US" sz="1108"/>
              <a:t>를 </a:t>
            </a:r>
            <a:r>
              <a:rPr lang="en-US" altLang="ko-KR" sz="1108"/>
              <a:t>ELP (Event Loop Thread)</a:t>
            </a:r>
            <a:r>
              <a:rPr lang="ko-KR" altLang="en-US" sz="1108"/>
              <a:t>라고 한다</a:t>
            </a:r>
            <a:r>
              <a:rPr lang="en-US" altLang="ko-KR" sz="1108"/>
              <a:t>.</a:t>
            </a:r>
            <a:endParaRPr lang="ko-KR" altLang="en-US" sz="1108"/>
          </a:p>
        </p:txBody>
      </p:sp>
      <p:sp>
        <p:nvSpPr>
          <p:cNvPr id="19" name="TextBox 18"/>
          <p:cNvSpPr txBox="1"/>
          <p:nvPr/>
        </p:nvSpPr>
        <p:spPr>
          <a:xfrm>
            <a:off x="4466521" y="2115177"/>
            <a:ext cx="4039653" cy="237607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108" b="1">
                <a:latin typeface="+mj-ea"/>
                <a:ea typeface="+mj-ea"/>
              </a:rPr>
              <a:t>Node </a:t>
            </a:r>
            <a:r>
              <a:rPr lang="en-US" altLang="ko-KR" sz="1108" b="1" err="1">
                <a:latin typeface="+mj-ea"/>
                <a:ea typeface="+mj-ea"/>
              </a:rPr>
              <a:t>js</a:t>
            </a:r>
            <a:r>
              <a:rPr lang="ko-KR" altLang="en-US" sz="1108" b="1">
                <a:latin typeface="+mj-ea"/>
                <a:ea typeface="+mj-ea"/>
              </a:rPr>
              <a:t>의 </a:t>
            </a:r>
            <a:r>
              <a:rPr lang="en-US" altLang="ko-KR" sz="1108" b="1">
                <a:latin typeface="+mj-ea"/>
                <a:ea typeface="+mj-ea"/>
              </a:rPr>
              <a:t>Single Thread </a:t>
            </a:r>
            <a:r>
              <a:rPr lang="ko-KR" altLang="en-US" sz="1108" b="1">
                <a:latin typeface="+mj-ea"/>
                <a:ea typeface="+mj-ea"/>
              </a:rPr>
              <a:t>방식 </a:t>
            </a:r>
            <a:r>
              <a:rPr lang="en-US" altLang="ko-KR" sz="1108" b="1">
                <a:latin typeface="+mj-ea"/>
                <a:ea typeface="+mj-ea"/>
              </a:rPr>
              <a:t>/ Event-driven</a:t>
            </a:r>
            <a:endParaRPr lang="ko-KR" altLang="en-US" sz="1108" b="1">
              <a:latin typeface="+mj-ea"/>
              <a:ea typeface="+mj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261651" y="2115177"/>
            <a:ext cx="16390" cy="38932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6" y="2678077"/>
            <a:ext cx="3494706" cy="13567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232" y="2352748"/>
            <a:ext cx="3262401" cy="21368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02.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주요특징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664" y="1364840"/>
            <a:ext cx="7968343" cy="48538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33231" tIns="99692" rIns="33231" bIns="99692" rtlCol="0">
            <a:spAutoFit/>
          </a:bodyPr>
          <a:lstStyle/>
          <a:p>
            <a:pPr algn="ctr"/>
            <a:r>
              <a:rPr lang="en-US" altLang="ko-KR" sz="1846" b="1">
                <a:solidFill>
                  <a:srgbClr val="00B0F0"/>
                </a:solidFill>
                <a:latin typeface="+mj-ea"/>
                <a:ea typeface="+mj-ea"/>
              </a:rPr>
              <a:t>Event-driven Single Thread </a:t>
            </a:r>
            <a:r>
              <a:rPr lang="ko-KR" altLang="en-US" sz="1846" b="1">
                <a:solidFill>
                  <a:srgbClr val="00B0F0"/>
                </a:solidFill>
                <a:latin typeface="+mj-ea"/>
                <a:ea typeface="+mj-ea"/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36224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0977" y="2139668"/>
            <a:ext cx="7967030" cy="2006103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400" b="1" smtClean="0">
                <a:latin typeface="+mj-ea"/>
                <a:ea typeface="+mj-ea"/>
              </a:rPr>
              <a:t>대다수의 언어는 </a:t>
            </a:r>
            <a:r>
              <a:rPr lang="en-US" altLang="ko-KR" sz="1400" b="1" smtClean="0">
                <a:latin typeface="+mj-ea"/>
                <a:ea typeface="+mj-ea"/>
              </a:rPr>
              <a:t>Synchronous I/O (Blocking I/O)</a:t>
            </a:r>
            <a:r>
              <a:rPr lang="ko-KR" altLang="en-US" sz="1400" b="1" smtClean="0">
                <a:latin typeface="+mj-ea"/>
                <a:ea typeface="+mj-ea"/>
              </a:rPr>
              <a:t>를 수행하여</a:t>
            </a:r>
            <a:r>
              <a:rPr lang="en-US" altLang="ko-KR" sz="1400" b="1" smtClean="0">
                <a:latin typeface="+mj-ea"/>
                <a:ea typeface="+mj-ea"/>
              </a:rPr>
              <a:t>, </a:t>
            </a:r>
            <a:r>
              <a:rPr lang="ko-KR" altLang="en-US" sz="1400" b="1" smtClean="0">
                <a:latin typeface="+mj-ea"/>
                <a:ea typeface="+mj-ea"/>
              </a:rPr>
              <a:t>이는 특정 </a:t>
            </a:r>
            <a:r>
              <a:rPr lang="en-US" altLang="ko-KR" sz="1400" b="1" smtClean="0">
                <a:latin typeface="+mj-ea"/>
                <a:ea typeface="+mj-ea"/>
              </a:rPr>
              <a:t>I/O</a:t>
            </a:r>
            <a:r>
              <a:rPr lang="ko-KR" altLang="en-US" sz="1400" b="1" smtClean="0">
                <a:latin typeface="+mj-ea"/>
                <a:ea typeface="+mj-ea"/>
              </a:rPr>
              <a:t>연산을 수행하기 시작하면 그 연산이 종료될 때까지 가만히 있음을 의미한다</a:t>
            </a:r>
            <a:r>
              <a:rPr lang="en-US" altLang="ko-KR" sz="1400" b="1" smtClean="0">
                <a:latin typeface="+mj-ea"/>
                <a:ea typeface="+mj-ea"/>
              </a:rPr>
              <a:t>. </a:t>
            </a:r>
            <a:r>
              <a:rPr lang="ko-KR" altLang="en-US" sz="1400" b="1" smtClean="0">
                <a:latin typeface="+mj-ea"/>
                <a:ea typeface="+mj-ea"/>
              </a:rPr>
              <a:t>일반적으로 </a:t>
            </a:r>
            <a:r>
              <a:rPr lang="en-US" altLang="ko-KR" sz="1400" b="1" smtClean="0">
                <a:latin typeface="+mj-ea"/>
                <a:ea typeface="+mj-ea"/>
              </a:rPr>
              <a:t>Blocking I/O</a:t>
            </a:r>
            <a:r>
              <a:rPr lang="ko-KR" altLang="en-US" sz="1400" b="1" smtClean="0">
                <a:latin typeface="+mj-ea"/>
                <a:ea typeface="+mj-ea"/>
              </a:rPr>
              <a:t>를 사용하는 언어는 멀티 </a:t>
            </a:r>
            <a:r>
              <a:rPr lang="ko-KR" altLang="en-US" sz="1400" b="1" err="1" smtClean="0">
                <a:latin typeface="+mj-ea"/>
                <a:ea typeface="+mj-ea"/>
              </a:rPr>
              <a:t>스레드를</a:t>
            </a:r>
            <a:r>
              <a:rPr lang="ko-KR" altLang="en-US" sz="1400" b="1" smtClean="0">
                <a:latin typeface="+mj-ea"/>
                <a:ea typeface="+mj-ea"/>
              </a:rPr>
              <a:t> 지원한다</a:t>
            </a:r>
            <a:r>
              <a:rPr lang="en-US" altLang="ko-KR" sz="1400" b="1" smtClean="0">
                <a:latin typeface="+mj-ea"/>
                <a:ea typeface="+mj-ea"/>
              </a:rPr>
              <a:t>. </a:t>
            </a:r>
            <a:r>
              <a:rPr lang="ko-KR" altLang="en-US" sz="1400" b="1" smtClean="0">
                <a:latin typeface="+mj-ea"/>
                <a:ea typeface="+mj-ea"/>
              </a:rPr>
              <a:t>따라서 </a:t>
            </a:r>
            <a:r>
              <a:rPr lang="ko-KR" altLang="en-US" sz="1400" b="1" err="1" smtClean="0">
                <a:latin typeface="+mj-ea"/>
                <a:ea typeface="+mj-ea"/>
              </a:rPr>
              <a:t>스레드가</a:t>
            </a:r>
            <a:r>
              <a:rPr lang="ko-KR" altLang="en-US" sz="1400" b="1" smtClean="0">
                <a:latin typeface="+mj-ea"/>
                <a:ea typeface="+mj-ea"/>
              </a:rPr>
              <a:t> 노는 동안 다른 </a:t>
            </a:r>
            <a:r>
              <a:rPr lang="ko-KR" altLang="en-US" sz="1400" b="1" err="1" smtClean="0">
                <a:latin typeface="+mj-ea"/>
                <a:ea typeface="+mj-ea"/>
              </a:rPr>
              <a:t>스레드가</a:t>
            </a:r>
            <a:r>
              <a:rPr lang="ko-KR" altLang="en-US" sz="1400" b="1" smtClean="0">
                <a:latin typeface="+mj-ea"/>
                <a:ea typeface="+mj-ea"/>
              </a:rPr>
              <a:t> 다른 작업을 수행할 수 있다</a:t>
            </a:r>
            <a:r>
              <a:rPr lang="en-US" altLang="ko-KR" sz="1400" b="1" smtClean="0">
                <a:latin typeface="+mj-ea"/>
                <a:ea typeface="+mj-ea"/>
              </a:rPr>
              <a:t>. </a:t>
            </a:r>
            <a:br>
              <a:rPr lang="en-US" altLang="ko-KR" sz="1400" b="1" smtClean="0">
                <a:latin typeface="+mj-ea"/>
                <a:ea typeface="+mj-ea"/>
              </a:rPr>
            </a:br>
            <a:r>
              <a:rPr lang="en-US" altLang="ko-KR" sz="1400" b="1" smtClean="0">
                <a:latin typeface="+mj-ea"/>
                <a:ea typeface="+mj-ea"/>
              </a:rPr>
              <a:t/>
            </a:r>
            <a:br>
              <a:rPr lang="en-US" altLang="ko-KR" sz="1400" b="1" smtClean="0">
                <a:latin typeface="+mj-ea"/>
                <a:ea typeface="+mj-ea"/>
              </a:rPr>
            </a:br>
            <a:r>
              <a:rPr lang="ko-KR" altLang="en-US" sz="1400" b="1" smtClean="0">
                <a:latin typeface="+mj-ea"/>
                <a:ea typeface="+mj-ea"/>
              </a:rPr>
              <a:t>자바스크립트는 단일 </a:t>
            </a:r>
            <a:r>
              <a:rPr lang="ko-KR" altLang="en-US" sz="1400" b="1" err="1" smtClean="0">
                <a:latin typeface="+mj-ea"/>
                <a:ea typeface="+mj-ea"/>
              </a:rPr>
              <a:t>스레드</a:t>
            </a:r>
            <a:r>
              <a:rPr lang="ko-KR" altLang="en-US" sz="1400" b="1" smtClean="0">
                <a:latin typeface="+mj-ea"/>
                <a:ea typeface="+mj-ea"/>
              </a:rPr>
              <a:t> 모델이기 </a:t>
            </a:r>
            <a:r>
              <a:rPr lang="ko-KR" altLang="en-US" sz="1400" b="1" err="1" smtClean="0">
                <a:latin typeface="+mj-ea"/>
                <a:ea typeface="+mj-ea"/>
              </a:rPr>
              <a:t>떄문에</a:t>
            </a:r>
            <a:r>
              <a:rPr lang="ko-KR" altLang="en-US" sz="1400" b="1" smtClean="0">
                <a:latin typeface="+mj-ea"/>
                <a:ea typeface="+mj-ea"/>
              </a:rPr>
              <a:t> </a:t>
            </a:r>
            <a:r>
              <a:rPr lang="en-US" altLang="ko-KR" sz="1400" b="1" smtClean="0">
                <a:latin typeface="+mj-ea"/>
                <a:ea typeface="+mj-ea"/>
              </a:rPr>
              <a:t>Node</a:t>
            </a:r>
            <a:r>
              <a:rPr lang="ko-KR" altLang="en-US" sz="1400" b="1" smtClean="0">
                <a:latin typeface="+mj-ea"/>
                <a:ea typeface="+mj-ea"/>
              </a:rPr>
              <a:t>가 만약 </a:t>
            </a:r>
            <a:r>
              <a:rPr lang="en-US" altLang="ko-KR" sz="1400" b="1" smtClean="0">
                <a:latin typeface="+mj-ea"/>
                <a:ea typeface="+mj-ea"/>
              </a:rPr>
              <a:t>I/O</a:t>
            </a:r>
            <a:r>
              <a:rPr lang="ko-KR" altLang="en-US" sz="1400" b="1" smtClean="0">
                <a:latin typeface="+mj-ea"/>
                <a:ea typeface="+mj-ea"/>
              </a:rPr>
              <a:t>를 </a:t>
            </a:r>
            <a:r>
              <a:rPr lang="ko-KR" altLang="en-US" sz="1400" b="1" err="1" smtClean="0">
                <a:latin typeface="+mj-ea"/>
                <a:ea typeface="+mj-ea"/>
              </a:rPr>
              <a:t>동기식으로</a:t>
            </a:r>
            <a:r>
              <a:rPr lang="ko-KR" altLang="en-US" sz="1400" b="1" smtClean="0">
                <a:latin typeface="+mj-ea"/>
                <a:ea typeface="+mj-ea"/>
              </a:rPr>
              <a:t> 수행했다면</a:t>
            </a:r>
            <a:r>
              <a:rPr lang="en-US" altLang="ko-KR" sz="1400" b="1" smtClean="0">
                <a:latin typeface="+mj-ea"/>
                <a:ea typeface="+mj-ea"/>
              </a:rPr>
              <a:t>, I/O</a:t>
            </a:r>
            <a:r>
              <a:rPr lang="ko-KR" altLang="en-US" sz="1400" b="1" smtClean="0">
                <a:latin typeface="+mj-ea"/>
                <a:ea typeface="+mj-ea"/>
              </a:rPr>
              <a:t>가 끝날 때까지 </a:t>
            </a:r>
            <a:r>
              <a:rPr lang="ko-KR" altLang="en-US" sz="1400" b="1" err="1" smtClean="0">
                <a:latin typeface="+mj-ea"/>
                <a:ea typeface="+mj-ea"/>
              </a:rPr>
              <a:t>앱</a:t>
            </a:r>
            <a:r>
              <a:rPr lang="ko-KR" altLang="en-US" sz="1400" b="1" smtClean="0">
                <a:latin typeface="+mj-ea"/>
                <a:ea typeface="+mj-ea"/>
              </a:rPr>
              <a:t> 전체가 그대로 멈춰버릴 것이다</a:t>
            </a:r>
            <a:r>
              <a:rPr lang="en-US" altLang="ko-KR" sz="1400" b="1" smtClean="0">
                <a:latin typeface="+mj-ea"/>
                <a:ea typeface="+mj-ea"/>
              </a:rPr>
              <a:t>. </a:t>
            </a:r>
            <a:r>
              <a:rPr lang="ko-KR" altLang="en-US" sz="1400" b="1" smtClean="0">
                <a:latin typeface="+mj-ea"/>
                <a:ea typeface="+mj-ea"/>
              </a:rPr>
              <a:t>이 때문에 </a:t>
            </a:r>
            <a:r>
              <a:rPr lang="en-US" altLang="ko-KR" sz="1400" b="1" smtClean="0">
                <a:solidFill>
                  <a:srgbClr val="00B0F0"/>
                </a:solidFill>
                <a:latin typeface="+mj-ea"/>
                <a:ea typeface="+mj-ea"/>
              </a:rPr>
              <a:t>Node</a:t>
            </a:r>
            <a:r>
              <a:rPr lang="ko-KR" altLang="en-US" sz="1400" b="1" smtClean="0">
                <a:solidFill>
                  <a:srgbClr val="00B0F0"/>
                </a:solidFill>
                <a:latin typeface="+mj-ea"/>
                <a:ea typeface="+mj-ea"/>
              </a:rPr>
              <a:t>는 </a:t>
            </a:r>
            <a:r>
              <a:rPr lang="ko-KR" altLang="en-US" sz="1400" b="1" err="1" smtClean="0">
                <a:solidFill>
                  <a:srgbClr val="00B0F0"/>
                </a:solidFill>
                <a:latin typeface="+mj-ea"/>
                <a:ea typeface="+mj-ea"/>
              </a:rPr>
              <a:t>비동기식</a:t>
            </a:r>
            <a:r>
              <a:rPr lang="en-US" altLang="ko-KR" sz="1400" b="1" smtClean="0">
                <a:solidFill>
                  <a:srgbClr val="00B0F0"/>
                </a:solidFill>
                <a:latin typeface="+mj-ea"/>
                <a:ea typeface="+mj-ea"/>
              </a:rPr>
              <a:t>, Non-blocking I/O</a:t>
            </a:r>
            <a:r>
              <a:rPr lang="ko-KR" altLang="en-US" sz="1400" b="1" smtClean="0">
                <a:latin typeface="+mj-ea"/>
                <a:ea typeface="+mj-ea"/>
              </a:rPr>
              <a:t>를 사용한다</a:t>
            </a:r>
            <a:r>
              <a:rPr lang="en-US" altLang="ko-KR" sz="1400" b="1" smtClean="0">
                <a:latin typeface="+mj-ea"/>
                <a:ea typeface="+mj-ea"/>
              </a:rPr>
              <a:t>. </a:t>
            </a:r>
            <a:r>
              <a:rPr lang="ko-KR" altLang="en-US" sz="1400" b="1" smtClean="0">
                <a:latin typeface="+mj-ea"/>
                <a:ea typeface="+mj-ea"/>
              </a:rPr>
              <a:t>시간이 오래 걸리는 작업의 응답을 기다리는 대신 계속해서 다른 코드를 수행 할 수 있다</a:t>
            </a:r>
            <a:r>
              <a:rPr lang="en-US" altLang="ko-KR" sz="1400" b="1" smtClean="0">
                <a:latin typeface="+mj-ea"/>
                <a:ea typeface="+mj-ea"/>
              </a:rPr>
              <a:t>. </a:t>
            </a:r>
            <a:r>
              <a:rPr lang="ko-KR" altLang="en-US" sz="1400" b="1" err="1" smtClean="0">
                <a:latin typeface="+mj-ea"/>
                <a:ea typeface="+mj-ea"/>
              </a:rPr>
              <a:t>비동기식</a:t>
            </a:r>
            <a:r>
              <a:rPr lang="ko-KR" altLang="en-US" sz="1400" b="1" smtClean="0">
                <a:latin typeface="+mj-ea"/>
                <a:ea typeface="+mj-ea"/>
              </a:rPr>
              <a:t> 연산이 끝나면</a:t>
            </a:r>
            <a:r>
              <a:rPr lang="en-US" altLang="ko-KR" sz="1400" b="1" smtClean="0">
                <a:latin typeface="+mj-ea"/>
                <a:ea typeface="+mj-ea"/>
              </a:rPr>
              <a:t>, </a:t>
            </a:r>
            <a:r>
              <a:rPr lang="ko-KR" altLang="en-US" sz="1400" b="1" smtClean="0">
                <a:latin typeface="+mj-ea"/>
                <a:ea typeface="+mj-ea"/>
              </a:rPr>
              <a:t>연산 결과는 처리를 위해 </a:t>
            </a:r>
            <a:r>
              <a:rPr lang="ko-KR" altLang="en-US" sz="1400" b="1" err="1" smtClean="0">
                <a:latin typeface="+mj-ea"/>
                <a:ea typeface="+mj-ea"/>
              </a:rPr>
              <a:t>노드앱에</a:t>
            </a:r>
            <a:r>
              <a:rPr lang="ko-KR" altLang="en-US" sz="1400" b="1" smtClean="0">
                <a:latin typeface="+mj-ea"/>
                <a:ea typeface="+mj-ea"/>
              </a:rPr>
              <a:t> 반환된다</a:t>
            </a:r>
            <a:r>
              <a:rPr lang="en-US" altLang="ko-KR" sz="1400" b="1" smtClean="0">
                <a:latin typeface="+mj-ea"/>
                <a:ea typeface="+mj-ea"/>
              </a:rPr>
              <a:t>.</a:t>
            </a:r>
            <a:r>
              <a:rPr lang="ko-KR" altLang="en-US" sz="1400" b="1" smtClean="0">
                <a:latin typeface="+mj-ea"/>
                <a:ea typeface="+mj-ea"/>
              </a:rPr>
              <a:t> </a:t>
            </a:r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02.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주요특징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664" y="1364840"/>
            <a:ext cx="7968343" cy="485383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txBody>
          <a:bodyPr wrap="square" lIns="33231" tIns="99692" rIns="33231" bIns="99692" rtlCol="0">
            <a:spAutoFit/>
          </a:bodyPr>
          <a:lstStyle/>
          <a:p>
            <a:pPr algn="ctr"/>
            <a:r>
              <a:rPr lang="en-US" altLang="ko-KR" sz="1846" b="1">
                <a:solidFill>
                  <a:srgbClr val="00B0F0"/>
                </a:solidFill>
                <a:latin typeface="+mj-ea"/>
                <a:ea typeface="+mj-ea"/>
              </a:rPr>
              <a:t> Asynchronous, </a:t>
            </a:r>
            <a:r>
              <a:rPr lang="en-US" altLang="ko-KR" sz="1846" b="1" smtClean="0">
                <a:solidFill>
                  <a:srgbClr val="00B0F0"/>
                </a:solidFill>
                <a:latin typeface="+mj-ea"/>
                <a:ea typeface="+mj-ea"/>
              </a:rPr>
              <a:t>Non-blocking </a:t>
            </a:r>
            <a:r>
              <a:rPr lang="en-US" altLang="ko-KR" sz="1846" b="1">
                <a:solidFill>
                  <a:srgbClr val="00B0F0"/>
                </a:solidFill>
                <a:latin typeface="+mj-ea"/>
                <a:ea typeface="+mj-ea"/>
              </a:rPr>
              <a:t>I/O </a:t>
            </a:r>
            <a:r>
              <a:rPr lang="ko-KR" altLang="en-US" sz="1846" b="1">
                <a:solidFill>
                  <a:srgbClr val="00B0F0"/>
                </a:solidFill>
                <a:latin typeface="+mj-ea"/>
                <a:ea typeface="+mj-ea"/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19329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0977" y="2452179"/>
            <a:ext cx="3492195" cy="1688703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9385" tIns="132923" rIns="199385" bIns="132923" numCol="1" anchor="ctr" anchorCtr="0" compatLnSpc="1">
            <a:prstTxWarp prst="textNoShape">
              <a:avLst/>
            </a:prstTxWarp>
            <a:spAutoFit/>
          </a:bodyPr>
          <a:lstStyle/>
          <a:p>
            <a:pPr defTabSz="844083" eaLnBrk="0" fontAlgn="base" latinLnBrk="0" hangingPunct="0">
              <a:spcBef>
                <a:spcPct val="30000"/>
              </a:spcBef>
              <a:spcAft>
                <a:spcPct val="0"/>
              </a:spcAft>
            </a:pPr>
            <a:r>
              <a:rPr lang="ko-KR" altLang="ko-KR" sz="923">
                <a:solidFill>
                  <a:srgbClr val="66D9EF"/>
                </a:solidFill>
                <a:latin typeface="Arial Unicode MS" panose="020B0604020202020204" pitchFamily="50" charset="-127"/>
                <a:ea typeface="Menlo"/>
              </a:rPr>
              <a:t>int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sum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923">
                <a:solidFill>
                  <a:srgbClr val="66D9EF"/>
                </a:solidFill>
                <a:latin typeface="Arial Unicode MS" panose="020B0604020202020204" pitchFamily="50" charset="-127"/>
                <a:ea typeface="Menlo"/>
              </a:rPr>
              <a:t>int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Arial" panose="020B0604020202020204" pitchFamily="34" charset="0"/>
              </a:rPr>
              <a:t>a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,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66D9EF"/>
                </a:solidFill>
                <a:latin typeface="Arial Unicode MS" panose="020B0604020202020204" pitchFamily="50" charset="-127"/>
                <a:ea typeface="Menlo"/>
              </a:rPr>
              <a:t>int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Arial" panose="020B0604020202020204" pitchFamily="34" charset="0"/>
              </a:rPr>
              <a:t>b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)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/>
            </a:r>
            <a:br>
              <a:rPr lang="en-US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</a:b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{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/>
            </a:r>
            <a:br>
              <a:rPr lang="en-US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</a:br>
            <a:r>
              <a:rPr lang="en-US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  </a:t>
            </a:r>
            <a:r>
              <a:rPr lang="ko-KR" altLang="ko-KR" sz="923">
                <a:solidFill>
                  <a:srgbClr val="66D9EF"/>
                </a:solidFill>
                <a:latin typeface="Arial Unicode MS" panose="020B0604020202020204" pitchFamily="50" charset="-127"/>
                <a:ea typeface="Menlo"/>
              </a:rPr>
              <a:t>return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Arial" panose="020B0604020202020204" pitchFamily="34" charset="0"/>
              </a:rPr>
              <a:t>a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92672"/>
                </a:solidFill>
                <a:latin typeface="Arial" panose="020B0604020202020204" pitchFamily="34" charset="0"/>
              </a:rPr>
              <a:t>+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Arial" panose="020B0604020202020204" pitchFamily="34" charset="0"/>
              </a:rPr>
              <a:t>b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;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/>
            </a:r>
            <a:br>
              <a:rPr lang="en-US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</a:b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}</a:t>
            </a:r>
            <a:r>
              <a:rPr lang="en-US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/>
            </a:r>
            <a:br>
              <a:rPr lang="en-US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</a:b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66D9EF"/>
                </a:solidFill>
                <a:latin typeface="Arial Unicode MS" panose="020B0604020202020204" pitchFamily="50" charset="-127"/>
                <a:ea typeface="Menlo"/>
              </a:rPr>
              <a:t>int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main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()</a:t>
            </a:r>
            <a:r>
              <a:rPr lang="en-US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/>
            </a:r>
            <a:br>
              <a:rPr lang="en-US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</a:b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{</a:t>
            </a:r>
            <a:r>
              <a:rPr lang="en-US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/>
            </a:r>
            <a:br>
              <a:rPr lang="en-US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</a:b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66D9EF"/>
                </a:solidFill>
                <a:latin typeface="Arial Unicode MS" panose="020B0604020202020204" pitchFamily="50" charset="-127"/>
                <a:ea typeface="Menlo"/>
              </a:rPr>
              <a:t>int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Arial" panose="020B0604020202020204" pitchFamily="34" charset="0"/>
              </a:rPr>
              <a:t>result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;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Arial" panose="020B0604020202020204" pitchFamily="34" charset="0"/>
              </a:rPr>
              <a:t>result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92672"/>
                </a:solidFill>
                <a:latin typeface="Arial" panose="020B0604020202020204" pitchFamily="34" charset="0"/>
              </a:rPr>
              <a:t>=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Arial" panose="020B0604020202020204" pitchFamily="34" charset="0"/>
              </a:rPr>
              <a:t>sum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923">
                <a:solidFill>
                  <a:srgbClr val="AE81FF"/>
                </a:solidFill>
                <a:latin typeface="Arial Unicode MS" panose="020B0604020202020204" pitchFamily="50" charset="-127"/>
                <a:ea typeface="Menlo"/>
              </a:rPr>
              <a:t>1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,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AE81FF"/>
                </a:solidFill>
                <a:latin typeface="Arial Unicode MS" panose="020B0604020202020204" pitchFamily="50" charset="-127"/>
                <a:ea typeface="Menlo"/>
              </a:rPr>
              <a:t>2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);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75715E"/>
                </a:solidFill>
                <a:latin typeface="Arial Unicode MS" panose="020B0604020202020204" pitchFamily="50" charset="-127"/>
                <a:ea typeface="Menlo"/>
              </a:rPr>
              <a:t>// 1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/>
            </a:r>
            <a:br>
              <a:rPr lang="en-US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</a:br>
            <a:r>
              <a:rPr lang="ko-KR" altLang="ko-KR" sz="923">
                <a:solidFill>
                  <a:srgbClr val="F8F8F2"/>
                </a:solidFill>
                <a:latin typeface="Arial" panose="020B0604020202020204" pitchFamily="34" charset="0"/>
              </a:rPr>
              <a:t>printf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923">
                <a:solidFill>
                  <a:srgbClr val="E6DB74"/>
                </a:solidFill>
                <a:latin typeface="Arial Unicode MS" panose="020B0604020202020204" pitchFamily="50" charset="-127"/>
                <a:ea typeface="Menlo"/>
              </a:rPr>
              <a:t>"sum: %d"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,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Arial" panose="020B0604020202020204" pitchFamily="34" charset="0"/>
              </a:rPr>
              <a:t>result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);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75715E"/>
                </a:solidFill>
                <a:latin typeface="Arial Unicode MS" panose="020B0604020202020204" pitchFamily="50" charset="-127"/>
                <a:ea typeface="Menlo"/>
              </a:rPr>
              <a:t>// 2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/>
            </a:r>
            <a:br>
              <a:rPr lang="en-US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</a:br>
            <a:r>
              <a:rPr lang="ko-KR" altLang="ko-KR" sz="923">
                <a:solidFill>
                  <a:srgbClr val="66D9EF"/>
                </a:solidFill>
                <a:latin typeface="Arial Unicode MS" panose="020B0604020202020204" pitchFamily="50" charset="-127"/>
                <a:ea typeface="Menlo"/>
              </a:rPr>
              <a:t>return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AE81FF"/>
                </a:solidFill>
                <a:latin typeface="Arial Unicode MS" panose="020B0604020202020204" pitchFamily="50" charset="-127"/>
                <a:ea typeface="Menlo"/>
              </a:rPr>
              <a:t>0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;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75715E"/>
                </a:solidFill>
                <a:latin typeface="Arial Unicode MS" panose="020B0604020202020204" pitchFamily="50" charset="-127"/>
                <a:ea typeface="Menlo"/>
              </a:rPr>
              <a:t>// 3</a:t>
            </a:r>
            <a:r>
              <a:rPr lang="en-US" altLang="ko-KR" sz="923">
                <a:solidFill>
                  <a:srgbClr val="75715E"/>
                </a:solidFill>
                <a:latin typeface="Arial Unicode MS" panose="020B0604020202020204" pitchFamily="50" charset="-127"/>
                <a:ea typeface="Menlo"/>
              </a:rPr>
              <a:t/>
            </a:r>
            <a:br>
              <a:rPr lang="en-US" altLang="ko-KR" sz="923">
                <a:solidFill>
                  <a:srgbClr val="75715E"/>
                </a:solidFill>
                <a:latin typeface="Arial Unicode MS" panose="020B0604020202020204" pitchFamily="50" charset="-127"/>
                <a:ea typeface="Menlo"/>
              </a:rPr>
            </a:br>
            <a:r>
              <a:rPr lang="ko-KR" altLang="ko-KR" sz="923">
                <a:solidFill>
                  <a:srgbClr val="75715E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}</a:t>
            </a:r>
            <a:r>
              <a:rPr lang="ko-KR" altLang="ko-KR" sz="923"/>
              <a:t> </a:t>
            </a:r>
            <a:endParaRPr lang="ko-KR" altLang="ko-KR" sz="923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028" y="4334606"/>
            <a:ext cx="3574143" cy="77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8"/>
              <a:t>Blocking </a:t>
            </a:r>
            <a:r>
              <a:rPr lang="ko-KR" altLang="en-US" sz="1108"/>
              <a:t>방식은 한 줄이 끝나야 다음 줄이 실행됩니다</a:t>
            </a:r>
            <a:r>
              <a:rPr lang="en-US" altLang="ko-KR" sz="1108"/>
              <a:t>. </a:t>
            </a:r>
            <a:r>
              <a:rPr lang="en-US" altLang="ko-KR" sz="1108" err="1"/>
              <a:t>printf</a:t>
            </a:r>
            <a:r>
              <a:rPr lang="en-US" altLang="ko-KR" sz="1108"/>
              <a:t> </a:t>
            </a:r>
            <a:r>
              <a:rPr lang="ko-KR" altLang="en-US" sz="1108"/>
              <a:t>함수로 결과를 찍으려면 </a:t>
            </a:r>
            <a:r>
              <a:rPr lang="en-US" altLang="ko-KR" sz="1108"/>
              <a:t>sum </a:t>
            </a:r>
            <a:r>
              <a:rPr lang="ko-KR" altLang="en-US" sz="1108"/>
              <a:t>함수가 끝날 때까지 기다려야 합니다</a:t>
            </a:r>
            <a:r>
              <a:rPr lang="en-US" altLang="ko-KR" sz="1108"/>
              <a:t>. </a:t>
            </a:r>
            <a:r>
              <a:rPr lang="ko-KR" altLang="en-US" sz="1108"/>
              <a:t>즉</a:t>
            </a:r>
            <a:r>
              <a:rPr lang="en-US" altLang="ko-KR" sz="1108"/>
              <a:t>, </a:t>
            </a:r>
            <a:r>
              <a:rPr lang="ko-KR" altLang="en-US" sz="1108" err="1"/>
              <a:t>뒷</a:t>
            </a:r>
            <a:r>
              <a:rPr lang="ko-KR" altLang="en-US" sz="1108"/>
              <a:t> 줄의 실행이 앞 줄에 막히기 때문에 </a:t>
            </a:r>
            <a:r>
              <a:rPr lang="en-US" altLang="ko-KR" sz="1108"/>
              <a:t>Blocking </a:t>
            </a:r>
            <a:r>
              <a:rPr lang="ko-KR" altLang="en-US" sz="1108"/>
              <a:t>방식이라고 합니다</a:t>
            </a:r>
            <a:r>
              <a:rPr lang="en-US" altLang="ko-KR" sz="1108"/>
              <a:t>.</a:t>
            </a:r>
            <a:endParaRPr lang="ko-KR" altLang="en-US" sz="1108"/>
          </a:p>
        </p:txBody>
      </p:sp>
      <p:sp>
        <p:nvSpPr>
          <p:cNvPr id="13" name="TextBox 12"/>
          <p:cNvSpPr txBox="1"/>
          <p:nvPr/>
        </p:nvSpPr>
        <p:spPr>
          <a:xfrm>
            <a:off x="580978" y="2139668"/>
            <a:ext cx="2312148" cy="237607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108" b="1">
                <a:latin typeface="+mj-ea"/>
                <a:ea typeface="+mj-ea"/>
              </a:rPr>
              <a:t>C</a:t>
            </a:r>
            <a:r>
              <a:rPr lang="ko-KR" altLang="en-US" sz="1108" b="1">
                <a:latin typeface="+mj-ea"/>
                <a:ea typeface="+mj-ea"/>
              </a:rPr>
              <a:t>언어의 실행방식 </a:t>
            </a:r>
            <a:r>
              <a:rPr lang="ko-KR" altLang="en-US" sz="1108" b="1" smtClean="0">
                <a:latin typeface="+mj-ea"/>
                <a:ea typeface="+mj-ea"/>
              </a:rPr>
              <a:t>예시</a:t>
            </a:r>
            <a:endParaRPr lang="ko-KR" altLang="en-US" sz="1108" b="1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09157" y="4334606"/>
            <a:ext cx="4277670" cy="1456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8" smtClean="0"/>
              <a:t>이런 </a:t>
            </a:r>
            <a:r>
              <a:rPr lang="ko-KR" altLang="en-US" sz="1108"/>
              <a:t>경우에 </a:t>
            </a:r>
            <a:r>
              <a:rPr lang="en-US" altLang="ko-KR" sz="1108"/>
              <a:t>Node </a:t>
            </a:r>
            <a:r>
              <a:rPr lang="en-US" altLang="ko-KR" sz="1108" err="1"/>
              <a:t>js</a:t>
            </a:r>
            <a:r>
              <a:rPr lang="ko-KR" altLang="en-US" sz="1108"/>
              <a:t>는 </a:t>
            </a:r>
            <a:r>
              <a:rPr lang="en-US" altLang="ko-KR" sz="1108" err="1"/>
              <a:t>fs.readFile</a:t>
            </a:r>
            <a:r>
              <a:rPr lang="en-US" altLang="ko-KR" sz="1108"/>
              <a:t>()</a:t>
            </a:r>
            <a:r>
              <a:rPr lang="ko-KR" altLang="en-US" sz="1108"/>
              <a:t>의 결과값이 </a:t>
            </a:r>
            <a:r>
              <a:rPr lang="ko-KR" altLang="en-US" sz="1108" err="1"/>
              <a:t>나올때까지</a:t>
            </a:r>
            <a:r>
              <a:rPr lang="ko-KR" altLang="en-US" sz="1108"/>
              <a:t> 기다리지 않고</a:t>
            </a:r>
            <a:r>
              <a:rPr lang="en-US" altLang="ko-KR" sz="1108"/>
              <a:t>, </a:t>
            </a:r>
            <a:r>
              <a:rPr lang="ko-KR" altLang="en-US" sz="1108"/>
              <a:t>그 다음 줄 </a:t>
            </a:r>
            <a:r>
              <a:rPr lang="en-US" altLang="ko-KR" sz="1108"/>
              <a:t>console.log('Hello JavaScript') </a:t>
            </a:r>
            <a:r>
              <a:rPr lang="ko-KR" altLang="en-US" sz="1108"/>
              <a:t>함수를 </a:t>
            </a:r>
            <a:r>
              <a:rPr lang="ko-KR" altLang="en-US" sz="1108" smtClean="0"/>
              <a:t>실행해버린다</a:t>
            </a:r>
            <a:r>
              <a:rPr lang="en-US" altLang="ko-KR" sz="1108" smtClean="0"/>
              <a:t>. </a:t>
            </a:r>
            <a:r>
              <a:rPr lang="ko-KR" altLang="en-US" sz="1108" smtClean="0"/>
              <a:t>그리고 </a:t>
            </a:r>
            <a:r>
              <a:rPr lang="ko-KR" altLang="en-US" sz="1108"/>
              <a:t>시간이 흐른 후 파일을 다 읽었으면 </a:t>
            </a:r>
            <a:r>
              <a:rPr lang="en-US" altLang="ko-KR" sz="1108"/>
              <a:t>3</a:t>
            </a:r>
            <a:r>
              <a:rPr lang="ko-KR" altLang="en-US" sz="1108"/>
              <a:t>번 </a:t>
            </a:r>
            <a:r>
              <a:rPr lang="en-US" altLang="ko-KR" sz="1108"/>
              <a:t>console.log(data)</a:t>
            </a:r>
            <a:r>
              <a:rPr lang="ko-KR" altLang="en-US" sz="1108"/>
              <a:t>가 </a:t>
            </a:r>
            <a:r>
              <a:rPr lang="ko-KR" altLang="en-US" sz="1108" smtClean="0"/>
              <a:t>실행된다</a:t>
            </a:r>
            <a:r>
              <a:rPr lang="en-US" altLang="ko-KR" sz="1108" smtClean="0"/>
              <a:t>.</a:t>
            </a:r>
            <a:r>
              <a:rPr lang="en-US" altLang="ko-KR" sz="1108"/>
              <a:t/>
            </a:r>
            <a:br>
              <a:rPr lang="en-US" altLang="ko-KR" sz="1108"/>
            </a:br>
            <a:r>
              <a:rPr lang="en-US" altLang="ko-KR" sz="1108"/>
              <a:t/>
            </a:r>
            <a:br>
              <a:rPr lang="en-US" altLang="ko-KR" sz="1108"/>
            </a:br>
            <a:r>
              <a:rPr lang="en-US" altLang="ko-KR" sz="1108" err="1"/>
              <a:t>fs.readFile</a:t>
            </a:r>
            <a:r>
              <a:rPr lang="en-US" altLang="ko-KR" sz="1108"/>
              <a:t>() </a:t>
            </a:r>
            <a:r>
              <a:rPr lang="ko-KR" altLang="en-US" sz="1108"/>
              <a:t>처럼 </a:t>
            </a:r>
            <a:r>
              <a:rPr lang="ko-KR" altLang="en-US" sz="1108" b="1"/>
              <a:t>함수를 매개변수로 전달하는 부류</a:t>
            </a:r>
            <a:r>
              <a:rPr lang="ko-KR" altLang="en-US" sz="1108"/>
              <a:t>가 </a:t>
            </a:r>
            <a:r>
              <a:rPr lang="en-US" altLang="ko-KR" sz="1108" b="1"/>
              <a:t>Non-blocking</a:t>
            </a:r>
            <a:r>
              <a:rPr lang="ko-KR" altLang="en-US" sz="1108"/>
              <a:t> 방식으로 동작하고</a:t>
            </a:r>
            <a:r>
              <a:rPr lang="en-US" altLang="ko-KR" sz="1108"/>
              <a:t>, </a:t>
            </a:r>
            <a:r>
              <a:rPr lang="ko-KR" altLang="en-US" sz="1108"/>
              <a:t>함수 호출 후 </a:t>
            </a:r>
            <a:r>
              <a:rPr lang="ko-KR" altLang="en-US" sz="1108" b="1" err="1"/>
              <a:t>리턴값을</a:t>
            </a:r>
            <a:r>
              <a:rPr lang="ko-KR" altLang="en-US" sz="1108" b="1"/>
              <a:t> 받거나 그냥 함수만 호출</a:t>
            </a:r>
            <a:r>
              <a:rPr lang="ko-KR" altLang="en-US" sz="1108"/>
              <a:t>하는 부류는 </a:t>
            </a:r>
            <a:r>
              <a:rPr lang="en-US" altLang="ko-KR" sz="1108" b="1"/>
              <a:t>Blocking</a:t>
            </a:r>
            <a:r>
              <a:rPr lang="ko-KR" altLang="en-US" sz="1108"/>
              <a:t> 방식으로 </a:t>
            </a:r>
            <a:r>
              <a:rPr lang="ko-KR" altLang="en-US" sz="1108" smtClean="0"/>
              <a:t>실행된다</a:t>
            </a:r>
            <a:r>
              <a:rPr lang="en-US" altLang="ko-KR" sz="1108" smtClean="0"/>
              <a:t>.</a:t>
            </a:r>
            <a:endParaRPr lang="ko-KR" altLang="en-US" sz="1108"/>
          </a:p>
        </p:txBody>
      </p:sp>
      <p:sp>
        <p:nvSpPr>
          <p:cNvPr id="19" name="TextBox 18"/>
          <p:cNvSpPr txBox="1"/>
          <p:nvPr/>
        </p:nvSpPr>
        <p:spPr>
          <a:xfrm>
            <a:off x="4466520" y="2139668"/>
            <a:ext cx="2312148" cy="237607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108" b="1">
                <a:latin typeface="+mj-ea"/>
                <a:ea typeface="+mj-ea"/>
              </a:rPr>
              <a:t>Node </a:t>
            </a:r>
            <a:r>
              <a:rPr lang="en-US" altLang="ko-KR" sz="1108" b="1" err="1">
                <a:latin typeface="+mj-ea"/>
                <a:ea typeface="+mj-ea"/>
              </a:rPr>
              <a:t>js</a:t>
            </a:r>
            <a:r>
              <a:rPr lang="ko-KR" altLang="en-US" sz="1108" b="1">
                <a:latin typeface="+mj-ea"/>
                <a:ea typeface="+mj-ea"/>
              </a:rPr>
              <a:t>의 실행방식 </a:t>
            </a:r>
            <a:r>
              <a:rPr lang="ko-KR" altLang="en-US" sz="1108" b="1" smtClean="0">
                <a:latin typeface="+mj-ea"/>
                <a:ea typeface="+mj-ea"/>
              </a:rPr>
              <a:t>예시</a:t>
            </a:r>
            <a:endParaRPr lang="ko-KR" altLang="en-US" sz="1108" b="1">
              <a:latin typeface="+mj-ea"/>
              <a:ea typeface="+mj-ea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466521" y="2452055"/>
            <a:ext cx="4097386" cy="1722258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9385" tIns="132923" rIns="199385" bIns="166154" numCol="1" anchor="t" anchorCtr="0" compatLnSpc="1">
            <a:prstTxWarp prst="textNoShape">
              <a:avLst/>
            </a:prstTxWarp>
            <a:spAutoFit/>
          </a:bodyPr>
          <a:lstStyle/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23">
                <a:solidFill>
                  <a:srgbClr val="66D9EF"/>
                </a:solidFill>
                <a:latin typeface="Arial Unicode MS" panose="020B0604020202020204" pitchFamily="50" charset="-127"/>
                <a:ea typeface="Menlo"/>
              </a:rPr>
              <a:t>var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fs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92672"/>
                </a:solidFill>
                <a:latin typeface="Arial" panose="020B0604020202020204" pitchFamily="34" charset="0"/>
              </a:rPr>
              <a:t>=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require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923">
                <a:solidFill>
                  <a:srgbClr val="E6DB74"/>
                </a:solidFill>
                <a:latin typeface="Arial Unicode MS" panose="020B0604020202020204" pitchFamily="50" charset="-127"/>
                <a:ea typeface="Menlo"/>
              </a:rPr>
              <a:t>'fs'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);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923">
              <a:solidFill>
                <a:srgbClr val="FFFFFF"/>
              </a:solidFill>
              <a:latin typeface="Arial Unicode MS" panose="020B0604020202020204" pitchFamily="50" charset="-127"/>
              <a:ea typeface="Menlo"/>
            </a:endParaRP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23">
              <a:solidFill>
                <a:srgbClr val="FFFFFF"/>
              </a:solidFill>
              <a:latin typeface="Arial Unicode MS" panose="020B0604020202020204" pitchFamily="50" charset="-127"/>
              <a:ea typeface="Menlo"/>
            </a:endParaRP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23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fs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.</a:t>
            </a:r>
            <a:r>
              <a:rPr lang="ko-KR" altLang="ko-KR" sz="923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readFile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923">
                <a:solidFill>
                  <a:srgbClr val="E6DB74"/>
                </a:solidFill>
                <a:latin typeface="Arial Unicode MS" panose="020B0604020202020204" pitchFamily="50" charset="-127"/>
                <a:ea typeface="Menlo"/>
              </a:rPr>
              <a:t>'./</a:t>
            </a:r>
            <a:r>
              <a:rPr lang="en-US" altLang="ko-KR" sz="923">
                <a:solidFill>
                  <a:srgbClr val="E6DB74"/>
                </a:solidFill>
                <a:latin typeface="Arial Unicode MS" panose="020B0604020202020204" pitchFamily="50" charset="-127"/>
                <a:ea typeface="Menlo"/>
              </a:rPr>
              <a:t>readme</a:t>
            </a:r>
            <a:r>
              <a:rPr lang="ko-KR" altLang="ko-KR" sz="923">
                <a:solidFill>
                  <a:srgbClr val="E6DB74"/>
                </a:solidFill>
                <a:latin typeface="Arial Unicode MS" panose="020B0604020202020204" pitchFamily="50" charset="-127"/>
                <a:ea typeface="Menlo"/>
              </a:rPr>
              <a:t>.txt'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75715E"/>
                </a:solidFill>
                <a:latin typeface="Arial Unicode MS" panose="020B0604020202020204" pitchFamily="50" charset="-127"/>
                <a:ea typeface="Menlo"/>
              </a:rPr>
              <a:t>/* 1 */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,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66D9EF"/>
                </a:solidFill>
                <a:latin typeface="Arial Unicode MS" panose="020B0604020202020204" pitchFamily="50" charset="-127"/>
                <a:ea typeface="Menlo"/>
              </a:rPr>
              <a:t>function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923" smtClean="0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err</a:t>
            </a:r>
            <a:r>
              <a:rPr lang="en-US" altLang="ko-KR" sz="923" smtClean="0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or</a:t>
            </a:r>
            <a:r>
              <a:rPr lang="ko-KR" altLang="ko-KR" sz="923" smtClean="0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,</a:t>
            </a:r>
            <a:r>
              <a:rPr lang="ko-KR" altLang="ko-KR" sz="923" smtClean="0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data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)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 smtClean="0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{</a:t>
            </a:r>
            <a:r>
              <a:rPr lang="en-US" altLang="ko-KR" sz="923" smtClean="0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/>
            </a:r>
            <a:br>
              <a:rPr lang="en-US" altLang="ko-KR" sz="923" smtClean="0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</a:br>
            <a:r>
              <a:rPr lang="en-US" altLang="ko-KR" sz="923" smtClean="0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   if (error){</a:t>
            </a: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923" smtClean="0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     return </a:t>
            </a:r>
            <a:r>
              <a:rPr lang="en-US" altLang="ko-KR" sz="923" err="1" smtClean="0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console.error</a:t>
            </a:r>
            <a:r>
              <a:rPr lang="en-US" altLang="ko-KR" sz="923" smtClean="0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(error);</a:t>
            </a: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923" smtClean="0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 }</a:t>
            </a:r>
            <a:r>
              <a:rPr lang="ko-KR" altLang="ko-KR" sz="923" smtClean="0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923" smtClean="0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    </a:t>
            </a:r>
            <a:endParaRPr lang="en-US" altLang="ko-KR" sz="923">
              <a:solidFill>
                <a:srgbClr val="FFFFFF"/>
              </a:solidFill>
              <a:latin typeface="Arial Unicode MS" panose="020B0604020202020204" pitchFamily="50" charset="-127"/>
              <a:ea typeface="Menlo"/>
            </a:endParaRP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  </a:t>
            </a:r>
            <a:r>
              <a:rPr lang="ko-KR" altLang="ko-KR" sz="923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console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.</a:t>
            </a:r>
            <a:r>
              <a:rPr lang="ko-KR" altLang="ko-KR" sz="923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log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923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data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);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75715E"/>
                </a:solidFill>
                <a:latin typeface="Arial Unicode MS" panose="020B0604020202020204" pitchFamily="50" charset="-127"/>
                <a:ea typeface="Menlo"/>
              </a:rPr>
              <a:t>// 3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923">
              <a:solidFill>
                <a:srgbClr val="FFFFFF"/>
              </a:solidFill>
              <a:latin typeface="Arial Unicode MS" panose="020B0604020202020204" pitchFamily="50" charset="-127"/>
              <a:ea typeface="Menlo"/>
            </a:endParaRP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});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923">
              <a:solidFill>
                <a:srgbClr val="FFFFFF"/>
              </a:solidFill>
              <a:latin typeface="Arial Unicode MS" panose="020B0604020202020204" pitchFamily="50" charset="-127"/>
              <a:ea typeface="Menlo"/>
            </a:endParaRP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23">
              <a:solidFill>
                <a:srgbClr val="FFFFFF"/>
              </a:solidFill>
              <a:latin typeface="Arial Unicode MS" panose="020B0604020202020204" pitchFamily="50" charset="-127"/>
              <a:ea typeface="Menlo"/>
            </a:endParaRP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23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console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.</a:t>
            </a:r>
            <a:r>
              <a:rPr lang="ko-KR" altLang="ko-KR" sz="923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log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923">
                <a:solidFill>
                  <a:srgbClr val="E6DB74"/>
                </a:solidFill>
                <a:latin typeface="Arial Unicode MS" panose="020B0604020202020204" pitchFamily="50" charset="-127"/>
                <a:ea typeface="Menlo"/>
              </a:rPr>
              <a:t>'Hello JavaScript'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);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75715E"/>
                </a:solidFill>
                <a:latin typeface="Arial Unicode MS" panose="020B0604020202020204" pitchFamily="50" charset="-127"/>
                <a:ea typeface="Menlo"/>
              </a:rPr>
              <a:t>// 2</a:t>
            </a:r>
            <a:r>
              <a:rPr lang="ko-KR" altLang="ko-KR" sz="923"/>
              <a:t> </a:t>
            </a:r>
            <a:endParaRPr lang="en-US" altLang="ko-KR" sz="923"/>
          </a:p>
        </p:txBody>
      </p:sp>
      <p:cxnSp>
        <p:nvCxnSpPr>
          <p:cNvPr id="24" name="직선 연결선 23"/>
          <p:cNvCxnSpPr/>
          <p:nvPr/>
        </p:nvCxnSpPr>
        <p:spPr>
          <a:xfrm>
            <a:off x="4261651" y="2139668"/>
            <a:ext cx="16390" cy="38932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02.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주요특징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9664" y="1364840"/>
            <a:ext cx="7968343" cy="485383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txBody>
          <a:bodyPr wrap="square" lIns="33231" tIns="99692" rIns="33231" bIns="99692" rtlCol="0">
            <a:spAutoFit/>
          </a:bodyPr>
          <a:lstStyle/>
          <a:p>
            <a:pPr algn="ctr"/>
            <a:r>
              <a:rPr lang="en-US" altLang="ko-KR" sz="1846" b="1">
                <a:solidFill>
                  <a:srgbClr val="00B0F0"/>
                </a:solidFill>
                <a:latin typeface="+mj-ea"/>
                <a:ea typeface="+mj-ea"/>
              </a:rPr>
              <a:t> Asynchronous, </a:t>
            </a:r>
            <a:r>
              <a:rPr lang="en-US" altLang="ko-KR" sz="1846" b="1" smtClean="0">
                <a:solidFill>
                  <a:srgbClr val="00B0F0"/>
                </a:solidFill>
                <a:latin typeface="+mj-ea"/>
                <a:ea typeface="+mj-ea"/>
              </a:rPr>
              <a:t>Non-blocking </a:t>
            </a:r>
            <a:r>
              <a:rPr lang="en-US" altLang="ko-KR" sz="1846" b="1">
                <a:solidFill>
                  <a:srgbClr val="00B0F0"/>
                </a:solidFill>
                <a:latin typeface="+mj-ea"/>
                <a:ea typeface="+mj-ea"/>
              </a:rPr>
              <a:t>I/O </a:t>
            </a:r>
            <a:r>
              <a:rPr lang="ko-KR" altLang="en-US" sz="1846" b="1">
                <a:solidFill>
                  <a:srgbClr val="00B0F0"/>
                </a:solidFill>
                <a:latin typeface="+mj-ea"/>
                <a:ea typeface="+mj-ea"/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32887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97366" y="3586921"/>
            <a:ext cx="3803227" cy="2579203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One Language</a:t>
            </a:r>
            <a:r>
              <a:rPr lang="en-US" altLang="ko-KR" sz="1400" smtClean="0">
                <a:solidFill>
                  <a:srgbClr val="00B0F0"/>
                </a:solidFill>
              </a:rPr>
              <a:t/>
            </a:r>
            <a:br>
              <a:rPr lang="en-US" altLang="ko-KR" sz="1400" smtClean="0">
                <a:solidFill>
                  <a:srgbClr val="00B0F0"/>
                </a:solidFill>
              </a:rPr>
            </a:br>
            <a:r>
              <a:rPr lang="ko-KR" altLang="en-US" sz="1400" err="1" smtClean="0">
                <a:solidFill>
                  <a:srgbClr val="00B0F0"/>
                </a:solidFill>
              </a:rPr>
              <a:t>프론트</a:t>
            </a:r>
            <a:r>
              <a:rPr lang="ko-KR" altLang="en-US" sz="1400" smtClean="0">
                <a:solidFill>
                  <a:srgbClr val="00B0F0"/>
                </a:solidFill>
              </a:rPr>
              <a:t> </a:t>
            </a:r>
            <a:r>
              <a:rPr lang="ko-KR" altLang="en-US" sz="1400">
                <a:solidFill>
                  <a:srgbClr val="00B0F0"/>
                </a:solidFill>
              </a:rPr>
              <a:t>개발과 </a:t>
            </a:r>
            <a:r>
              <a:rPr lang="ko-KR" altLang="en-US" sz="1400" err="1">
                <a:solidFill>
                  <a:srgbClr val="00B0F0"/>
                </a:solidFill>
              </a:rPr>
              <a:t>백엔드</a:t>
            </a:r>
            <a:r>
              <a:rPr lang="ko-KR" altLang="en-US" sz="1400">
                <a:solidFill>
                  <a:srgbClr val="00B0F0"/>
                </a:solidFill>
              </a:rPr>
              <a:t> 개발환경의 통합으로 생산성 이 향상된다</a:t>
            </a:r>
            <a:r>
              <a:rPr lang="en-US" altLang="ko-KR" sz="1400">
                <a:solidFill>
                  <a:srgbClr val="00B0F0"/>
                </a:solidFill>
              </a:rPr>
              <a:t>.</a:t>
            </a:r>
            <a:r>
              <a:rPr lang="en-US" altLang="ko-KR" sz="1292" b="1">
                <a:solidFill>
                  <a:srgbClr val="C00000"/>
                </a:solidFill>
              </a:rPr>
              <a:t/>
            </a:r>
            <a:br>
              <a:rPr lang="en-US" altLang="ko-KR" sz="1292" b="1">
                <a:solidFill>
                  <a:srgbClr val="C00000"/>
                </a:solidFill>
              </a:rPr>
            </a:br>
            <a:r>
              <a:rPr lang="en-US" altLang="ko-KR" sz="1108"/>
              <a:t/>
            </a:r>
            <a:br>
              <a:rPr lang="en-US" altLang="ko-KR" sz="1108"/>
            </a:br>
            <a:r>
              <a:rPr lang="en-US" altLang="ko-KR" sz="1200" err="1"/>
              <a:t>Javascript</a:t>
            </a:r>
            <a:r>
              <a:rPr lang="en-US" altLang="ko-KR" sz="1200"/>
              <a:t> </a:t>
            </a:r>
            <a:r>
              <a:rPr lang="ko-KR" altLang="en-US" sz="1200"/>
              <a:t>기반이고</a:t>
            </a:r>
            <a:r>
              <a:rPr lang="en-US" altLang="ko-KR" sz="1200"/>
              <a:t>, </a:t>
            </a:r>
            <a:r>
              <a:rPr lang="ko-KR" altLang="en-US" sz="1200"/>
              <a:t>개발 구조가 매우 단순화 되어 있어서 빠르게 개발이 가능하다</a:t>
            </a:r>
            <a:r>
              <a:rPr lang="en-US" altLang="ko-KR" sz="1200"/>
              <a:t>. </a:t>
            </a:r>
            <a:r>
              <a:rPr lang="ko-KR" altLang="en-US" sz="1200"/>
              <a:t>즉 클라이언트에서 </a:t>
            </a:r>
            <a:r>
              <a:rPr lang="en-US" altLang="ko-KR" sz="1200"/>
              <a:t>front end</a:t>
            </a:r>
            <a:r>
              <a:rPr lang="ko-KR" altLang="en-US" sz="1200"/>
              <a:t>를 자바스크립트를 통해서 개발하던 </a:t>
            </a:r>
            <a:r>
              <a:rPr lang="en-US" altLang="ko-KR" sz="1200"/>
              <a:t>FE(front end) </a:t>
            </a:r>
            <a:r>
              <a:rPr lang="ko-KR" altLang="en-US" sz="1200"/>
              <a:t>개발자들도 손쉽게 서버 프로그래밍이 가능하다는 것이고</a:t>
            </a:r>
            <a:r>
              <a:rPr lang="en-US" altLang="ko-KR" sz="1200"/>
              <a:t>, </a:t>
            </a:r>
            <a:r>
              <a:rPr lang="ko-KR" altLang="en-US" sz="1200"/>
              <a:t>조직의 입장에서도 </a:t>
            </a:r>
            <a:r>
              <a:rPr lang="en-US" altLang="ko-KR" sz="1200"/>
              <a:t>FE</a:t>
            </a:r>
            <a:r>
              <a:rPr lang="ko-KR" altLang="en-US" sz="1200"/>
              <a:t>와 </a:t>
            </a:r>
            <a:r>
              <a:rPr lang="en-US" altLang="ko-KR" sz="1200"/>
              <a:t>BE(</a:t>
            </a:r>
            <a:r>
              <a:rPr lang="en-US" altLang="ko-KR" sz="1200" err="1"/>
              <a:t>BackEnd</a:t>
            </a:r>
            <a:r>
              <a:rPr lang="en-US" altLang="ko-KR" sz="1200"/>
              <a:t>) </a:t>
            </a:r>
            <a:r>
              <a:rPr lang="ko-KR" altLang="en-US" sz="1200"/>
              <a:t>엔지니어의 </a:t>
            </a:r>
            <a:r>
              <a:rPr lang="ko-KR" altLang="en-US" sz="1200" err="1"/>
              <a:t>기술셋을</a:t>
            </a:r>
            <a:r>
              <a:rPr lang="ko-KR" altLang="en-US" sz="1200"/>
              <a:t> 나눌 필요가 없다는 것이다</a:t>
            </a:r>
            <a:r>
              <a:rPr lang="en-US" altLang="ko-KR" sz="1200"/>
              <a:t>. </a:t>
            </a:r>
            <a:r>
              <a:rPr lang="en-US" altLang="ko-KR" sz="1108" smtClean="0"/>
              <a:t/>
            </a:r>
            <a:br>
              <a:rPr lang="en-US" altLang="ko-KR" sz="1108" smtClean="0"/>
            </a:br>
            <a:endParaRPr lang="ko-KR" altLang="en-US" sz="1108" b="1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0419" y="3582733"/>
            <a:ext cx="3803227" cy="2593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Socket.io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smtClean="0">
                <a:solidFill>
                  <a:srgbClr val="00B0F0"/>
                </a:solidFill>
              </a:rPr>
              <a:t>socket.io</a:t>
            </a:r>
            <a:r>
              <a:rPr lang="ko-KR" altLang="en-US" sz="1400">
                <a:solidFill>
                  <a:srgbClr val="00B0F0"/>
                </a:solidFill>
              </a:rPr>
              <a:t>를 이용한 웹 </a:t>
            </a:r>
            <a:r>
              <a:rPr lang="en-US" altLang="ko-KR" sz="1400">
                <a:solidFill>
                  <a:srgbClr val="00B0F0"/>
                </a:solidFill>
              </a:rPr>
              <a:t>push </a:t>
            </a:r>
            <a:r>
              <a:rPr lang="ko-KR" altLang="en-US" sz="1400">
                <a:solidFill>
                  <a:srgbClr val="00B0F0"/>
                </a:solidFill>
              </a:rPr>
              <a:t>구현이 매우 쉽게 구현이 가능하다</a:t>
            </a:r>
            <a:r>
              <a:rPr lang="en-US" altLang="ko-KR" sz="1400">
                <a:solidFill>
                  <a:srgbClr val="00B0F0"/>
                </a:solidFill>
              </a:rPr>
              <a:t>.</a:t>
            </a:r>
            <a:r>
              <a:rPr lang="en-US" altLang="ko-KR" sz="1200">
                <a:solidFill>
                  <a:srgbClr val="00B0F0"/>
                </a:solidFill>
              </a:rPr>
              <a:t> </a:t>
            </a:r>
            <a:r>
              <a:rPr lang="en-US" altLang="ko-KR" sz="1108"/>
              <a:t/>
            </a:r>
            <a:br>
              <a:rPr lang="en-US" altLang="ko-KR" sz="1108"/>
            </a:br>
            <a:r>
              <a:rPr lang="en-US" altLang="ko-KR" sz="1108"/>
              <a:t/>
            </a:r>
            <a:br>
              <a:rPr lang="en-US" altLang="ko-KR" sz="1108"/>
            </a:br>
            <a:r>
              <a:rPr lang="en-US" altLang="ko-KR" sz="1200"/>
              <a:t>node.js</a:t>
            </a:r>
            <a:r>
              <a:rPr lang="ko-KR" altLang="en-US" sz="1200"/>
              <a:t>의 경우 </a:t>
            </a:r>
            <a:r>
              <a:rPr lang="ko-KR" altLang="en-US" sz="1200" err="1"/>
              <a:t>웹브라우져의</a:t>
            </a:r>
            <a:r>
              <a:rPr lang="ko-KR" altLang="en-US" sz="1200"/>
              <a:t> 종류에 따라서 </a:t>
            </a:r>
            <a:r>
              <a:rPr lang="en-US" altLang="ko-KR" sz="1200" err="1"/>
              <a:t>WebSocket</a:t>
            </a:r>
            <a:r>
              <a:rPr lang="ko-KR" altLang="en-US" sz="1200"/>
              <a:t>뿐만 아니라</a:t>
            </a:r>
            <a:r>
              <a:rPr lang="en-US" altLang="ko-KR" sz="1200"/>
              <a:t>, Long Polling</a:t>
            </a:r>
            <a:r>
              <a:rPr lang="ko-KR" altLang="en-US" sz="1200"/>
              <a:t>등 다른 </a:t>
            </a:r>
            <a:r>
              <a:rPr lang="en-US" altLang="ko-KR" sz="1200"/>
              <a:t>push </a:t>
            </a:r>
            <a:r>
              <a:rPr lang="ko-KR" altLang="en-US" sz="1200"/>
              <a:t>메커니즘을 </a:t>
            </a:r>
            <a:r>
              <a:rPr lang="ko-KR" altLang="en-US" sz="1200" err="1"/>
              <a:t>브라우져</a:t>
            </a:r>
            <a:r>
              <a:rPr lang="ko-KR" altLang="en-US" sz="1200"/>
              <a:t> 종류에 따라서 자동으로 선택하여 사용하고 있으며</a:t>
            </a:r>
            <a:r>
              <a:rPr lang="en-US" altLang="ko-KR" sz="1200"/>
              <a:t>, </a:t>
            </a:r>
            <a:r>
              <a:rPr lang="ko-KR" altLang="en-US" sz="1200"/>
              <a:t>이러한 </a:t>
            </a:r>
            <a:r>
              <a:rPr lang="en-US" altLang="ko-KR" sz="1200"/>
              <a:t>push </a:t>
            </a:r>
            <a:r>
              <a:rPr lang="ko-KR" altLang="en-US" sz="1200"/>
              <a:t>메커니즘은 </a:t>
            </a:r>
            <a:r>
              <a:rPr lang="en-US" altLang="ko-KR" sz="1200"/>
              <a:t>socket.io API </a:t>
            </a:r>
            <a:r>
              <a:rPr lang="ko-KR" altLang="en-US" sz="1200"/>
              <a:t>내에 추상화 되어 있기 때문에</a:t>
            </a:r>
            <a:r>
              <a:rPr lang="en-US" altLang="ko-KR" sz="1200"/>
              <a:t>, </a:t>
            </a:r>
            <a:r>
              <a:rPr lang="ko-KR" altLang="en-US" sz="1200"/>
              <a:t>어떤 기술로 구현이 되어 </a:t>
            </a:r>
            <a:r>
              <a:rPr lang="ko-KR" altLang="en-US" sz="1200" err="1"/>
              <a:t>있던간에</a:t>
            </a:r>
            <a:r>
              <a:rPr lang="ko-KR" altLang="en-US" sz="1200"/>
              <a:t> 개발자 입장에서는 </a:t>
            </a:r>
            <a:r>
              <a:rPr lang="en-US" altLang="ko-KR" sz="1200"/>
              <a:t>socket.io</a:t>
            </a:r>
            <a:r>
              <a:rPr lang="ko-KR" altLang="en-US" sz="1200"/>
              <a:t>만 쓰면 간단하게 웹 기반의 </a:t>
            </a:r>
            <a:r>
              <a:rPr lang="en-US" altLang="ko-KR" sz="1200"/>
              <a:t>push </a:t>
            </a:r>
            <a:r>
              <a:rPr lang="ko-KR" altLang="en-US" sz="1200"/>
              <a:t>서비스가 구현이 가능하다</a:t>
            </a:r>
            <a:r>
              <a:rPr lang="en-US" altLang="ko-KR" sz="1200"/>
              <a:t>.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7366" y="1478142"/>
            <a:ext cx="7836280" cy="189965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en-US" altLang="ko-KR"/>
              <a:t>Lightweight and efficient</a:t>
            </a:r>
          </a:p>
          <a:p>
            <a:r>
              <a:rPr lang="en-US" altLang="ko-KR" sz="1400" smtClean="0">
                <a:solidFill>
                  <a:srgbClr val="00B0F0"/>
                </a:solidFill>
              </a:rPr>
              <a:t>- CPU</a:t>
            </a:r>
            <a:r>
              <a:rPr lang="ko-KR" altLang="en-US" sz="1400">
                <a:solidFill>
                  <a:srgbClr val="00B0F0"/>
                </a:solidFill>
              </a:rPr>
              <a:t>자원을 많이 소모하는 작업이 없고 동시에 많은 </a:t>
            </a:r>
            <a:r>
              <a:rPr lang="en-US" altLang="ko-KR" sz="1400">
                <a:solidFill>
                  <a:srgbClr val="00B0F0"/>
                </a:solidFill>
              </a:rPr>
              <a:t>Connection</a:t>
            </a:r>
            <a:r>
              <a:rPr lang="ko-KR" altLang="en-US" sz="1400">
                <a:solidFill>
                  <a:srgbClr val="00B0F0"/>
                </a:solidFill>
              </a:rPr>
              <a:t>을 처리해야 하는 경우에 많은 성능향상을 보여준다</a:t>
            </a:r>
            <a:r>
              <a:rPr lang="en-US" altLang="ko-KR" sz="1400">
                <a:solidFill>
                  <a:srgbClr val="00B0F0"/>
                </a:solidFill>
              </a:rPr>
              <a:t>.</a:t>
            </a:r>
            <a:r>
              <a:rPr lang="en-US" altLang="ko-KR" sz="1292" b="1">
                <a:solidFill>
                  <a:srgbClr val="C00000"/>
                </a:solidFill>
              </a:rPr>
              <a:t/>
            </a:r>
            <a:br>
              <a:rPr lang="en-US" altLang="ko-KR" sz="1292" b="1">
                <a:solidFill>
                  <a:srgbClr val="C00000"/>
                </a:solidFill>
              </a:rPr>
            </a:br>
            <a:r>
              <a:rPr lang="en-US" altLang="ko-KR" sz="1200" smtClean="0"/>
              <a:t>node.js</a:t>
            </a:r>
            <a:r>
              <a:rPr lang="ko-KR" altLang="en-US" sz="1200"/>
              <a:t>의 기본적인 구조인 </a:t>
            </a:r>
            <a:r>
              <a:rPr lang="en-US" altLang="ko-KR" sz="1200"/>
              <a:t>Single Thread</a:t>
            </a:r>
            <a:r>
              <a:rPr lang="ko-KR" altLang="en-US" sz="1200"/>
              <a:t>기반의 </a:t>
            </a:r>
            <a:r>
              <a:rPr lang="ko-KR" altLang="en-US" sz="1200" err="1"/>
              <a:t>비동기</a:t>
            </a:r>
            <a:r>
              <a:rPr lang="ko-KR" altLang="en-US" sz="1200"/>
              <a:t> </a:t>
            </a:r>
            <a:r>
              <a:rPr lang="en-US" altLang="ko-KR" sz="1200"/>
              <a:t>IO </a:t>
            </a:r>
            <a:r>
              <a:rPr lang="ko-KR" altLang="en-US" sz="1200" smtClean="0"/>
              <a:t>처리방식을 통해 많은 </a:t>
            </a:r>
            <a:r>
              <a:rPr lang="ko-KR" altLang="en-US" sz="1200" err="1" smtClean="0"/>
              <a:t>트래픽을</a:t>
            </a:r>
            <a:r>
              <a:rPr lang="ko-KR" altLang="en-US" sz="1200" smtClean="0"/>
              <a:t> 처리할 수 있다</a:t>
            </a:r>
            <a:r>
              <a:rPr lang="en-US" altLang="ko-KR" sz="1200" smtClean="0"/>
              <a:t>.</a:t>
            </a:r>
            <a:r>
              <a:rPr lang="en-US" altLang="ko-KR" sz="1200"/>
              <a:t> </a:t>
            </a:r>
            <a:r>
              <a:rPr lang="ko-KR" altLang="en-US" sz="1200"/>
              <a:t>하나의 </a:t>
            </a:r>
            <a:r>
              <a:rPr lang="ko-KR" altLang="en-US" sz="1200" err="1"/>
              <a:t>쓰레드가</a:t>
            </a:r>
            <a:r>
              <a:rPr lang="ko-KR" altLang="en-US" sz="1200"/>
              <a:t> </a:t>
            </a:r>
            <a:r>
              <a:rPr lang="en-US" altLang="ko-KR" sz="1200"/>
              <a:t>request</a:t>
            </a:r>
            <a:r>
              <a:rPr lang="ko-KR" altLang="en-US" sz="1200"/>
              <a:t>를 받으면</a:t>
            </a:r>
            <a:r>
              <a:rPr lang="en-US" altLang="ko-KR" sz="1200"/>
              <a:t>, </a:t>
            </a:r>
            <a:r>
              <a:rPr lang="ko-KR" altLang="en-US" sz="1200"/>
              <a:t>처리를 하고</a:t>
            </a:r>
            <a:r>
              <a:rPr lang="en-US" altLang="ko-KR" sz="1200"/>
              <a:t>, File IO</a:t>
            </a:r>
            <a:r>
              <a:rPr lang="ko-KR" altLang="en-US" sz="1200"/>
              <a:t>나 </a:t>
            </a:r>
            <a:r>
              <a:rPr lang="en-US" altLang="ko-KR" sz="1200"/>
              <a:t>Network </a:t>
            </a:r>
            <a:r>
              <a:rPr lang="ko-KR" altLang="en-US" sz="1200"/>
              <a:t>처리 </a:t>
            </a:r>
            <a:r>
              <a:rPr lang="en-US" altLang="ko-KR" sz="1200"/>
              <a:t>(</a:t>
            </a:r>
            <a:r>
              <a:rPr lang="ko-KR" altLang="en-US" sz="1200" err="1"/>
              <a:t>데이타</a:t>
            </a:r>
            <a:r>
              <a:rPr lang="ko-KR" altLang="en-US" sz="1200"/>
              <a:t> 베이스 접근</a:t>
            </a:r>
            <a:r>
              <a:rPr lang="en-US" altLang="ko-KR" sz="1200"/>
              <a:t>)</a:t>
            </a:r>
            <a:r>
              <a:rPr lang="ko-KR" altLang="en-US" sz="1200"/>
              <a:t>등이 있을 경우에는 </a:t>
            </a:r>
            <a:r>
              <a:rPr lang="en-US" altLang="ko-KR" sz="1200"/>
              <a:t>IO </a:t>
            </a:r>
            <a:r>
              <a:rPr lang="ko-KR" altLang="en-US" sz="1200"/>
              <a:t>요청을 보내 놓고</a:t>
            </a:r>
            <a:r>
              <a:rPr lang="en-US" altLang="ko-KR" sz="1200"/>
              <a:t>, </a:t>
            </a:r>
            <a:r>
              <a:rPr lang="ko-KR" altLang="en-US" sz="1200"/>
              <a:t>작업을 처리하다가</a:t>
            </a:r>
            <a:r>
              <a:rPr lang="en-US" altLang="ko-KR" sz="1200"/>
              <a:t>, IO  </a:t>
            </a:r>
            <a:r>
              <a:rPr lang="ko-KR" altLang="en-US" sz="1200"/>
              <a:t>요청이 끝나면 이벤트를 받아서 처리하는 이벤트 방식을 사용한다</a:t>
            </a:r>
            <a:r>
              <a:rPr lang="en-US" altLang="ko-KR" sz="1200"/>
              <a:t>. </a:t>
            </a:r>
            <a:r>
              <a:rPr lang="ko-KR" altLang="en-US" sz="1200"/>
              <a:t>이로 인해서</a:t>
            </a:r>
            <a:r>
              <a:rPr lang="en-US" altLang="ko-KR" sz="1200"/>
              <a:t>, CPU</a:t>
            </a:r>
            <a:r>
              <a:rPr lang="ko-KR" altLang="en-US" sz="1200"/>
              <a:t>가 </a:t>
            </a:r>
            <a:r>
              <a:rPr lang="en-US" altLang="ko-KR" sz="1200"/>
              <a:t>IO </a:t>
            </a:r>
            <a:r>
              <a:rPr lang="ko-KR" altLang="en-US" sz="1200"/>
              <a:t>응답을 기다리는 시간이 필요 없고</a:t>
            </a:r>
            <a:r>
              <a:rPr lang="en-US" altLang="ko-KR" sz="1200"/>
              <a:t>, </a:t>
            </a:r>
            <a:r>
              <a:rPr lang="ko-KR" altLang="en-US" sz="1200"/>
              <a:t>대부분의 연산 작업에 사용되기 때문에 높은 효율성을 가질 수 있다</a:t>
            </a:r>
            <a:r>
              <a:rPr lang="en-US" altLang="ko-KR" sz="1200" smtClean="0"/>
              <a:t>.</a:t>
            </a:r>
            <a:endParaRPr lang="ko-KR" altLang="en-US" sz="1108" b="1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03.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 smtClean="0">
                <a:latin typeface="+mj-ea"/>
                <a:ea typeface="+mj-ea"/>
              </a:rPr>
              <a:t>js</a:t>
            </a:r>
            <a:r>
              <a:rPr lang="ko-KR" altLang="en-US" sz="1292" smtClean="0">
                <a:latin typeface="+mj-ea"/>
                <a:ea typeface="+mj-ea"/>
              </a:rPr>
              <a:t>의 장점</a:t>
            </a:r>
            <a:endParaRPr lang="ko-KR" altLang="en-US" sz="1292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899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0977" y="1509585"/>
            <a:ext cx="7844566" cy="125332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ko-KR" altLang="en-US" sz="1600" smtClean="0">
                <a:solidFill>
                  <a:srgbClr val="00B0F0"/>
                </a:solidFill>
              </a:rPr>
              <a:t>기본적으로</a:t>
            </a:r>
            <a:r>
              <a:rPr lang="ko-KR" altLang="en-US" sz="1600">
                <a:solidFill>
                  <a:srgbClr val="00B0F0"/>
                </a:solidFill>
              </a:rPr>
              <a:t> </a:t>
            </a:r>
            <a:r>
              <a:rPr lang="en-US" altLang="ko-KR" sz="1600">
                <a:solidFill>
                  <a:srgbClr val="00B0F0"/>
                </a:solidFill>
              </a:rPr>
              <a:t>Single thread </a:t>
            </a:r>
            <a:r>
              <a:rPr lang="ko-KR" altLang="en-US" sz="1600">
                <a:solidFill>
                  <a:srgbClr val="00B0F0"/>
                </a:solidFill>
              </a:rPr>
              <a:t>모델이기 때문에</a:t>
            </a:r>
            <a:r>
              <a:rPr lang="en-US" altLang="ko-KR" sz="1600">
                <a:solidFill>
                  <a:srgbClr val="00B0F0"/>
                </a:solidFill>
              </a:rPr>
              <a:t>, </a:t>
            </a:r>
            <a:r>
              <a:rPr lang="ko-KR" altLang="en-US" sz="1600">
                <a:solidFill>
                  <a:srgbClr val="00B0F0"/>
                </a:solidFill>
              </a:rPr>
              <a:t>하나의 작업 자체가 시간이 많이 걸리면</a:t>
            </a:r>
            <a:r>
              <a:rPr lang="en-US" altLang="ko-KR" sz="1600">
                <a:solidFill>
                  <a:srgbClr val="00B0F0"/>
                </a:solidFill>
              </a:rPr>
              <a:t>, </a:t>
            </a:r>
            <a:r>
              <a:rPr lang="ko-KR" altLang="en-US" sz="1600">
                <a:solidFill>
                  <a:srgbClr val="00B0F0"/>
                </a:solidFill>
              </a:rPr>
              <a:t>전체 시스템의 성능이  급격하게 떨어진다</a:t>
            </a:r>
            <a:r>
              <a:rPr lang="en-US" altLang="ko-KR" sz="1600" smtClean="0">
                <a:solidFill>
                  <a:srgbClr val="00B0F0"/>
                </a:solidFill>
              </a:rPr>
              <a:t>. CPU Intensive task (</a:t>
            </a:r>
            <a:r>
              <a:rPr lang="ko-KR" altLang="en-US" sz="1600" smtClean="0">
                <a:solidFill>
                  <a:srgbClr val="00B0F0"/>
                </a:solidFill>
              </a:rPr>
              <a:t>예를 들어 </a:t>
            </a:r>
            <a:r>
              <a:rPr lang="en-US" altLang="ko-KR" sz="1600" smtClean="0">
                <a:solidFill>
                  <a:srgbClr val="00B0F0"/>
                </a:solidFill>
              </a:rPr>
              <a:t>Long running Loop </a:t>
            </a:r>
            <a:r>
              <a:rPr lang="ko-KR" altLang="en-US" sz="1600" smtClean="0">
                <a:solidFill>
                  <a:srgbClr val="00B0F0"/>
                </a:solidFill>
              </a:rPr>
              <a:t>작업</a:t>
            </a:r>
            <a:r>
              <a:rPr lang="en-US" altLang="ko-KR" sz="1600" smtClean="0">
                <a:solidFill>
                  <a:srgbClr val="00B0F0"/>
                </a:solidFill>
              </a:rPr>
              <a:t>)</a:t>
            </a:r>
            <a:r>
              <a:rPr lang="ko-KR" altLang="en-US" sz="1600" smtClean="0">
                <a:solidFill>
                  <a:srgbClr val="00B0F0"/>
                </a:solidFill>
              </a:rPr>
              <a:t>가 수행되면 다른 서버요청이 </a:t>
            </a:r>
            <a:r>
              <a:rPr lang="en-US" altLang="ko-KR" sz="1600" smtClean="0">
                <a:solidFill>
                  <a:srgbClr val="00B0F0"/>
                </a:solidFill>
              </a:rPr>
              <a:t>blocking</a:t>
            </a:r>
            <a:r>
              <a:rPr lang="ko-KR" altLang="en-US" sz="1600" smtClean="0">
                <a:solidFill>
                  <a:srgbClr val="00B0F0"/>
                </a:solidFill>
              </a:rPr>
              <a:t>되어 전체 시스템의 성능이 저하되는 것이다</a:t>
            </a:r>
            <a:r>
              <a:rPr lang="en-US" altLang="ko-KR" sz="1600" smtClean="0">
                <a:solidFill>
                  <a:srgbClr val="00B0F0"/>
                </a:solidFill>
              </a:rPr>
              <a:t>.</a:t>
            </a:r>
            <a:r>
              <a:rPr lang="ko-KR" altLang="en-US" sz="1600" smtClean="0">
                <a:solidFill>
                  <a:srgbClr val="00B0F0"/>
                </a:solidFill>
              </a:rPr>
              <a:t> </a:t>
            </a:r>
            <a:endParaRPr lang="ko-KR" altLang="en-US" sz="1600" b="1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0976" y="2975827"/>
            <a:ext cx="3803227" cy="1376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ko-KR" altLang="en-US" sz="1200"/>
              <a:t>자바스크립트와 같은 스크립트 언어의 특성상 해당 코드가 수행이 되어야 코드에서 에러가 나는지를 확인할 수 있고</a:t>
            </a:r>
            <a:r>
              <a:rPr lang="en-US" altLang="ko-KR" sz="1200"/>
              <a:t>, </a:t>
            </a:r>
            <a:r>
              <a:rPr lang="ko-KR" altLang="en-US" sz="1200"/>
              <a:t>에러가 날 경우 프로세스 자체가 내려가기 때문에</a:t>
            </a:r>
            <a:r>
              <a:rPr lang="en-US" altLang="ko-KR" sz="1200"/>
              <a:t>, </a:t>
            </a:r>
            <a:r>
              <a:rPr lang="ko-KR" altLang="en-US" sz="1200"/>
              <a:t>이를 충분히 인지하고 설계에 사전 반영을 해야 하며</a:t>
            </a:r>
            <a:r>
              <a:rPr lang="en-US" altLang="ko-KR" sz="1200"/>
              <a:t>, </a:t>
            </a:r>
            <a:r>
              <a:rPr lang="ko-KR" altLang="en-US" sz="1200" err="1"/>
              <a:t>발생가능한</a:t>
            </a:r>
            <a:r>
              <a:rPr lang="ko-KR" altLang="en-US" sz="1200"/>
              <a:t> 에러를 잡아내기 위해서 개발 </a:t>
            </a:r>
            <a:r>
              <a:rPr lang="ko-KR" altLang="en-US" sz="1200" err="1"/>
              <a:t>기간중에</a:t>
            </a:r>
            <a:r>
              <a:rPr lang="ko-KR" altLang="en-US" sz="1200"/>
              <a:t> 테스트에 많은 집중을 </a:t>
            </a:r>
            <a:r>
              <a:rPr lang="ko-KR" altLang="en-US" sz="1200" err="1"/>
              <a:t>해야한다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4614029" y="2975827"/>
            <a:ext cx="3803227" cy="2299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ko-KR" altLang="en-US" sz="1200">
                <a:solidFill>
                  <a:srgbClr val="00B0F0"/>
                </a:solidFill>
              </a:rPr>
              <a:t>문제점으로는 </a:t>
            </a:r>
            <a:r>
              <a:rPr lang="en-US" altLang="ko-KR" sz="1200">
                <a:solidFill>
                  <a:srgbClr val="00B0F0"/>
                </a:solidFill>
              </a:rPr>
              <a:t>single thread </a:t>
            </a:r>
            <a:r>
              <a:rPr lang="ko-KR" altLang="en-US" sz="1200">
                <a:solidFill>
                  <a:srgbClr val="00B0F0"/>
                </a:solidFill>
              </a:rPr>
              <a:t>모델이기 때문에</a:t>
            </a:r>
            <a:r>
              <a:rPr lang="en-US" altLang="ko-KR" sz="1200">
                <a:solidFill>
                  <a:srgbClr val="00B0F0"/>
                </a:solidFill>
              </a:rPr>
              <a:t>, </a:t>
            </a:r>
            <a:r>
              <a:rPr lang="ko-KR" altLang="en-US" sz="1200">
                <a:solidFill>
                  <a:srgbClr val="00B0F0"/>
                </a:solidFill>
              </a:rPr>
              <a:t>멀티 코어 </a:t>
            </a:r>
            <a:r>
              <a:rPr lang="ko-KR" altLang="en-US" sz="1200" err="1">
                <a:solidFill>
                  <a:srgbClr val="00B0F0"/>
                </a:solidFill>
              </a:rPr>
              <a:t>머신에서</a:t>
            </a:r>
            <a:r>
              <a:rPr lang="ko-KR" altLang="en-US" sz="1200">
                <a:solidFill>
                  <a:srgbClr val="00B0F0"/>
                </a:solidFill>
              </a:rPr>
              <a:t> </a:t>
            </a:r>
            <a:r>
              <a:rPr lang="en-US" altLang="ko-KR" sz="1200">
                <a:solidFill>
                  <a:srgbClr val="00B0F0"/>
                </a:solidFill>
              </a:rPr>
              <a:t>CPU </a:t>
            </a:r>
            <a:r>
              <a:rPr lang="ko-KR" altLang="en-US" sz="1200">
                <a:solidFill>
                  <a:srgbClr val="00B0F0"/>
                </a:solidFill>
              </a:rPr>
              <a:t>사용을 최적화할 수 없다는 문제가 있다</a:t>
            </a:r>
            <a:r>
              <a:rPr lang="en-US" altLang="ko-KR" sz="1200">
                <a:solidFill>
                  <a:srgbClr val="00B0F0"/>
                </a:solidFill>
              </a:rPr>
              <a:t>. </a:t>
            </a:r>
            <a:r>
              <a:rPr lang="en-US" altLang="ko-KR" sz="1200" smtClean="0">
                <a:solidFill>
                  <a:srgbClr val="00B0F0"/>
                </a:solidFill>
              </a:rPr>
              <a:t/>
            </a:r>
            <a:br>
              <a:rPr lang="en-US" altLang="ko-KR" sz="1200" smtClean="0">
                <a:solidFill>
                  <a:srgbClr val="00B0F0"/>
                </a:solidFill>
              </a:rPr>
            </a:br>
            <a:r>
              <a:rPr lang="en-US" altLang="ko-KR" sz="1200" smtClean="0">
                <a:solidFill>
                  <a:srgbClr val="00B0F0"/>
                </a:solidFill>
              </a:rPr>
              <a:t/>
            </a:r>
            <a:br>
              <a:rPr lang="en-US" altLang="ko-KR" sz="1200" smtClean="0">
                <a:solidFill>
                  <a:srgbClr val="00B0F0"/>
                </a:solidFill>
              </a:rPr>
            </a:br>
            <a:r>
              <a:rPr lang="ko-KR" altLang="en-US" sz="1200" smtClean="0"/>
              <a:t>하나의 </a:t>
            </a:r>
            <a:r>
              <a:rPr lang="ko-KR" altLang="en-US" sz="1200" err="1"/>
              <a:t>쓰레드는</a:t>
            </a:r>
            <a:r>
              <a:rPr lang="ko-KR" altLang="en-US" sz="1200"/>
              <a:t> 하나의 물리적 코어밖에 사용하지 못하기 </a:t>
            </a:r>
            <a:r>
              <a:rPr lang="ko-KR" altLang="en-US" sz="1200" err="1"/>
              <a:t>때문제</a:t>
            </a:r>
            <a:r>
              <a:rPr lang="ko-KR" altLang="en-US" sz="1200"/>
              <a:t> 코어가 많은 시스템이라도 성능이 올라가지 않는다 그래서 </a:t>
            </a:r>
            <a:r>
              <a:rPr lang="ko-KR" altLang="en-US" sz="1200" err="1"/>
              <a:t>설계시</a:t>
            </a:r>
            <a:r>
              <a:rPr lang="en-US" altLang="ko-KR" sz="1200"/>
              <a:t>, Cluster </a:t>
            </a:r>
            <a:r>
              <a:rPr lang="ko-KR" altLang="en-US" sz="1200" err="1"/>
              <a:t>모듈등을</a:t>
            </a:r>
            <a:r>
              <a:rPr lang="ko-KR" altLang="en-US" sz="1200"/>
              <a:t> 이용하여</a:t>
            </a:r>
            <a:r>
              <a:rPr lang="en-US" altLang="ko-KR" sz="1200"/>
              <a:t>, </a:t>
            </a:r>
            <a:r>
              <a:rPr lang="ko-KR" altLang="en-US" sz="1200"/>
              <a:t>하나의 서버에서 </a:t>
            </a:r>
            <a:r>
              <a:rPr lang="ko-KR" altLang="en-US" sz="1200" err="1"/>
              <a:t>여러개의</a:t>
            </a:r>
            <a:r>
              <a:rPr lang="ko-KR" altLang="en-US" sz="1200"/>
              <a:t> </a:t>
            </a:r>
            <a:r>
              <a:rPr lang="ko-KR" altLang="en-US" sz="1200" err="1"/>
              <a:t>노드</a:t>
            </a:r>
            <a:r>
              <a:rPr lang="ko-KR" altLang="en-US" sz="1200"/>
              <a:t> 프로세스를 사용하는 모델을 가지고 가야 하며</a:t>
            </a:r>
            <a:r>
              <a:rPr lang="en-US" altLang="ko-KR" sz="1200"/>
              <a:t>, </a:t>
            </a:r>
            <a:r>
              <a:rPr lang="ko-KR" altLang="en-US" sz="1200"/>
              <a:t>또한</a:t>
            </a:r>
            <a:r>
              <a:rPr lang="en-US" altLang="ko-KR" sz="1200"/>
              <a:t>, </a:t>
            </a:r>
            <a:r>
              <a:rPr lang="ko-KR" altLang="en-US" sz="1200" err="1"/>
              <a:t>세션등을</a:t>
            </a:r>
            <a:r>
              <a:rPr lang="ko-KR" altLang="en-US" sz="1200"/>
              <a:t> 공유할 경우</a:t>
            </a:r>
            <a:r>
              <a:rPr lang="en-US" altLang="ko-KR" sz="1200"/>
              <a:t>, </a:t>
            </a:r>
            <a:r>
              <a:rPr lang="ko-KR" altLang="en-US" sz="1200"/>
              <a:t>세션 공유용 </a:t>
            </a:r>
            <a:r>
              <a:rPr lang="en-US" altLang="ko-KR" sz="1200" err="1"/>
              <a:t>redis</a:t>
            </a:r>
            <a:r>
              <a:rPr lang="ko-KR" altLang="en-US" sz="1200"/>
              <a:t>와 같은 부가적인 인프라가 필요하다</a:t>
            </a:r>
            <a:r>
              <a:rPr lang="en-US" altLang="ko-KR" sz="1200"/>
              <a:t>.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293" y="4534890"/>
            <a:ext cx="3803227" cy="1191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ko-KR" altLang="en-US" sz="1200"/>
              <a:t>코드를 순차적으로 실행하는 것이 아니라</a:t>
            </a:r>
            <a:r>
              <a:rPr lang="en-US" altLang="ko-KR" sz="1200"/>
              <a:t>, </a:t>
            </a:r>
            <a:r>
              <a:rPr lang="ko-KR" altLang="en-US" sz="1200" err="1"/>
              <a:t>비동기</a:t>
            </a:r>
            <a:r>
              <a:rPr lang="ko-KR" altLang="en-US" sz="1200"/>
              <a:t> 방식으로 이벤트를 보내놓고</a:t>
            </a:r>
            <a:r>
              <a:rPr lang="en-US" altLang="ko-KR" sz="1200"/>
              <a:t>, </a:t>
            </a:r>
            <a:r>
              <a:rPr lang="ko-KR" altLang="en-US" sz="1200"/>
              <a:t>그 응답에 대한 이벤트가 오면 </a:t>
            </a:r>
            <a:r>
              <a:rPr lang="ko-KR" altLang="en-US" sz="1200" err="1"/>
              <a:t>핸들러를</a:t>
            </a:r>
            <a:r>
              <a:rPr lang="ko-KR" altLang="en-US" sz="1200"/>
              <a:t> 통해서 처리 하는 형식이기 때문에</a:t>
            </a:r>
            <a:r>
              <a:rPr lang="en-US" altLang="ko-KR" sz="1200"/>
              <a:t>, </a:t>
            </a:r>
            <a:r>
              <a:rPr lang="ko-KR" altLang="en-US" sz="1200"/>
              <a:t>기존 서버 프로그래밍 모델과는 많은 차이를 보인다</a:t>
            </a:r>
            <a:r>
              <a:rPr lang="en-US" altLang="ko-KR" sz="1200"/>
              <a:t>.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04.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 smtClean="0">
                <a:latin typeface="+mj-ea"/>
                <a:ea typeface="+mj-ea"/>
              </a:rPr>
              <a:t>js</a:t>
            </a:r>
            <a:r>
              <a:rPr lang="ko-KR" altLang="en-US" sz="1292" smtClean="0">
                <a:latin typeface="+mj-ea"/>
                <a:ea typeface="+mj-ea"/>
              </a:rPr>
              <a:t>의 한계 및 주의점</a:t>
            </a:r>
            <a:endParaRPr lang="ko-KR" altLang="en-US" sz="1292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19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6448" y="2624762"/>
            <a:ext cx="4951687" cy="1191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서로 </a:t>
            </a:r>
            <a:r>
              <a:rPr lang="ko-KR" altLang="en-US" sz="1200"/>
              <a:t>호환되는 표준 라이브러리가 없다</a:t>
            </a:r>
            <a:r>
              <a:rPr lang="en-US" altLang="ko-KR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데이터베이스에 연결할 수 있는 표준 인터페이스가 없다</a:t>
            </a:r>
            <a:r>
              <a:rPr lang="en-US" altLang="ko-KR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다른 모듈을 삽입하는 표준적인 방법이 없다</a:t>
            </a:r>
            <a:r>
              <a:rPr lang="en-US" altLang="ko-KR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코드를 </a:t>
            </a:r>
            <a:r>
              <a:rPr lang="ko-KR" altLang="en-US" sz="1200" err="1"/>
              <a:t>패키징해서</a:t>
            </a:r>
            <a:r>
              <a:rPr lang="ko-KR" altLang="en-US" sz="1200"/>
              <a:t> 배포하고 설치하는 방법이 필요하다</a:t>
            </a:r>
            <a:r>
              <a:rPr lang="en-US" altLang="ko-KR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의존성 문제까지 해결하는 공통 패키지 모듈 저장소가 필요하다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05. Common JS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514" y="1144305"/>
            <a:ext cx="7805057" cy="822440"/>
          </a:xfrm>
          <a:prstGeom prst="rect">
            <a:avLst/>
          </a:prstGeom>
          <a:noFill/>
          <a:ln>
            <a:noFill/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en-US" altLang="ko-KR" sz="1200" smtClean="0">
                <a:hlinkClick r:id="rId2"/>
              </a:rPr>
              <a:t>CommonJS</a:t>
            </a:r>
            <a:r>
              <a:rPr lang="ko-KR" altLang="en-US" sz="1200" smtClean="0"/>
              <a:t>는 </a:t>
            </a:r>
            <a:r>
              <a:rPr lang="en-US" altLang="ko-KR" sz="1200"/>
              <a:t>JavaScript</a:t>
            </a:r>
            <a:r>
              <a:rPr lang="ko-KR" altLang="en-US" sz="1200"/>
              <a:t>를 브라우저에서뿐만 아니라</a:t>
            </a:r>
            <a:r>
              <a:rPr lang="en-US" altLang="ko-KR" sz="1200"/>
              <a:t>, </a:t>
            </a:r>
            <a:r>
              <a:rPr lang="ko-KR" altLang="en-US" sz="1200"/>
              <a:t>서버사이드 애플리케이션이나 데스크톱 애플리케이션에서도 사용하려고 조직한 자발적 </a:t>
            </a:r>
            <a:r>
              <a:rPr lang="ko-KR" altLang="en-US" sz="1200" err="1"/>
              <a:t>워킹</a:t>
            </a:r>
            <a:r>
              <a:rPr lang="ko-KR" altLang="en-US" sz="1200"/>
              <a:t> 그룹이다</a:t>
            </a:r>
            <a:r>
              <a:rPr lang="en-US" altLang="ko-KR" sz="1200"/>
              <a:t>. CommonJS</a:t>
            </a:r>
            <a:r>
              <a:rPr lang="ko-KR" altLang="en-US" sz="1200"/>
              <a:t>의 </a:t>
            </a:r>
            <a:r>
              <a:rPr lang="en-US" altLang="ko-KR" sz="1200"/>
              <a:t>'Common'</a:t>
            </a:r>
            <a:r>
              <a:rPr lang="ko-KR" altLang="en-US" sz="1200"/>
              <a:t>은 </a:t>
            </a:r>
            <a:r>
              <a:rPr lang="en-US" altLang="ko-KR" sz="1200"/>
              <a:t>JavaScript</a:t>
            </a:r>
            <a:r>
              <a:rPr lang="ko-KR" altLang="en-US" sz="1200"/>
              <a:t>를 브라우저에서만 사용하는 언어가 아닌 일반적인 범용 언어로 사용할 수 있도록 하겠다는 의지를 나타내고 있는 것이라고 이해할 수 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571500" y="2513184"/>
            <a:ext cx="2849336" cy="1376438"/>
          </a:xfrm>
          <a:prstGeom prst="rect">
            <a:avLst/>
          </a:prstGeom>
          <a:noFill/>
          <a:ln>
            <a:noFill/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en-US" altLang="ko-KR" sz="1200" smtClean="0"/>
              <a:t>Common JS </a:t>
            </a:r>
            <a:r>
              <a:rPr lang="ko-KR" altLang="en-US" sz="1200" err="1" smtClean="0"/>
              <a:t>워킹그룹의</a:t>
            </a:r>
            <a:r>
              <a:rPr lang="ko-KR" altLang="en-US" sz="1200" smtClean="0"/>
              <a:t> 창시자인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Kevin</a:t>
            </a:r>
            <a:r>
              <a:rPr lang="ko-KR" altLang="en-US" sz="1200"/>
              <a:t>은 </a:t>
            </a:r>
            <a:r>
              <a:rPr lang="en-US" altLang="ko-KR" sz="1200"/>
              <a:t>JavaScript</a:t>
            </a:r>
            <a:r>
              <a:rPr lang="ko-KR" altLang="en-US" sz="1200"/>
              <a:t>가 브라우저용 언어를 넘어 범용적으로 쓰이려면</a:t>
            </a:r>
            <a:r>
              <a:rPr lang="en-US" altLang="ko-KR" sz="1200"/>
              <a:t>, Ruby</a:t>
            </a:r>
            <a:r>
              <a:rPr lang="ko-KR" altLang="en-US" sz="1200"/>
              <a:t>나 </a:t>
            </a:r>
            <a:r>
              <a:rPr lang="en-US" altLang="ko-KR" sz="1200"/>
              <a:t>Python</a:t>
            </a:r>
            <a:r>
              <a:rPr lang="ko-KR" altLang="en-US" sz="1200"/>
              <a:t>과 같은 체계가 필요하다고 주장했다</a:t>
            </a:r>
            <a:r>
              <a:rPr lang="en-US" altLang="ko-KR" sz="1200"/>
              <a:t>. Kevin</a:t>
            </a:r>
            <a:r>
              <a:rPr lang="ko-KR" altLang="en-US" sz="1200"/>
              <a:t>이 제기한 핵심 문제를 정리하면 다음과 같다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673072" y="2173358"/>
            <a:ext cx="4223770" cy="282555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400" b="1"/>
              <a:t>서버사이드 </a:t>
            </a:r>
            <a:r>
              <a:rPr lang="en-US" altLang="ko-KR" sz="1400" b="1"/>
              <a:t>JavaScript</a:t>
            </a:r>
            <a:r>
              <a:rPr lang="ko-KR" altLang="en-US" sz="1400" b="1"/>
              <a:t>의 주요 쟁점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73072" y="2032060"/>
            <a:ext cx="78177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0351" y="4179051"/>
            <a:ext cx="4223770" cy="282555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400" b="1" smtClean="0"/>
              <a:t>핵심은 모듈화</a:t>
            </a:r>
            <a:endParaRPr lang="ko-KR" altLang="en-US" sz="1400" b="1"/>
          </a:p>
        </p:txBody>
      </p:sp>
      <p:sp>
        <p:nvSpPr>
          <p:cNvPr id="18" name="TextBox 17"/>
          <p:cNvSpPr txBox="1"/>
          <p:nvPr/>
        </p:nvSpPr>
        <p:spPr>
          <a:xfrm>
            <a:off x="3492904" y="4573305"/>
            <a:ext cx="4995231" cy="1099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rgbClr val="0070C0"/>
                </a:solidFill>
              </a:rPr>
              <a:t>스코프</a:t>
            </a:r>
            <a:r>
              <a:rPr lang="en-US" altLang="ko-KR" sz="1200" smtClean="0">
                <a:solidFill>
                  <a:srgbClr val="0070C0"/>
                </a:solidFill>
              </a:rPr>
              <a:t>(</a:t>
            </a:r>
            <a:r>
              <a:rPr lang="en-US" altLang="ko-KR" sz="1200">
                <a:solidFill>
                  <a:srgbClr val="0070C0"/>
                </a:solidFill>
              </a:rPr>
              <a:t>Scope</a:t>
            </a:r>
            <a:r>
              <a:rPr lang="en-US" altLang="ko-KR" sz="1200" smtClean="0">
                <a:solidFill>
                  <a:srgbClr val="0070C0"/>
                </a:solidFill>
              </a:rPr>
              <a:t>) : </a:t>
            </a:r>
            <a:r>
              <a:rPr lang="ko-KR" altLang="en-US" sz="1100">
                <a:solidFill>
                  <a:srgbClr val="0070C0"/>
                </a:solidFill>
              </a:rPr>
              <a:t>모든 모듈은 자신만의 독립적인 실행 영역이 있어야 </a:t>
            </a:r>
            <a:r>
              <a:rPr lang="ko-KR" altLang="en-US" sz="1100" smtClean="0">
                <a:solidFill>
                  <a:srgbClr val="0070C0"/>
                </a:solidFill>
              </a:rPr>
              <a:t>한다</a:t>
            </a:r>
            <a:endParaRPr lang="en-US" altLang="ko-KR" sz="1200">
              <a:solidFill>
                <a:srgbClr val="0070C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0070C0"/>
                </a:solidFill>
              </a:rPr>
              <a:t>정의</a:t>
            </a:r>
            <a:r>
              <a:rPr lang="en-US" altLang="ko-KR" sz="1200">
                <a:solidFill>
                  <a:srgbClr val="0070C0"/>
                </a:solidFill>
              </a:rPr>
              <a:t>(Definition</a:t>
            </a:r>
            <a:r>
              <a:rPr lang="en-US" altLang="ko-KR" sz="1200" smtClean="0">
                <a:solidFill>
                  <a:srgbClr val="0070C0"/>
                </a:solidFill>
              </a:rPr>
              <a:t>) : </a:t>
            </a:r>
            <a:r>
              <a:rPr lang="ko-KR" altLang="en-US" sz="1100">
                <a:solidFill>
                  <a:srgbClr val="0070C0"/>
                </a:solidFill>
              </a:rPr>
              <a:t>모듈 정의는 </a:t>
            </a:r>
            <a:r>
              <a:rPr lang="en-US" altLang="ko-KR" sz="1100">
                <a:solidFill>
                  <a:srgbClr val="0070C0"/>
                </a:solidFill>
              </a:rPr>
              <a:t>exports </a:t>
            </a:r>
            <a:r>
              <a:rPr lang="ko-KR" altLang="en-US" sz="1100">
                <a:solidFill>
                  <a:srgbClr val="0070C0"/>
                </a:solidFill>
              </a:rPr>
              <a:t>객체를 이용한다</a:t>
            </a:r>
            <a:r>
              <a:rPr lang="en-US" altLang="ko-KR" sz="1100">
                <a:solidFill>
                  <a:srgbClr val="0070C0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0070C0"/>
                </a:solidFill>
              </a:rPr>
              <a:t>사용</a:t>
            </a:r>
            <a:r>
              <a:rPr lang="en-US" altLang="ko-KR" sz="1200">
                <a:solidFill>
                  <a:srgbClr val="0070C0"/>
                </a:solidFill>
              </a:rPr>
              <a:t>(Usage</a:t>
            </a:r>
            <a:r>
              <a:rPr lang="en-US" altLang="ko-KR" sz="1200" smtClean="0">
                <a:solidFill>
                  <a:srgbClr val="0070C0"/>
                </a:solidFill>
              </a:rPr>
              <a:t>) : </a:t>
            </a:r>
            <a:r>
              <a:rPr lang="ko-KR" altLang="en-US" sz="1100">
                <a:solidFill>
                  <a:srgbClr val="0070C0"/>
                </a:solidFill>
              </a:rPr>
              <a:t>모듈 사용은 </a:t>
            </a:r>
            <a:r>
              <a:rPr lang="en-US" altLang="ko-KR" sz="1100">
                <a:solidFill>
                  <a:srgbClr val="0070C0"/>
                </a:solidFill>
              </a:rPr>
              <a:t>require </a:t>
            </a:r>
            <a:r>
              <a:rPr lang="ko-KR" altLang="en-US" sz="1100">
                <a:solidFill>
                  <a:srgbClr val="0070C0"/>
                </a:solidFill>
              </a:rPr>
              <a:t>함수를 이용한다</a:t>
            </a:r>
            <a:r>
              <a:rPr lang="en-US" altLang="ko-KR" sz="1100">
                <a:solidFill>
                  <a:srgbClr val="0070C0"/>
                </a:solidFill>
              </a:rPr>
              <a:t>.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670350" y="4062246"/>
            <a:ext cx="78177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8779" y="4502549"/>
            <a:ext cx="2849336" cy="1376438"/>
          </a:xfrm>
          <a:prstGeom prst="rect">
            <a:avLst/>
          </a:prstGeom>
          <a:noFill/>
          <a:ln>
            <a:noFill/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ko-KR" altLang="en-US" sz="1200"/>
              <a:t>앞에서 언급한 문제점들은 결국 모듈화로 귀결된다</a:t>
            </a:r>
            <a:r>
              <a:rPr lang="en-US" altLang="ko-KR" sz="1200"/>
              <a:t>. </a:t>
            </a:r>
            <a:r>
              <a:rPr lang="ko-KR" altLang="en-US" sz="1200"/>
              <a:t>그리고 </a:t>
            </a:r>
            <a:r>
              <a:rPr lang="en-US" altLang="ko-KR" sz="1200"/>
              <a:t>CommonJS</a:t>
            </a:r>
            <a:r>
              <a:rPr lang="ko-KR" altLang="en-US" sz="1200"/>
              <a:t>의 주요 명세는 바로 이 모듈을 어떻게 정의하고</a:t>
            </a:r>
            <a:r>
              <a:rPr lang="en-US" altLang="ko-KR" sz="1200"/>
              <a:t>, </a:t>
            </a:r>
            <a:r>
              <a:rPr lang="ko-KR" altLang="en-US" sz="1200"/>
              <a:t>어떻게 사용할 것인가에 대한 것이다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모듈화는 세 </a:t>
            </a:r>
            <a:r>
              <a:rPr lang="ko-KR" altLang="en-US" sz="1200"/>
              <a:t>부분으로 이루어진다</a:t>
            </a:r>
            <a:r>
              <a:rPr lang="en-US" altLang="ko-KR" sz="120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3143" y="5992586"/>
            <a:ext cx="33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hlinkClick r:id="rId3"/>
              </a:rPr>
              <a:t>http://d2.naver.com/helloworld/12864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6748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06. npm </a:t>
            </a:r>
            <a:r>
              <a:rPr lang="ko-KR" altLang="en-US" sz="1292" smtClean="0">
                <a:latin typeface="+mj-ea"/>
                <a:ea typeface="+mj-ea"/>
              </a:rPr>
              <a:t>필수 명령어와 사용법</a:t>
            </a:r>
            <a:endParaRPr lang="ko-KR" altLang="en-US" sz="1292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459362"/>
              </p:ext>
            </p:extLst>
          </p:nvPr>
        </p:nvGraphicFramePr>
        <p:xfrm>
          <a:off x="598140" y="1709069"/>
          <a:ext cx="7878967" cy="44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98"/>
                <a:gridCol w="527326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-v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버전확인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-h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관련 도움말 출력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 init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Node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App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의 버전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,git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저장소 정보 등 기본 정보와 모듈의 의존성 정보를 담은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package.json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파일을 생성한다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install </a:t>
                      </a:r>
                      <a:r>
                        <a:rPr lang="en-US" altLang="ko-KR" sz="1100" b="0" baseline="0" smtClean="0">
                          <a:solidFill>
                            <a:srgbClr val="00B0F0"/>
                          </a:solidFill>
                          <a:latin typeface="+mj-ea"/>
                          <a:ea typeface="+mj-ea"/>
                        </a:rPr>
                        <a:t>modulename</a:t>
                      </a:r>
                      <a:endParaRPr lang="ko-KR" altLang="en-US" sz="1100" b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해당이름의 모듈을 로컬위치에 설치한다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npm</a:t>
                      </a:r>
                      <a:r>
                        <a:rPr lang="en-US" altLang="ko-KR" sz="1100" b="0" kern="1200" baseline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install </a:t>
                      </a:r>
                      <a:r>
                        <a:rPr lang="en-US" altLang="ko-KR" sz="11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modulename@0.5.5</a:t>
                      </a:r>
                      <a:endParaRPr lang="ko-KR" altLang="en-US" sz="1100" b="0" kern="1200">
                        <a:solidFill>
                          <a:srgbClr val="00B0F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해당 모듈의 지정된 버전을 로컬위치에 설치한다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install </a:t>
                      </a:r>
                      <a:r>
                        <a:rPr lang="en-US" altLang="ko-KR" sz="1100" b="0" baseline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-g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100" b="0" baseline="0" smtClean="0">
                          <a:solidFill>
                            <a:srgbClr val="00B0F0"/>
                          </a:solidFill>
                          <a:latin typeface="+mj-ea"/>
                          <a:ea typeface="+mj-ea"/>
                        </a:rPr>
                        <a:t>modulename</a:t>
                      </a:r>
                      <a:endParaRPr lang="ko-KR" altLang="en-US" sz="1100" b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해당이름의 모듈을 전역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(Global)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위치에 설치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모듈을 설치할 때 로컬 설치와 전역설치 옵션이 있다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로컬설치는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Node App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의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Working directory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에 설치 하는것을 의미하며 설치된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모듈을 사용하는 작업중인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Node App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에서 사용하도록 한다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b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전역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(Global)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설치는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-g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플래그를 삽입하면 되는데 이 전역설치는 모든 위치에서 실행될 필요가 있는 모듈을 설치할 경우에 사용된다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대표적인 예는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grunt-cli, gulp-cli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처럼 별도의 명령을 실행이 필요한 모듈 들이다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 install </a:t>
                      </a:r>
                      <a:r>
                        <a:rPr lang="en-US" altLang="ko-KR" sz="1100" b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--save </a:t>
                      </a:r>
                      <a:r>
                        <a:rPr lang="en-US" altLang="ko-KR" sz="11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modulename</a:t>
                      </a:r>
                      <a:endParaRPr lang="ko-KR" altLang="en-US" sz="1100" b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해당 이름의 모듈을 로컬위치에 설치하고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package.json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의 의존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모듈 목록이 기록된 부분을 수정한다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npm install </a:t>
                      </a:r>
                      <a:r>
                        <a:rPr lang="en-US" altLang="ko-KR" sz="1100" b="0" kern="120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--save-dev </a:t>
                      </a:r>
                      <a:r>
                        <a:rPr lang="en-US" altLang="ko-KR" sz="11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modulename</a:t>
                      </a:r>
                      <a:endParaRPr lang="ko-KR" altLang="en-US" sz="1100" b="0" kern="120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모듈을 개발과정에서만 사용되도록 의존성을 정리하여 설치한다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b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예를 들어 개발코드의 테스트용 모듈 이나 개발편의성을 위한 모듈을 설치할 때 사용한다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 remove </a:t>
                      </a:r>
                      <a:r>
                        <a:rPr lang="en-US" altLang="ko-KR" sz="11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modulename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해당 이름의 모듈을 삭제한다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ls </a:t>
                      </a:r>
                      <a:r>
                        <a:rPr lang="en-US" altLang="ko-KR" sz="1100" smtClean="0"/>
                        <a:t>--depth=0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현재 설치되어 있는 모듈의 리스트를 출력한다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너무 뎁스가 길 경우에는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depth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옵션을 지정하여 지정된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depth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까지만 보이도록 할 수 있다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520339"/>
              </p:ext>
            </p:extLst>
          </p:nvPr>
        </p:nvGraphicFramePr>
        <p:xfrm>
          <a:off x="3978252" y="1141877"/>
          <a:ext cx="1075871" cy="41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Image" r:id="rId3" imgW="2184120" imgH="850680" progId="Photoshop.Image.16">
                  <p:embed/>
                </p:oleObj>
              </mc:Choice>
              <mc:Fallback>
                <p:oleObj name="Image" r:id="rId3" imgW="2184120" imgH="850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78252" y="1141877"/>
                        <a:ext cx="1075871" cy="419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4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221092"/>
            <a:ext cx="7939415" cy="228559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4800" b="1" smtClean="0">
                <a:solidFill>
                  <a:schemeClr val="bg1"/>
                </a:solidFill>
              </a:rPr>
              <a:t>Node js</a:t>
            </a:r>
            <a:r>
              <a:rPr lang="en-US" altLang="ko-KR" sz="3200" b="1" smtClean="0">
                <a:solidFill>
                  <a:schemeClr val="bg1"/>
                </a:solidFill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</a:rPr>
            </a:br>
            <a:r>
              <a:rPr lang="ko-KR" altLang="en-US" sz="6000" smtClean="0">
                <a:solidFill>
                  <a:schemeClr val="bg1"/>
                </a:solidFill>
              </a:rPr>
              <a:t>주요객체와 </a:t>
            </a:r>
            <a:r>
              <a:rPr lang="ko-KR" altLang="en-US" sz="6000" smtClean="0">
                <a:solidFill>
                  <a:schemeClr val="bg1"/>
                </a:solidFill>
              </a:rPr>
              <a:t>모듈</a:t>
            </a:r>
            <a:r>
              <a:rPr lang="en-US" altLang="ko-KR" sz="6000" b="1">
                <a:solidFill>
                  <a:schemeClr val="bg1"/>
                </a:solidFill>
              </a:rPr>
              <a:t/>
            </a:r>
            <a:br>
              <a:rPr lang="en-US" altLang="ko-KR" sz="6000" b="1">
                <a:solidFill>
                  <a:schemeClr val="bg1"/>
                </a:solidFill>
              </a:rPr>
            </a:br>
            <a:r>
              <a:rPr lang="en-US" altLang="ko-KR" sz="1200" smtClean="0">
                <a:solidFill>
                  <a:schemeClr val="bg1"/>
                </a:solidFill>
              </a:rPr>
              <a:t/>
            </a:r>
            <a:br>
              <a:rPr lang="en-US" altLang="ko-KR" sz="1200" smtClean="0">
                <a:solidFill>
                  <a:schemeClr val="bg1"/>
                </a:solidFill>
              </a:rPr>
            </a:br>
            <a:endParaRPr lang="ko-KR" altLang="en-US" sz="1108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7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06. npm </a:t>
            </a:r>
            <a:r>
              <a:rPr lang="ko-KR" altLang="en-US" sz="1292" smtClean="0">
                <a:latin typeface="+mj-ea"/>
                <a:ea typeface="+mj-ea"/>
              </a:rPr>
              <a:t>필수 명령어와 사용법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4818" y="1337712"/>
            <a:ext cx="7908154" cy="1818625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132923" rIns="166154" bIns="252000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rgbClr val="00B0F0"/>
                </a:solidFill>
              </a:rPr>
              <a:t>Process</a:t>
            </a:r>
            <a:r>
              <a:rPr lang="en-US" altLang="ko-KR" sz="2400" b="1" smtClean="0">
                <a:solidFill>
                  <a:srgbClr val="00B0F0"/>
                </a:solidFill>
              </a:rPr>
              <a:t> </a:t>
            </a:r>
            <a:br>
              <a:rPr lang="en-US" altLang="ko-KR" sz="2400" b="1" smtClean="0">
                <a:solidFill>
                  <a:srgbClr val="00B0F0"/>
                </a:solidFill>
              </a:rPr>
            </a:br>
            <a:r>
              <a:rPr lang="en-US" altLang="ko-KR" sz="2000" b="1" smtClean="0"/>
              <a:t>Global Object</a:t>
            </a:r>
            <a:r>
              <a:rPr lang="en-US" altLang="ko-KR" sz="1292" b="1">
                <a:solidFill>
                  <a:srgbClr val="C00000"/>
                </a:solidFill>
              </a:rPr>
              <a:t/>
            </a:r>
            <a:br>
              <a:rPr lang="en-US" altLang="ko-KR" sz="1292" b="1">
                <a:solidFill>
                  <a:srgbClr val="C00000"/>
                </a:solidFill>
              </a:rPr>
            </a:br>
            <a:r>
              <a:rPr lang="en-US" altLang="ko-KR" sz="1292" b="1" smtClean="0">
                <a:solidFill>
                  <a:srgbClr val="C00000"/>
                </a:solidFill>
              </a:rPr>
              <a:t/>
            </a:r>
            <a:br>
              <a:rPr lang="en-US" altLang="ko-KR" sz="1292" b="1" smtClean="0">
                <a:solidFill>
                  <a:srgbClr val="C00000"/>
                </a:solidFill>
              </a:rPr>
            </a:b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객체는 프로세스에 대한 정보를 담고 있는 전역객체로서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객체에서 시스템과 관련된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정보를 가져와 활용할 수 있게 한다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8" b="1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817" y="3287883"/>
            <a:ext cx="2559867" cy="251521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rgbClr val="00B0F0"/>
                </a:solidFill>
              </a:rPr>
              <a:t>fs</a:t>
            </a:r>
            <a:r>
              <a:rPr lang="en-US" altLang="ko-KR" sz="2400" b="1" smtClean="0">
                <a:solidFill>
                  <a:srgbClr val="00B0F0"/>
                </a:solidFill>
              </a:rPr>
              <a:t> </a:t>
            </a:r>
            <a:br>
              <a:rPr lang="en-US" altLang="ko-KR" sz="2400" b="1" smtClean="0">
                <a:solidFill>
                  <a:srgbClr val="00B0F0"/>
                </a:solidFill>
              </a:rPr>
            </a:br>
            <a:r>
              <a:rPr lang="en-US" altLang="ko-KR" sz="2000" b="1" smtClean="0"/>
              <a:t>File System module</a:t>
            </a:r>
            <a:r>
              <a:rPr lang="en-US" altLang="ko-KR" sz="1292" b="1">
                <a:solidFill>
                  <a:srgbClr val="C00000"/>
                </a:solidFill>
              </a:rPr>
              <a:t/>
            </a:r>
            <a:br>
              <a:rPr lang="en-US" altLang="ko-KR" sz="1292" b="1">
                <a:solidFill>
                  <a:srgbClr val="C00000"/>
                </a:solidFill>
              </a:rPr>
            </a:br>
            <a:r>
              <a:rPr lang="en-US" altLang="ko-KR" sz="1292" b="1" smtClean="0">
                <a:solidFill>
                  <a:srgbClr val="C00000"/>
                </a:solidFill>
              </a:rPr>
              <a:t/>
            </a:r>
            <a:br>
              <a:rPr lang="en-US" altLang="ko-KR" sz="1292" b="1" smtClean="0">
                <a:solidFill>
                  <a:srgbClr val="C00000"/>
                </a:solidFill>
              </a:rPr>
            </a:b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읽기와 쓰기</a:t>
            </a: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메타데이터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디렉토리 구조 읽기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Watcher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endParaRPr lang="ko-KR" altLang="en-US" sz="1108" b="1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8961" y="3287883"/>
            <a:ext cx="2559867" cy="165343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rgbClr val="00B0F0"/>
                </a:solidFill>
              </a:rPr>
              <a:t>http</a:t>
            </a:r>
            <a:r>
              <a:rPr lang="en-US" altLang="ko-KR" sz="2400" b="1" smtClean="0">
                <a:solidFill>
                  <a:srgbClr val="00B0F0"/>
                </a:solidFill>
              </a:rPr>
              <a:t/>
            </a:r>
            <a:br>
              <a:rPr lang="en-US" altLang="ko-KR" sz="2400" b="1" smtClean="0">
                <a:solidFill>
                  <a:srgbClr val="00B0F0"/>
                </a:solidFill>
              </a:rPr>
            </a:br>
            <a:r>
              <a:rPr lang="en-US" altLang="ko-KR" sz="2000" b="1" smtClean="0"/>
              <a:t>http, </a:t>
            </a:r>
            <a:r>
              <a:rPr lang="en-US" altLang="ko-KR" sz="2000" b="1" smtClean="0"/>
              <a:t>https</a:t>
            </a:r>
            <a:r>
              <a:rPr lang="en-US" altLang="ko-KR" sz="2000" b="1" smtClean="0"/>
              <a:t> </a:t>
            </a:r>
            <a:r>
              <a:rPr lang="en-US" altLang="ko-KR" sz="2000" b="1" smtClean="0"/>
              <a:t>module</a:t>
            </a:r>
            <a:r>
              <a:rPr lang="en-US" altLang="ko-KR" sz="1292" b="1">
                <a:solidFill>
                  <a:srgbClr val="C00000"/>
                </a:solidFill>
              </a:rPr>
              <a:t/>
            </a:r>
            <a:br>
              <a:rPr lang="en-US" altLang="ko-KR" sz="1292" b="1">
                <a:solidFill>
                  <a:srgbClr val="C00000"/>
                </a:solidFill>
              </a:rPr>
            </a:br>
            <a:r>
              <a:rPr lang="en-US" altLang="ko-KR" sz="1292" b="1" smtClean="0">
                <a:solidFill>
                  <a:srgbClr val="C00000"/>
                </a:solidFill>
              </a:rPr>
              <a:t/>
            </a:r>
            <a:br>
              <a:rPr lang="en-US" altLang="ko-KR" sz="1292" b="1" smtClean="0">
                <a:solidFill>
                  <a:srgbClr val="C00000"/>
                </a:solidFill>
              </a:rPr>
            </a:b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http,https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네트워크를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endParaRPr lang="ko-KR" altLang="en-US" sz="1108" b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3105" y="3287883"/>
            <a:ext cx="2559867" cy="251521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rgbClr val="00B0F0"/>
                </a:solidFill>
              </a:rPr>
              <a:t>net</a:t>
            </a:r>
            <a:r>
              <a:rPr lang="en-US" altLang="ko-KR" sz="2400" b="1" smtClean="0">
                <a:solidFill>
                  <a:srgbClr val="00B0F0"/>
                </a:solidFill>
              </a:rPr>
              <a:t/>
            </a:r>
            <a:br>
              <a:rPr lang="en-US" altLang="ko-KR" sz="2400" b="1" smtClean="0">
                <a:solidFill>
                  <a:srgbClr val="00B0F0"/>
                </a:solidFill>
              </a:rPr>
            </a:br>
            <a:r>
              <a:rPr lang="en-US" altLang="ko-KR" sz="2000" b="1" smtClean="0"/>
              <a:t>TCP/IP net module</a:t>
            </a:r>
            <a:r>
              <a:rPr lang="en-US" altLang="ko-KR" sz="1292" b="1">
                <a:solidFill>
                  <a:srgbClr val="C00000"/>
                </a:solidFill>
              </a:rPr>
              <a:t/>
            </a:r>
            <a:br>
              <a:rPr lang="en-US" altLang="ko-KR" sz="1292" b="1">
                <a:solidFill>
                  <a:srgbClr val="C00000"/>
                </a:solidFill>
              </a:rPr>
            </a:br>
            <a:r>
              <a:rPr lang="en-US" altLang="ko-KR" sz="1292" b="1" smtClean="0">
                <a:solidFill>
                  <a:srgbClr val="C00000"/>
                </a:solidFill>
              </a:rPr>
              <a:t/>
            </a:r>
            <a:br>
              <a:rPr lang="en-US" altLang="ko-KR" sz="1292" b="1" smtClean="0">
                <a:solidFill>
                  <a:srgbClr val="C00000"/>
                </a:solidFill>
              </a:rPr>
            </a:b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객체는 프로세스에 대한 정보를 담고 있는 전역객체로서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객체에서 시스템과 관련된 다양한 정보를 가져와 활용할 수 있게 한다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endParaRPr lang="ko-KR" altLang="en-US" sz="1108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36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701142" y="1309007"/>
            <a:ext cx="2046515" cy="1983922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416880" y="3717470"/>
            <a:ext cx="1315726" cy="22914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414158" y="5105400"/>
            <a:ext cx="131844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SASS</a:t>
            </a:r>
            <a:endParaRPr lang="ko-KR" altLang="en-US" sz="1200" b="1"/>
          </a:p>
        </p:txBody>
      </p:sp>
      <p:sp>
        <p:nvSpPr>
          <p:cNvPr id="30" name="TextBox 29"/>
          <p:cNvSpPr txBox="1"/>
          <p:nvPr/>
        </p:nvSpPr>
        <p:spPr>
          <a:xfrm>
            <a:off x="4416880" y="5410198"/>
            <a:ext cx="131572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CSS</a:t>
            </a:r>
          </a:p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Preprocessor</a:t>
            </a:r>
            <a:endParaRPr lang="ko-KR" altLang="en-US" sz="1400" b="1">
              <a:solidFill>
                <a:srgbClr val="00B0F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42558" y="3712027"/>
            <a:ext cx="1292678" cy="22914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62993" y="5099957"/>
            <a:ext cx="8721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Bower</a:t>
            </a:r>
            <a:endParaRPr lang="ko-KR" altLang="en-US" sz="1200" b="1"/>
          </a:p>
        </p:txBody>
      </p:sp>
      <p:sp>
        <p:nvSpPr>
          <p:cNvPr id="27" name="TextBox 26"/>
          <p:cNvSpPr txBox="1"/>
          <p:nvPr/>
        </p:nvSpPr>
        <p:spPr>
          <a:xfrm>
            <a:off x="3042558" y="5404755"/>
            <a:ext cx="12926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Package</a:t>
            </a:r>
          </a:p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Manager</a:t>
            </a:r>
            <a:endParaRPr lang="ko-KR" altLang="en-US" sz="1400" b="1">
              <a:solidFill>
                <a:srgbClr val="00B0F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74914" y="1310708"/>
            <a:ext cx="2914649" cy="1983922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74914" y="2996291"/>
            <a:ext cx="29146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err="1" smtClean="0">
                <a:solidFill>
                  <a:srgbClr val="00B0F0"/>
                </a:solidFill>
              </a:rPr>
              <a:t>Javascript</a:t>
            </a:r>
            <a:r>
              <a:rPr lang="en-US" altLang="ko-KR" sz="1400" b="1" smtClean="0">
                <a:solidFill>
                  <a:srgbClr val="00B0F0"/>
                </a:solidFill>
              </a:rPr>
              <a:t> Runtime</a:t>
            </a:r>
            <a:endParaRPr lang="ko-KR" altLang="en-US" sz="1400" b="1">
              <a:solidFill>
                <a:srgbClr val="00B0F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9471" y="3714750"/>
            <a:ext cx="2294165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292" smtClean="0">
                <a:latin typeface="+mj-ea"/>
                <a:ea typeface="+mj-ea"/>
              </a:rPr>
              <a:t>교육 및 스터디 주제</a:t>
            </a:r>
            <a:endParaRPr lang="ko-KR" altLang="en-US" sz="1292">
              <a:latin typeface="+mj-ea"/>
              <a:ea typeface="+mj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917439"/>
              </p:ext>
            </p:extLst>
          </p:nvPr>
        </p:nvGraphicFramePr>
        <p:xfrm>
          <a:off x="1585687" y="2383064"/>
          <a:ext cx="1075871" cy="41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" name="Image" r:id="rId3" imgW="2184120" imgH="850680" progId="Photoshop.Image.16">
                  <p:embed/>
                </p:oleObj>
              </mc:Choice>
              <mc:Fallback>
                <p:oleObj name="Image" r:id="rId3" imgW="2184120" imgH="850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5687" y="2383064"/>
                        <a:ext cx="1075871" cy="419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811517"/>
              </p:ext>
            </p:extLst>
          </p:nvPr>
        </p:nvGraphicFramePr>
        <p:xfrm>
          <a:off x="3303813" y="4070351"/>
          <a:ext cx="835939" cy="7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" name="Image" r:id="rId5" imgW="1523520" imgH="1345680" progId="Photoshop.Image.16">
                  <p:embed/>
                </p:oleObj>
              </mc:Choice>
              <mc:Fallback>
                <p:oleObj name="Image" r:id="rId5" imgW="1523520" imgH="1345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3813" y="4070351"/>
                        <a:ext cx="835939" cy="7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802878"/>
              </p:ext>
            </p:extLst>
          </p:nvPr>
        </p:nvGraphicFramePr>
        <p:xfrm>
          <a:off x="967011" y="3976007"/>
          <a:ext cx="786865" cy="1051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" name="Image" r:id="rId7" imgW="1282320" imgH="1713960" progId="Photoshop.Image.16">
                  <p:embed/>
                </p:oleObj>
              </mc:Choice>
              <mc:Fallback>
                <p:oleObj name="Image" r:id="rId7" imgW="1282320" imgH="1713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7011" y="3976007"/>
                        <a:ext cx="786865" cy="1051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0937"/>
              </p:ext>
            </p:extLst>
          </p:nvPr>
        </p:nvGraphicFramePr>
        <p:xfrm>
          <a:off x="2153553" y="3847043"/>
          <a:ext cx="508001" cy="114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" name="Image" r:id="rId9" imgW="786960" imgH="1777680" progId="Photoshop.Image.16">
                  <p:embed/>
                </p:oleObj>
              </mc:Choice>
              <mc:Fallback>
                <p:oleObj name="Image" r:id="rId9" imgW="786960" imgH="1777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53553" y="3847043"/>
                        <a:ext cx="508001" cy="1147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136990"/>
              </p:ext>
            </p:extLst>
          </p:nvPr>
        </p:nvGraphicFramePr>
        <p:xfrm>
          <a:off x="4614634" y="4079422"/>
          <a:ext cx="939799" cy="704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" name="Image" r:id="rId11" imgW="1726920" imgH="1294920" progId="Photoshop.Image.16">
                  <p:embed/>
                </p:oleObj>
              </mc:Choice>
              <mc:Fallback>
                <p:oleObj name="Image" r:id="rId11" imgW="1726920" imgH="12949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14634" y="4079422"/>
                        <a:ext cx="939799" cy="704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396783"/>
              </p:ext>
            </p:extLst>
          </p:nvPr>
        </p:nvGraphicFramePr>
        <p:xfrm>
          <a:off x="3919384" y="1714036"/>
          <a:ext cx="720106" cy="720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" name="Image" r:id="rId13" imgW="4126680" imgH="4126680" progId="Photoshop.Image.16">
                  <p:embed/>
                </p:oleObj>
              </mc:Choice>
              <mc:Fallback>
                <p:oleObj name="Image" r:id="rId13" imgW="4126680" imgH="4126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19384" y="1714036"/>
                        <a:ext cx="720106" cy="720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66" y="1614551"/>
            <a:ext cx="2340311" cy="5900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30728" y="5102679"/>
            <a:ext cx="8721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Grunt</a:t>
            </a:r>
            <a:endParaRPr lang="ko-KR" altLang="en-US" sz="1200" b="1"/>
          </a:p>
        </p:txBody>
      </p:sp>
      <p:sp>
        <p:nvSpPr>
          <p:cNvPr id="19" name="TextBox 18"/>
          <p:cNvSpPr txBox="1"/>
          <p:nvPr/>
        </p:nvSpPr>
        <p:spPr>
          <a:xfrm>
            <a:off x="1973035" y="5099957"/>
            <a:ext cx="8721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Gulp</a:t>
            </a:r>
            <a:endParaRPr lang="ko-KR" altLang="en-US" sz="1200" b="1"/>
          </a:p>
        </p:txBody>
      </p:sp>
      <p:sp>
        <p:nvSpPr>
          <p:cNvPr id="33" name="TextBox 32"/>
          <p:cNvSpPr txBox="1"/>
          <p:nvPr/>
        </p:nvSpPr>
        <p:spPr>
          <a:xfrm>
            <a:off x="3701142" y="3001734"/>
            <a:ext cx="20465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Version Control</a:t>
            </a:r>
            <a:endParaRPr lang="ko-KR" altLang="en-US" sz="1400" b="1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9472" y="5513613"/>
            <a:ext cx="2286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Task Runner</a:t>
            </a:r>
            <a:endParaRPr lang="ko-KR" altLang="en-US" sz="1400" b="1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47670" y="2723863"/>
            <a:ext cx="8721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GIT</a:t>
            </a:r>
            <a:endParaRPr lang="ko-KR" altLang="en-US" sz="1200" b="1"/>
          </a:p>
        </p:txBody>
      </p:sp>
      <p:sp>
        <p:nvSpPr>
          <p:cNvPr id="35" name="TextBox 34"/>
          <p:cNvSpPr txBox="1"/>
          <p:nvPr/>
        </p:nvSpPr>
        <p:spPr>
          <a:xfrm>
            <a:off x="5916237" y="1279054"/>
            <a:ext cx="26154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Designer / Publisher</a:t>
            </a:r>
            <a:br>
              <a:rPr lang="en-US" altLang="ko-KR" sz="2000" smtClean="0"/>
            </a:br>
            <a:r>
              <a:rPr lang="ko-KR" altLang="en-US" sz="2000" smtClean="0"/>
              <a:t>공통사항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en-US" altLang="ko-KR" sz="1200" smtClean="0"/>
          </a:p>
          <a:p>
            <a:r>
              <a:rPr lang="en-US" altLang="ko-KR" sz="1200" smtClean="0"/>
              <a:t>Designer – Node JS &amp; </a:t>
            </a:r>
            <a:r>
              <a:rPr lang="en-US" altLang="ko-KR" sz="1200" err="1" smtClean="0"/>
              <a:t>npm</a:t>
            </a:r>
            <a:r>
              <a:rPr lang="en-US" altLang="ko-KR" sz="1200" smtClean="0"/>
              <a:t> </a:t>
            </a:r>
            <a:r>
              <a:rPr lang="ko-KR" altLang="en-US" sz="1200" smtClean="0"/>
              <a:t>기초</a:t>
            </a:r>
            <a:r>
              <a:rPr lang="en-US" altLang="ko-KR" sz="1200" smtClean="0"/>
              <a:t>, GIT </a:t>
            </a:r>
            <a:r>
              <a:rPr lang="ko-KR" altLang="en-US" sz="1200" smtClean="0"/>
              <a:t>사용법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Publisher – Node JS &amp; </a:t>
            </a:r>
            <a:r>
              <a:rPr lang="en-US" altLang="ko-KR" sz="1200" err="1" smtClean="0"/>
              <a:t>npm</a:t>
            </a:r>
            <a:r>
              <a:rPr lang="en-US" altLang="ko-KR" sz="1200" smtClean="0"/>
              <a:t> </a:t>
            </a:r>
            <a:r>
              <a:rPr lang="ko-KR" altLang="en-US" sz="1200" smtClean="0"/>
              <a:t>기초</a:t>
            </a:r>
            <a:r>
              <a:rPr lang="en-US" altLang="ko-KR" sz="1200" smtClean="0"/>
              <a:t>, </a:t>
            </a:r>
            <a:r>
              <a:rPr lang="en-US" altLang="ko-KR" sz="1200" smtClean="0"/>
              <a:t>GIT </a:t>
            </a:r>
            <a:r>
              <a:rPr lang="ko-KR" altLang="en-US" sz="1200" smtClean="0"/>
              <a:t>사용법</a:t>
            </a:r>
            <a:endParaRPr lang="ko-KR" altLang="en-US" sz="1200"/>
          </a:p>
        </p:txBody>
      </p:sp>
      <p:cxnSp>
        <p:nvCxnSpPr>
          <p:cNvPr id="36" name="직선 연결선 35"/>
          <p:cNvCxnSpPr/>
          <p:nvPr/>
        </p:nvCxnSpPr>
        <p:spPr>
          <a:xfrm>
            <a:off x="670350" y="3474418"/>
            <a:ext cx="78177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13516" y="3709290"/>
            <a:ext cx="2615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Publisher</a:t>
            </a:r>
            <a:br>
              <a:rPr lang="en-US" altLang="ko-KR" sz="2000" smtClean="0"/>
            </a:b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45" y="1704195"/>
            <a:ext cx="897146" cy="74762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87589" y="2723863"/>
            <a:ext cx="8721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GITHUB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99716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292" smtClean="0">
                <a:latin typeface="+mj-ea"/>
                <a:ea typeface="+mj-ea"/>
              </a:rPr>
              <a:t>학습 계획 </a:t>
            </a:r>
            <a:r>
              <a:rPr lang="en-US" altLang="ko-KR" sz="1292" smtClean="0">
                <a:latin typeface="+mj-ea"/>
                <a:ea typeface="+mj-ea"/>
              </a:rPr>
              <a:t>- </a:t>
            </a:r>
            <a:r>
              <a:rPr lang="ko-KR" altLang="en-US" sz="1292" smtClean="0">
                <a:latin typeface="+mj-ea"/>
                <a:ea typeface="+mj-ea"/>
              </a:rPr>
              <a:t>교육 단계</a:t>
            </a:r>
            <a:endParaRPr lang="ko-KR" altLang="en-US" sz="1292">
              <a:latin typeface="+mj-ea"/>
              <a:ea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14374" y="1407318"/>
            <a:ext cx="3636169" cy="1064420"/>
            <a:chOff x="714374" y="1407318"/>
            <a:chExt cx="3636169" cy="1064420"/>
          </a:xfrm>
        </p:grpSpPr>
        <p:sp>
          <p:nvSpPr>
            <p:cNvPr id="2" name="직사각형 1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기초 교육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01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7344" y="1885949"/>
              <a:ext cx="24074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기본개념 및 기초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4688680" y="2038349"/>
            <a:ext cx="3636169" cy="1064420"/>
            <a:chOff x="714374" y="1407318"/>
            <a:chExt cx="3636169" cy="1064420"/>
          </a:xfrm>
        </p:grpSpPr>
        <p:sp>
          <p:nvSpPr>
            <p:cNvPr id="55" name="직사각형 54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기초 예제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02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07343" y="1885949"/>
              <a:ext cx="2569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 , Express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웹서버 기초예제</a:t>
              </a:r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b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Git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기초 사용법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714373" y="2859880"/>
            <a:ext cx="3636169" cy="1064420"/>
            <a:chOff x="714374" y="1407318"/>
            <a:chExt cx="3636169" cy="1064420"/>
          </a:xfrm>
        </p:grpSpPr>
        <p:sp>
          <p:nvSpPr>
            <p:cNvPr id="61" name="직사각형 60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활용 예제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03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07343" y="1885949"/>
              <a:ext cx="2569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js,  Express, Mongodb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예제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4688679" y="3467332"/>
            <a:ext cx="3636169" cy="1064420"/>
            <a:chOff x="714374" y="1407318"/>
            <a:chExt cx="3636169" cy="1064420"/>
          </a:xfrm>
        </p:grpSpPr>
        <p:sp>
          <p:nvSpPr>
            <p:cNvPr id="67" name="직사각형 66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Work Flow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향상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04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07343" y="1885949"/>
              <a:ext cx="2569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Gulp, Bower, Sass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697704" y="4271961"/>
            <a:ext cx="3636169" cy="1064420"/>
            <a:chOff x="714374" y="1407318"/>
            <a:chExt cx="3636169" cy="1064420"/>
          </a:xfrm>
        </p:grpSpPr>
        <p:sp>
          <p:nvSpPr>
            <p:cNvPr id="73" name="직사각형 72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Web App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예제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05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607343" y="1885949"/>
              <a:ext cx="2569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Web App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구축 실습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46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221092"/>
            <a:ext cx="7939415" cy="228559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4800" b="1" smtClean="0">
                <a:solidFill>
                  <a:schemeClr val="bg1"/>
                </a:solidFill>
              </a:rPr>
              <a:t>Node js</a:t>
            </a:r>
            <a:r>
              <a:rPr lang="en-US" altLang="ko-KR" sz="3200" b="1" smtClean="0">
                <a:solidFill>
                  <a:schemeClr val="bg1"/>
                </a:solidFill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</a:rPr>
            </a:br>
            <a:r>
              <a:rPr lang="ko-KR" altLang="en-US" sz="6000" smtClean="0">
                <a:solidFill>
                  <a:schemeClr val="bg1"/>
                </a:solidFill>
              </a:rPr>
              <a:t>개요와 </a:t>
            </a:r>
            <a:r>
              <a:rPr lang="ko-KR" altLang="en-US" sz="6000" smtClean="0">
                <a:solidFill>
                  <a:schemeClr val="bg1"/>
                </a:solidFill>
              </a:rPr>
              <a:t>특징</a:t>
            </a:r>
            <a:r>
              <a:rPr lang="en-US" altLang="ko-KR" sz="6000" b="1">
                <a:solidFill>
                  <a:schemeClr val="bg1"/>
                </a:solidFill>
              </a:rPr>
              <a:t/>
            </a:r>
            <a:br>
              <a:rPr lang="en-US" altLang="ko-KR" sz="6000" b="1">
                <a:solidFill>
                  <a:schemeClr val="bg1"/>
                </a:solidFill>
              </a:rPr>
            </a:br>
            <a:r>
              <a:rPr lang="en-US" altLang="ko-KR" sz="1200" smtClean="0">
                <a:solidFill>
                  <a:schemeClr val="bg1"/>
                </a:solidFill>
              </a:rPr>
              <a:t/>
            </a:r>
            <a:br>
              <a:rPr lang="en-US" altLang="ko-KR" sz="1200" smtClean="0">
                <a:solidFill>
                  <a:schemeClr val="bg1"/>
                </a:solidFill>
              </a:rPr>
            </a:br>
            <a:endParaRPr lang="ko-KR" altLang="en-US" sz="1108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60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917796" y="2916698"/>
            <a:ext cx="3474583" cy="32615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CH01- 01. 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소개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4786" y="2855353"/>
            <a:ext cx="3902529" cy="2652434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2400" b="1"/>
              <a:t>Node.js® is a JavaScript runtime built on </a:t>
            </a:r>
            <a:r>
              <a:rPr lang="en-US" altLang="ko-KR" sz="2400" b="1">
                <a:solidFill>
                  <a:srgbClr val="00B0F0"/>
                </a:solidFill>
              </a:rPr>
              <a:t>Chrome's V8 JavaScript engine.</a:t>
            </a:r>
            <a:r>
              <a:rPr lang="en-US" altLang="ko-KR" sz="2400" b="1"/>
              <a:t> Node.js uses an </a:t>
            </a:r>
            <a:r>
              <a:rPr lang="en-US" altLang="ko-KR" sz="2400" b="1">
                <a:solidFill>
                  <a:srgbClr val="00B0F0"/>
                </a:solidFill>
              </a:rPr>
              <a:t>event-driven, non-blocking I/O model </a:t>
            </a:r>
            <a:r>
              <a:rPr lang="en-US" altLang="ko-KR" sz="2400" b="1"/>
              <a:t>that makes it lightweight and efficient. </a:t>
            </a:r>
            <a:endParaRPr lang="ko-KR" altLang="en-US" sz="2400" b="1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403" y="3202323"/>
            <a:ext cx="3148496" cy="25335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05053" y="5735878"/>
            <a:ext cx="3020846" cy="237607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108" b="1">
                <a:latin typeface="+mj-ea"/>
                <a:ea typeface="+mj-ea"/>
              </a:rPr>
              <a:t>Node JS</a:t>
            </a:r>
            <a:r>
              <a:rPr lang="ko-KR" altLang="en-US" sz="1108" b="1">
                <a:latin typeface="+mj-ea"/>
                <a:ea typeface="+mj-ea"/>
              </a:rPr>
              <a:t>의 내부구조</a:t>
            </a: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59" y="1353294"/>
            <a:ext cx="3537216" cy="89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16271" y="1525764"/>
            <a:ext cx="2556769" cy="44333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18" name="TextBox 17"/>
          <p:cNvSpPr txBox="1"/>
          <p:nvPr/>
        </p:nvSpPr>
        <p:spPr>
          <a:xfrm>
            <a:off x="680165" y="3251699"/>
            <a:ext cx="2237091" cy="247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err="1"/>
              <a:t>소셜커머스회사인</a:t>
            </a:r>
            <a:r>
              <a:rPr lang="ko-KR" altLang="en-US" sz="1100"/>
              <a:t> </a:t>
            </a:r>
            <a:r>
              <a:rPr lang="ko-KR" altLang="en-US" sz="1100" err="1">
                <a:hlinkClick r:id="rId2"/>
              </a:rPr>
              <a:t>그루폰</a:t>
            </a:r>
            <a:r>
              <a:rPr lang="ko-KR" altLang="en-US" sz="1100" err="1"/>
              <a:t>은</a:t>
            </a:r>
            <a:r>
              <a:rPr lang="ko-KR" altLang="en-US" sz="1100"/>
              <a:t> </a:t>
            </a:r>
            <a:r>
              <a:rPr lang="ko-KR" altLang="en-US" sz="1100" err="1"/>
              <a:t>노드</a:t>
            </a:r>
            <a:r>
              <a:rPr lang="en-US" altLang="ko-KR" sz="1100"/>
              <a:t>JS</a:t>
            </a:r>
            <a:r>
              <a:rPr lang="ko-KR" altLang="en-US" sz="1100"/>
              <a:t>서버를 사용해 분당 </a:t>
            </a:r>
            <a:r>
              <a:rPr lang="en-US" altLang="ko-KR" sz="1100"/>
              <a:t>5</a:t>
            </a:r>
            <a:r>
              <a:rPr lang="ko-KR" altLang="en-US" sz="1100" err="1"/>
              <a:t>만건의</a:t>
            </a:r>
            <a:r>
              <a:rPr lang="ko-KR" altLang="en-US" sz="1100"/>
              <a:t> 미국 사용자 요청을 처리하고 있다</a:t>
            </a:r>
            <a:r>
              <a:rPr lang="en-US" altLang="ko-KR" sz="1100"/>
              <a:t>. </a:t>
            </a:r>
            <a:r>
              <a:rPr lang="ko-KR" altLang="en-US" sz="1100"/>
              <a:t>이 회사는 </a:t>
            </a:r>
            <a:r>
              <a:rPr lang="ko-KR" altLang="en-US" sz="1100" err="1"/>
              <a:t>루비온레일스</a:t>
            </a:r>
            <a:r>
              <a:rPr lang="en-US" altLang="ko-KR" sz="1100"/>
              <a:t>(</a:t>
            </a:r>
            <a:r>
              <a:rPr lang="en-US" altLang="ko-KR" sz="1100" err="1"/>
              <a:t>RoR</a:t>
            </a:r>
            <a:r>
              <a:rPr lang="en-US" altLang="ko-KR" sz="1100"/>
              <a:t>) </a:t>
            </a:r>
            <a:r>
              <a:rPr lang="ko-KR" altLang="en-US" sz="1100" err="1"/>
              <a:t>웹애플리케이션</a:t>
            </a:r>
            <a:r>
              <a:rPr lang="ko-KR" altLang="en-US" sz="1100"/>
              <a:t> 프레임워크를 사용하다 </a:t>
            </a:r>
            <a:r>
              <a:rPr lang="ko-KR" altLang="en-US" sz="1100" err="1"/>
              <a:t>노드</a:t>
            </a:r>
            <a:r>
              <a:rPr lang="en-US" altLang="ko-KR" sz="1100"/>
              <a:t>JS</a:t>
            </a:r>
            <a:r>
              <a:rPr lang="ko-KR" altLang="en-US" sz="1100"/>
              <a:t>로 이전했다</a:t>
            </a:r>
            <a:r>
              <a:rPr lang="en-US" altLang="ko-KR" sz="1100"/>
              <a:t>.</a:t>
            </a:r>
            <a:br>
              <a:rPr lang="en-US" altLang="ko-KR" sz="1100"/>
            </a:br>
            <a:r>
              <a:rPr lang="en-US" altLang="ko-KR" sz="1100"/>
              <a:t/>
            </a:r>
            <a:br>
              <a:rPr lang="en-US" altLang="ko-KR" sz="1100"/>
            </a:br>
            <a:r>
              <a:rPr lang="ko-KR" altLang="en-US" sz="1100" err="1"/>
              <a:t>그루폰은</a:t>
            </a:r>
            <a:r>
              <a:rPr lang="ko-KR" altLang="en-US" sz="1100"/>
              <a:t> 새 아키텍처와 </a:t>
            </a:r>
            <a:r>
              <a:rPr lang="ko-KR" altLang="en-US" sz="1100" err="1"/>
              <a:t>노드</a:t>
            </a:r>
            <a:r>
              <a:rPr lang="en-US" altLang="ko-KR" sz="1100"/>
              <a:t>JS </a:t>
            </a:r>
            <a:r>
              <a:rPr lang="ko-KR" altLang="en-US" sz="1100"/>
              <a:t>프레임워크 적용 후 페이지 읽기속도가 더 적은 하드웨어를 사용하고도 </a:t>
            </a:r>
            <a:r>
              <a:rPr lang="en-US" altLang="ko-KR" sz="1100"/>
              <a:t>50% </a:t>
            </a:r>
            <a:r>
              <a:rPr lang="ko-KR" altLang="en-US" sz="1100"/>
              <a:t>더 빨라졌고</a:t>
            </a:r>
            <a:r>
              <a:rPr lang="en-US" altLang="ko-KR" sz="1100"/>
              <a:t>, </a:t>
            </a:r>
            <a:r>
              <a:rPr lang="ko-KR" altLang="en-US" sz="1100"/>
              <a:t>개발 조직이 다른 조직에 의존하지 않고 새 기능을 빠르게 개발해 추가할 수 있게 됐다고 설명했다</a:t>
            </a:r>
            <a:r>
              <a:rPr lang="en-US" altLang="ko-KR" sz="1100"/>
              <a:t>.</a:t>
            </a:r>
            <a:endParaRPr lang="ko-KR" altLang="en-US" sz="11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65" y="1945201"/>
            <a:ext cx="2146949" cy="88706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164548" y="1525764"/>
            <a:ext cx="2556769" cy="44333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1" name="TextBox 20"/>
          <p:cNvSpPr txBox="1"/>
          <p:nvPr/>
        </p:nvSpPr>
        <p:spPr>
          <a:xfrm>
            <a:off x="3328442" y="3251699"/>
            <a:ext cx="22370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현재 </a:t>
            </a:r>
            <a:r>
              <a:rPr lang="en-US" altLang="ko-KR" sz="1100"/>
              <a:t>'</a:t>
            </a:r>
            <a:r>
              <a:rPr lang="ko-KR" altLang="en-US" sz="1100" err="1"/>
              <a:t>어카운트오버뷰</a:t>
            </a:r>
            <a:r>
              <a:rPr lang="en-US" altLang="ko-KR" sz="1100"/>
              <a:t>' </a:t>
            </a:r>
            <a:r>
              <a:rPr lang="ko-KR" altLang="en-US" sz="1100"/>
              <a:t>영역에 </a:t>
            </a:r>
            <a:r>
              <a:rPr lang="ko-KR" altLang="en-US" sz="1100" err="1"/>
              <a:t>노드</a:t>
            </a:r>
            <a:r>
              <a:rPr lang="en-US" altLang="ko-KR" sz="1100"/>
              <a:t>JS </a:t>
            </a:r>
            <a:r>
              <a:rPr lang="ko-KR" altLang="en-US" sz="1100"/>
              <a:t>서버를 적용한 </a:t>
            </a:r>
            <a:r>
              <a:rPr lang="ko-KR" altLang="en-US" sz="1100" err="1"/>
              <a:t>페이팔은</a:t>
            </a:r>
            <a:r>
              <a:rPr lang="ko-KR" altLang="en-US" sz="1100"/>
              <a:t> </a:t>
            </a:r>
            <a:r>
              <a:rPr lang="ko-KR" altLang="en-US" sz="1100" err="1"/>
              <a:t>올해말까지</a:t>
            </a:r>
            <a:r>
              <a:rPr lang="ko-KR" altLang="en-US" sz="1100"/>
              <a:t> 전 영역을 자바에서 </a:t>
            </a:r>
            <a:r>
              <a:rPr lang="ko-KR" altLang="en-US" sz="1100" err="1"/>
              <a:t>노드</a:t>
            </a:r>
            <a:r>
              <a:rPr lang="en-US" altLang="ko-KR" sz="1100"/>
              <a:t>JS</a:t>
            </a:r>
            <a:r>
              <a:rPr lang="ko-KR" altLang="en-US" sz="1100"/>
              <a:t>로 교체할 계획이다</a:t>
            </a:r>
            <a:r>
              <a:rPr lang="en-US" altLang="ko-KR" sz="1100"/>
              <a:t>.</a:t>
            </a:r>
          </a:p>
          <a:p>
            <a:r>
              <a:rPr lang="en-US" altLang="ko-KR" sz="1100"/>
              <a:t>​</a:t>
            </a:r>
          </a:p>
          <a:p>
            <a:r>
              <a:rPr lang="ko-KR" altLang="en-US" sz="1100" err="1"/>
              <a:t>페이팔의</a:t>
            </a:r>
            <a:r>
              <a:rPr lang="ko-KR" altLang="en-US" sz="1100"/>
              <a:t> 빌 </a:t>
            </a:r>
            <a:r>
              <a:rPr lang="ko-KR" altLang="en-US" sz="1100" err="1"/>
              <a:t>스콧</a:t>
            </a:r>
            <a:r>
              <a:rPr lang="ko-KR" altLang="en-US" sz="1100"/>
              <a:t> </a:t>
            </a:r>
            <a:r>
              <a:rPr lang="en-US" altLang="ko-KR" sz="1100"/>
              <a:t>UI</a:t>
            </a:r>
            <a:r>
              <a:rPr lang="ko-KR" altLang="en-US" sz="1100"/>
              <a:t>엔지니어링 수석이사는 최근 </a:t>
            </a:r>
            <a:r>
              <a:rPr lang="ko-KR" altLang="en-US" sz="1100" err="1">
                <a:hlinkClick r:id="rId4"/>
              </a:rPr>
              <a:t>블로그</a:t>
            </a:r>
            <a:r>
              <a:rPr lang="ko-KR" altLang="en-US" sz="1100" err="1"/>
              <a:t>에서</a:t>
            </a:r>
            <a:r>
              <a:rPr lang="ko-KR" altLang="en-US" sz="1100"/>
              <a:t> </a:t>
            </a:r>
            <a:r>
              <a:rPr lang="en-US" altLang="ko-KR" sz="1100"/>
              <a:t>"</a:t>
            </a:r>
            <a:r>
              <a:rPr lang="ko-KR" altLang="en-US" sz="1100" err="1"/>
              <a:t>서버단의</a:t>
            </a:r>
            <a:r>
              <a:rPr lang="ko-KR" altLang="en-US" sz="1100"/>
              <a:t> </a:t>
            </a:r>
            <a:r>
              <a:rPr lang="ko-KR" altLang="en-US" sz="1100" err="1"/>
              <a:t>노드</a:t>
            </a:r>
            <a:r>
              <a:rPr lang="en-US" altLang="ko-KR" sz="1100"/>
              <a:t>JS, </a:t>
            </a:r>
            <a:r>
              <a:rPr lang="ko-KR" altLang="en-US" sz="1100" err="1"/>
              <a:t>프론트엔드단의</a:t>
            </a:r>
            <a:r>
              <a:rPr lang="ko-KR" altLang="en-US" sz="1100"/>
              <a:t> </a:t>
            </a:r>
            <a:r>
              <a:rPr lang="ko-KR" altLang="en-US" sz="1100" err="1"/>
              <a:t>더스트</a:t>
            </a:r>
            <a:r>
              <a:rPr lang="en-US" altLang="ko-KR" sz="1100"/>
              <a:t>JS(</a:t>
            </a:r>
            <a:r>
              <a:rPr lang="en-US" altLang="ko-KR" sz="1100" err="1"/>
              <a:t>DustJS</a:t>
            </a:r>
            <a:r>
              <a:rPr lang="en-US" altLang="ko-KR" sz="1100"/>
              <a:t>)</a:t>
            </a:r>
            <a:r>
              <a:rPr lang="ko-KR" altLang="en-US" sz="1100"/>
              <a:t>로 </a:t>
            </a:r>
            <a:r>
              <a:rPr lang="ko-KR" altLang="en-US" sz="1100" err="1"/>
              <a:t>작성가능한</a:t>
            </a:r>
            <a:r>
              <a:rPr lang="ko-KR" altLang="en-US" sz="1100"/>
              <a:t> 애플리케이션을 통해 자바스크립트는 우리회사 애플리케이션 개발을 위한 공용어가 됐다</a:t>
            </a:r>
            <a:r>
              <a:rPr lang="en-US" altLang="ko-KR" sz="1100"/>
              <a:t>"</a:t>
            </a:r>
            <a:r>
              <a:rPr lang="ko-KR" altLang="en-US" sz="1100"/>
              <a:t>라고 말했다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812825" y="1525764"/>
            <a:ext cx="2556769" cy="44333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4" name="TextBox 23"/>
          <p:cNvSpPr txBox="1"/>
          <p:nvPr/>
        </p:nvSpPr>
        <p:spPr>
          <a:xfrm>
            <a:off x="5976719" y="3251699"/>
            <a:ext cx="22370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err="1"/>
              <a:t>월마트는</a:t>
            </a:r>
            <a:r>
              <a:rPr lang="ko-KR" altLang="en-US" sz="1100"/>
              <a:t> </a:t>
            </a:r>
            <a:r>
              <a:rPr lang="ko-KR" altLang="en-US" sz="1100" err="1"/>
              <a:t>노드</a:t>
            </a:r>
            <a:r>
              <a:rPr lang="en-US" altLang="ko-KR" sz="1100"/>
              <a:t>JS </a:t>
            </a:r>
            <a:r>
              <a:rPr lang="ko-KR" altLang="en-US" sz="1100"/>
              <a:t>서버로 </a:t>
            </a:r>
            <a:r>
              <a:rPr lang="ko-KR" altLang="en-US" sz="1100" err="1"/>
              <a:t>작년말</a:t>
            </a:r>
            <a:r>
              <a:rPr lang="ko-KR" altLang="en-US" sz="1100"/>
              <a:t> </a:t>
            </a:r>
            <a:r>
              <a:rPr lang="ko-KR" altLang="en-US" sz="1100" err="1"/>
              <a:t>블랙프라이데이</a:t>
            </a:r>
            <a:r>
              <a:rPr lang="ko-KR" altLang="en-US" sz="1100"/>
              <a:t> 기간 온라인 </a:t>
            </a:r>
            <a:r>
              <a:rPr lang="ko-KR" altLang="en-US" sz="1100" err="1"/>
              <a:t>트래픽의</a:t>
            </a:r>
            <a:r>
              <a:rPr lang="ko-KR" altLang="en-US" sz="1100"/>
              <a:t> </a:t>
            </a:r>
            <a:r>
              <a:rPr lang="en-US" altLang="ko-KR" sz="1100"/>
              <a:t>53%</a:t>
            </a:r>
            <a:r>
              <a:rPr lang="ko-KR" altLang="en-US" sz="1100"/>
              <a:t>를 처리했다고 밝혔다</a:t>
            </a:r>
            <a:r>
              <a:rPr lang="en-US" altLang="ko-KR" sz="1100"/>
              <a:t>. </a:t>
            </a:r>
            <a:r>
              <a:rPr lang="ko-KR" altLang="en-US" sz="1100" err="1"/>
              <a:t>월마트는</a:t>
            </a:r>
            <a:r>
              <a:rPr lang="ko-KR" altLang="en-US" sz="1100"/>
              <a:t> </a:t>
            </a:r>
            <a:r>
              <a:rPr lang="en-US" altLang="ko-KR" sz="1100"/>
              <a:t>"</a:t>
            </a:r>
            <a:r>
              <a:rPr lang="ko-KR" altLang="en-US" sz="1100" err="1"/>
              <a:t>한개의</a:t>
            </a:r>
            <a:r>
              <a:rPr lang="ko-KR" altLang="en-US" sz="1100"/>
              <a:t> </a:t>
            </a:r>
            <a:r>
              <a:rPr lang="ko-KR" altLang="en-US" sz="1100" err="1"/>
              <a:t>노드</a:t>
            </a:r>
            <a:r>
              <a:rPr lang="ko-KR" altLang="en-US" sz="1100"/>
              <a:t> 서버도 죽지 않았으며</a:t>
            </a:r>
            <a:r>
              <a:rPr lang="en-US" altLang="ko-KR" sz="1100"/>
              <a:t>, </a:t>
            </a:r>
            <a:r>
              <a:rPr lang="ko-KR" altLang="en-US" sz="1100" err="1"/>
              <a:t>노드</a:t>
            </a:r>
            <a:r>
              <a:rPr lang="ko-KR" altLang="en-US" sz="1100"/>
              <a:t> 서버의 </a:t>
            </a:r>
            <a:r>
              <a:rPr lang="en-US" altLang="ko-KR" sz="1100"/>
              <a:t>CPU</a:t>
            </a:r>
            <a:r>
              <a:rPr lang="ko-KR" altLang="en-US" sz="1100"/>
              <a:t>이용도 약 </a:t>
            </a:r>
            <a:r>
              <a:rPr lang="en-US" altLang="ko-KR" sz="1100"/>
              <a:t>1%</a:t>
            </a:r>
            <a:r>
              <a:rPr lang="ko-KR" altLang="en-US" sz="1100"/>
              <a:t>를 맴돌았다</a:t>
            </a:r>
            <a:r>
              <a:rPr lang="en-US" altLang="ko-KR" sz="1100"/>
              <a:t>"</a:t>
            </a:r>
            <a:r>
              <a:rPr lang="ko-KR" altLang="en-US" sz="1100"/>
              <a:t>고 설명했다</a:t>
            </a:r>
            <a:r>
              <a:rPr lang="en-US" altLang="ko-KR" sz="1100"/>
              <a:t>.</a:t>
            </a:r>
            <a:br>
              <a:rPr lang="en-US" altLang="ko-KR" sz="1100"/>
            </a:br>
            <a:r>
              <a:rPr lang="en-US" altLang="ko-KR" sz="1100"/>
              <a:t/>
            </a:r>
            <a:br>
              <a:rPr lang="en-US" altLang="ko-KR" sz="1100"/>
            </a:br>
            <a:r>
              <a:rPr lang="ko-KR" altLang="en-US" sz="1100" err="1"/>
              <a:t>월마트의</a:t>
            </a:r>
            <a:r>
              <a:rPr lang="ko-KR" altLang="en-US" sz="1100"/>
              <a:t> </a:t>
            </a:r>
            <a:r>
              <a:rPr lang="ko-KR" altLang="en-US" sz="1100" err="1"/>
              <a:t>모바일</a:t>
            </a:r>
            <a:r>
              <a:rPr lang="ko-KR" altLang="en-US" sz="1100"/>
              <a:t> 플랫폼 개발을 위해 만들어진 </a:t>
            </a:r>
            <a:r>
              <a:rPr lang="en-US" altLang="ko-KR" sz="1100" err="1"/>
              <a:t>Hapi</a:t>
            </a:r>
            <a:r>
              <a:rPr lang="en-US" altLang="ko-KR" sz="1100"/>
              <a:t> JS</a:t>
            </a:r>
            <a:r>
              <a:rPr lang="ko-KR" altLang="en-US" sz="1100"/>
              <a:t>는 </a:t>
            </a:r>
            <a:r>
              <a:rPr lang="ko-KR" altLang="en-US" sz="1100" err="1"/>
              <a:t>웹서버</a:t>
            </a:r>
            <a:r>
              <a:rPr lang="ko-KR" altLang="en-US" sz="1100"/>
              <a:t> 개발을 위한 </a:t>
            </a:r>
            <a:r>
              <a:rPr lang="en-US" altLang="ko-KR" sz="1100" smtClean="0"/>
              <a:t>Node Framework</a:t>
            </a:r>
            <a:r>
              <a:rPr lang="ko-KR" altLang="en-US" sz="1100" smtClean="0"/>
              <a:t>로서 </a:t>
            </a:r>
            <a:r>
              <a:rPr lang="en-US" altLang="ko-KR" sz="1100"/>
              <a:t>express</a:t>
            </a:r>
            <a:r>
              <a:rPr lang="ko-KR" altLang="en-US" sz="1100"/>
              <a:t>다음으로 </a:t>
            </a:r>
            <a:r>
              <a:rPr lang="ko-KR" altLang="en-US" sz="1100" smtClean="0"/>
              <a:t>많</a:t>
            </a:r>
            <a:r>
              <a:rPr lang="ko-KR" altLang="en-US" sz="1100"/>
              <a:t>이</a:t>
            </a:r>
            <a:r>
              <a:rPr lang="ko-KR" altLang="en-US" sz="1100" smtClean="0"/>
              <a:t> </a:t>
            </a:r>
            <a:r>
              <a:rPr lang="en-US" altLang="ko-KR" sz="1100"/>
              <a:t>Node </a:t>
            </a:r>
            <a:r>
              <a:rPr lang="ko-KR" altLang="en-US" sz="1100"/>
              <a:t>기반 </a:t>
            </a:r>
            <a:r>
              <a:rPr lang="ko-KR" altLang="en-US" sz="1100" err="1"/>
              <a:t>웹서버</a:t>
            </a:r>
            <a:r>
              <a:rPr lang="ko-KR" altLang="en-US" sz="1100"/>
              <a:t> 개발에 사용되고 있다</a:t>
            </a:r>
            <a:r>
              <a:rPr lang="en-US" altLang="ko-KR" sz="1100"/>
              <a:t>.</a:t>
            </a:r>
            <a:endParaRPr lang="ko-KR" altLang="en-US" sz="11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34" y="1779802"/>
            <a:ext cx="2461820" cy="112230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34" y="2099946"/>
            <a:ext cx="1833750" cy="4820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CH01- 01. 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대표 적용 사례 </a:t>
            </a:r>
            <a:r>
              <a:rPr lang="en-US" altLang="ko-KR" sz="1292" smtClean="0">
                <a:latin typeface="+mj-ea"/>
                <a:ea typeface="+mj-ea"/>
              </a:rPr>
              <a:t>(2014</a:t>
            </a:r>
            <a:r>
              <a:rPr lang="ko-KR" altLang="en-US" sz="1292" smtClean="0">
                <a:latin typeface="+mj-ea"/>
                <a:ea typeface="+mj-ea"/>
              </a:rPr>
              <a:t>년</a:t>
            </a:r>
            <a:r>
              <a:rPr lang="en-US" altLang="ko-KR" sz="1292" smtClean="0">
                <a:latin typeface="+mj-ea"/>
                <a:ea typeface="+mj-ea"/>
              </a:rPr>
              <a:t>)</a:t>
            </a:r>
            <a:endParaRPr lang="ko-KR" altLang="en-US" sz="1292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47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16272" y="1326384"/>
            <a:ext cx="3808221" cy="255809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18" name="TextBox 17"/>
          <p:cNvSpPr txBox="1"/>
          <p:nvPr/>
        </p:nvSpPr>
        <p:spPr>
          <a:xfrm>
            <a:off x="4482143" y="1443525"/>
            <a:ext cx="4125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활발한 </a:t>
            </a:r>
            <a:r>
              <a:rPr lang="en-US" altLang="ko-KR" sz="1400" b="1" smtClean="0"/>
              <a:t>NodeJS</a:t>
            </a:r>
            <a:r>
              <a:rPr lang="ko-KR" altLang="en-US" sz="1400" b="1" smtClean="0"/>
              <a:t>의 생태계와 성장세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Node JS</a:t>
            </a:r>
            <a:r>
              <a:rPr lang="ko-KR" altLang="en-US" sz="1100" smtClean="0"/>
              <a:t>의 모듈의 숫자의 증가세를 통해 개발자 생태계에서 </a:t>
            </a:r>
            <a:r>
              <a:rPr lang="en-US" altLang="ko-KR" sz="1100" smtClean="0"/>
              <a:t>NodeJS</a:t>
            </a:r>
            <a:r>
              <a:rPr lang="ko-KR" altLang="en-US" sz="1100" smtClean="0"/>
              <a:t>의 인기와 관심도를 가늠할 수 있다</a:t>
            </a:r>
            <a:r>
              <a:rPr lang="en-US" altLang="ko-KR" sz="1100" smtClean="0"/>
              <a:t>. 2012</a:t>
            </a:r>
            <a:r>
              <a:rPr lang="ko-KR" altLang="en-US" sz="1100" smtClean="0"/>
              <a:t>년 부터 </a:t>
            </a:r>
            <a:r>
              <a:rPr lang="en-US" altLang="ko-KR" sz="1100" smtClean="0"/>
              <a:t>2015</a:t>
            </a:r>
            <a:r>
              <a:rPr lang="ko-KR" altLang="en-US" sz="1100" smtClean="0"/>
              <a:t>년 하반기 현재까지 </a:t>
            </a:r>
            <a:r>
              <a:rPr lang="en-US" altLang="ko-KR" sz="1100" smtClean="0"/>
              <a:t>npm(Nodejs)</a:t>
            </a:r>
            <a:r>
              <a:rPr lang="ko-KR" altLang="en-US" sz="1100" smtClean="0"/>
              <a:t>의 모듈 수는 </a:t>
            </a:r>
            <a:r>
              <a:rPr lang="en-US" altLang="ko-KR" sz="1100" smtClean="0"/>
              <a:t>20</a:t>
            </a:r>
            <a:r>
              <a:rPr lang="ko-KR" altLang="en-US" sz="1100" smtClean="0"/>
              <a:t>만개에 육박하여 </a:t>
            </a:r>
            <a:r>
              <a:rPr lang="en-US" altLang="ko-KR" sz="1100" smtClean="0"/>
              <a:t>Maven(Java), Rubygems(Ruby)</a:t>
            </a:r>
            <a:r>
              <a:rPr lang="ko-KR" altLang="en-US" sz="1100"/>
              <a:t> </a:t>
            </a:r>
            <a:r>
              <a:rPr lang="ko-KR" altLang="en-US" sz="1100" smtClean="0"/>
              <a:t>등 </a:t>
            </a:r>
            <a:r>
              <a:rPr lang="en-US" altLang="ko-KR" sz="1100" smtClean="0"/>
              <a:t>2</a:t>
            </a:r>
            <a:r>
              <a:rPr lang="ko-KR" altLang="en-US" sz="1100" smtClean="0"/>
              <a:t>위와는 </a:t>
            </a:r>
            <a:r>
              <a:rPr lang="en-US" altLang="ko-KR" sz="1100" smtClean="0"/>
              <a:t>2</a:t>
            </a:r>
            <a:r>
              <a:rPr lang="ko-KR" altLang="en-US" sz="1100" smtClean="0"/>
              <a:t>배가까운 차이를 나타내며 특히 증가세를 보면 </a:t>
            </a:r>
            <a:r>
              <a:rPr lang="en-US" altLang="ko-KR" sz="1100" smtClean="0"/>
              <a:t>3~300</a:t>
            </a:r>
            <a:r>
              <a:rPr lang="ko-KR" altLang="en-US" sz="1100" smtClean="0"/>
              <a:t>배의 차이를 보여준다</a:t>
            </a:r>
            <a:r>
              <a:rPr lang="en-US" altLang="ko-KR" sz="1100" smtClean="0"/>
              <a:t>.</a:t>
            </a:r>
            <a:endParaRPr lang="ko-KR" alt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332893" y="690180"/>
            <a:ext cx="5009128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CH01- 01. 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와 자바스크립트의 성장세</a:t>
            </a:r>
            <a:endParaRPr lang="ko-KR" altLang="en-US" sz="1292">
              <a:latin typeface="+mj-ea"/>
              <a:ea typeface="+mj-ea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922978"/>
              </p:ext>
            </p:extLst>
          </p:nvPr>
        </p:nvGraphicFramePr>
        <p:xfrm>
          <a:off x="611856" y="1440651"/>
          <a:ext cx="3595759" cy="237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Image" r:id="rId3" imgW="7441200" imgH="4914000" progId="Photoshop.Image.16">
                  <p:embed/>
                </p:oleObj>
              </mc:Choice>
              <mc:Fallback>
                <p:oleObj name="Image" r:id="rId3" imgW="7441200" imgH="49140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856" y="1440651"/>
                        <a:ext cx="3595759" cy="2374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07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02.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주요특징</a:t>
            </a:r>
            <a:endParaRPr lang="ko-KR" altLang="en-US" sz="1292">
              <a:latin typeface="+mj-ea"/>
              <a:ea typeface="+mj-ea"/>
            </a:endParaRPr>
          </a:p>
        </p:txBody>
      </p:sp>
      <p:grpSp>
        <p:nvGrpSpPr>
          <p:cNvPr id="7" name="Group 8"/>
          <p:cNvGrpSpPr/>
          <p:nvPr/>
        </p:nvGrpSpPr>
        <p:grpSpPr>
          <a:xfrm>
            <a:off x="611560" y="1886304"/>
            <a:ext cx="3493181" cy="4309967"/>
            <a:chOff x="1676400" y="1291208"/>
            <a:chExt cx="5791200" cy="4708791"/>
          </a:xfrm>
        </p:grpSpPr>
        <p:sp>
          <p:nvSpPr>
            <p:cNvPr id="8" name="Rectangle 7"/>
            <p:cNvSpPr/>
            <p:nvPr/>
          </p:nvSpPr>
          <p:spPr>
            <a:xfrm>
              <a:off x="1676400" y="1291208"/>
              <a:ext cx="5791200" cy="3937992"/>
            </a:xfrm>
            <a:prstGeom prst="rect">
              <a:avLst/>
            </a:prstGeom>
            <a:solidFill>
              <a:srgbClr val="9A57CD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sz="1400" b="1">
                <a:latin typeface="+mj-ea"/>
                <a:ea typeface="+mj-ea"/>
              </a:endParaRPr>
            </a:p>
          </p:txBody>
        </p:sp>
        <p:sp>
          <p:nvSpPr>
            <p:cNvPr id="9" name="Rectangle 3"/>
            <p:cNvSpPr/>
            <p:nvPr/>
          </p:nvSpPr>
          <p:spPr>
            <a:xfrm>
              <a:off x="1905000" y="1799247"/>
              <a:ext cx="5334001" cy="23357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latin typeface="+mj-ea"/>
                  <a:ea typeface="+mj-ea"/>
                </a:rPr>
                <a:t>V8</a:t>
              </a:r>
              <a:endParaRPr lang="en-US" sz="1400" b="1">
                <a:latin typeface="+mj-ea"/>
                <a:ea typeface="+mj-ea"/>
              </a:endParaRPr>
            </a:p>
          </p:txBody>
        </p:sp>
        <p:sp>
          <p:nvSpPr>
            <p:cNvPr id="10" name="Rectangle 4"/>
            <p:cNvSpPr/>
            <p:nvPr/>
          </p:nvSpPr>
          <p:spPr>
            <a:xfrm>
              <a:off x="2238243" y="3140596"/>
              <a:ext cx="4710021" cy="685800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>
                  <a:latin typeface="+mj-ea"/>
                  <a:ea typeface="+mj-ea"/>
                </a:rPr>
                <a:t>CommonJS – Module loader</a:t>
              </a:r>
              <a:endParaRPr lang="en-US" sz="1400" b="1">
                <a:latin typeface="+mj-ea"/>
                <a:ea typeface="+mj-ea"/>
              </a:endParaRPr>
            </a:p>
          </p:txBody>
        </p:sp>
        <p:sp>
          <p:nvSpPr>
            <p:cNvPr id="11" name="Rectangle 5"/>
            <p:cNvSpPr/>
            <p:nvPr/>
          </p:nvSpPr>
          <p:spPr>
            <a:xfrm>
              <a:off x="2209800" y="2204864"/>
              <a:ext cx="4724400" cy="800100"/>
            </a:xfrm>
            <a:prstGeom prst="rect">
              <a:avLst/>
            </a:prstGeom>
            <a:ln w="158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>
                  <a:latin typeface="+mj-ea"/>
                  <a:ea typeface="+mj-ea"/>
                </a:rPr>
                <a:t>JavaScript Application</a:t>
              </a:r>
              <a:endParaRPr lang="en-US" sz="1400" b="1">
                <a:latin typeface="+mj-ea"/>
                <a:ea typeface="+mj-ea"/>
              </a:endParaRPr>
            </a:p>
          </p:txBody>
        </p:sp>
        <p:sp>
          <p:nvSpPr>
            <p:cNvPr id="13" name="Rectangle 6"/>
            <p:cNvSpPr/>
            <p:nvPr/>
          </p:nvSpPr>
          <p:spPr>
            <a:xfrm>
              <a:off x="1905000" y="4365104"/>
              <a:ext cx="5334000" cy="685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err="1" smtClean="0">
                  <a:latin typeface="+mj-ea"/>
                  <a:ea typeface="+mj-ea"/>
                </a:rPr>
                <a:t>libuv</a:t>
              </a:r>
              <a:endParaRPr lang="en-US" sz="1400" b="1">
                <a:latin typeface="+mj-ea"/>
                <a:ea typeface="+mj-ea"/>
              </a:endParaRPr>
            </a:p>
          </p:txBody>
        </p:sp>
        <p:sp>
          <p:nvSpPr>
            <p:cNvPr id="14" name="Rectangle 2"/>
            <p:cNvSpPr/>
            <p:nvPr/>
          </p:nvSpPr>
          <p:spPr>
            <a:xfrm>
              <a:off x="1676400" y="5390399"/>
              <a:ext cx="5791200" cy="609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>
                  <a:latin typeface="+mj-ea"/>
                  <a:ea typeface="+mj-ea"/>
                </a:rPr>
                <a:t>OS</a:t>
              </a:r>
              <a:endParaRPr lang="en-US" sz="1400" b="1">
                <a:latin typeface="+mj-ea"/>
                <a:ea typeface="+mj-ea"/>
              </a:endParaRPr>
            </a:p>
          </p:txBody>
        </p:sp>
      </p:grpSp>
      <p:sp>
        <p:nvSpPr>
          <p:cNvPr id="18" name="Line Callout 1 12"/>
          <p:cNvSpPr/>
          <p:nvPr/>
        </p:nvSpPr>
        <p:spPr>
          <a:xfrm>
            <a:off x="5082860" y="1864568"/>
            <a:ext cx="3163635" cy="988636"/>
          </a:xfrm>
          <a:prstGeom prst="borderCallout1">
            <a:avLst>
              <a:gd name="adj1" fmla="val 50114"/>
              <a:gd name="adj2" fmla="val 222"/>
              <a:gd name="adj3" fmla="val 63041"/>
              <a:gd name="adj4" fmla="val -4398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en-US" sz="1400" smtClean="0"/>
              <a:t>Google </a:t>
            </a:r>
            <a:r>
              <a:rPr lang="ko-KR" altLang="en-US" sz="1400" smtClean="0"/>
              <a:t>자바스크립트 엔진</a:t>
            </a:r>
            <a:r>
              <a:rPr lang="en-US" altLang="ko-KR" sz="1400" smtClean="0"/>
              <a:t>.</a:t>
            </a:r>
            <a:br>
              <a:rPr lang="en-US" altLang="ko-KR" sz="1400" smtClean="0"/>
            </a:br>
            <a:r>
              <a:rPr lang="ko-KR" altLang="en-US" sz="1400" smtClean="0"/>
              <a:t>자바스크립트 코드를 </a:t>
            </a:r>
            <a:r>
              <a:rPr lang="ko-KR" altLang="en-US" sz="1400" err="1" smtClean="0"/>
              <a:t>네이티브</a:t>
            </a:r>
            <a:r>
              <a:rPr lang="ko-KR" altLang="en-US" sz="1400" smtClean="0"/>
              <a:t> 머신 코드로 변환한다</a:t>
            </a:r>
            <a:r>
              <a:rPr lang="en-US" altLang="ko-KR" sz="1400" smtClean="0"/>
              <a:t>.</a:t>
            </a:r>
            <a:endParaRPr lang="en-US" sz="1400"/>
          </a:p>
        </p:txBody>
      </p:sp>
      <p:sp>
        <p:nvSpPr>
          <p:cNvPr id="19" name="Line Callout 1 12"/>
          <p:cNvSpPr/>
          <p:nvPr/>
        </p:nvSpPr>
        <p:spPr>
          <a:xfrm>
            <a:off x="5082860" y="2980354"/>
            <a:ext cx="3163635" cy="988636"/>
          </a:xfrm>
          <a:prstGeom prst="borderCallout1">
            <a:avLst>
              <a:gd name="adj1" fmla="val 49288"/>
              <a:gd name="adj2" fmla="val -294"/>
              <a:gd name="adj3" fmla="val 11926"/>
              <a:gd name="adj4" fmla="val -44802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en-US" sz="1400" smtClean="0"/>
              <a:t>File System, Network, Http </a:t>
            </a:r>
            <a:r>
              <a:rPr lang="ko-KR" altLang="en-US" sz="1400" smtClean="0"/>
              <a:t>등을 위한 핵심 자바스크립트 모듈</a:t>
            </a:r>
            <a:endParaRPr lang="en-US" sz="1400"/>
          </a:p>
        </p:txBody>
      </p:sp>
      <p:sp>
        <p:nvSpPr>
          <p:cNvPr id="20" name="Line Callout 1 12"/>
          <p:cNvSpPr/>
          <p:nvPr/>
        </p:nvSpPr>
        <p:spPr>
          <a:xfrm>
            <a:off x="5082860" y="4112468"/>
            <a:ext cx="3163635" cy="988636"/>
          </a:xfrm>
          <a:prstGeom prst="borderCallout1">
            <a:avLst>
              <a:gd name="adj1" fmla="val 49288"/>
              <a:gd name="adj2" fmla="val -294"/>
              <a:gd name="adj3" fmla="val -8153"/>
              <a:gd name="adj4" fmla="val -44802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1400" smtClean="0"/>
              <a:t>모듈 호출 및 의존성 </a:t>
            </a:r>
            <a:r>
              <a:rPr lang="ko-KR" altLang="en-US" sz="1400" err="1" smtClean="0"/>
              <a:t>관리을</a:t>
            </a:r>
            <a:r>
              <a:rPr lang="ko-KR" altLang="en-US" sz="1400" smtClean="0"/>
              <a:t> 위해 </a:t>
            </a:r>
            <a:r>
              <a:rPr lang="en-US" altLang="ko-KR" sz="1400" smtClean="0"/>
              <a:t>Common JS </a:t>
            </a:r>
            <a:r>
              <a:rPr lang="ko-KR" altLang="en-US" sz="1400" smtClean="0"/>
              <a:t>모듈 시스템을 사용한다</a:t>
            </a:r>
            <a:r>
              <a:rPr lang="en-US" altLang="ko-KR" sz="1400" smtClean="0"/>
              <a:t>. </a:t>
            </a:r>
            <a:endParaRPr lang="en-US" sz="1400"/>
          </a:p>
        </p:txBody>
      </p:sp>
      <p:sp>
        <p:nvSpPr>
          <p:cNvPr id="21" name="Line Callout 1 12"/>
          <p:cNvSpPr/>
          <p:nvPr/>
        </p:nvSpPr>
        <p:spPr>
          <a:xfrm>
            <a:off x="5082860" y="5244582"/>
            <a:ext cx="3163635" cy="988636"/>
          </a:xfrm>
          <a:prstGeom prst="borderCallout1">
            <a:avLst>
              <a:gd name="adj1" fmla="val -22340"/>
              <a:gd name="adj2" fmla="val -40281"/>
              <a:gd name="adj3" fmla="val 51653"/>
              <a:gd name="adj4" fmla="val -4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1400" err="1" smtClean="0"/>
              <a:t>비동기</a:t>
            </a:r>
            <a:r>
              <a:rPr lang="ko-KR" altLang="en-US" sz="1400" smtClean="0"/>
              <a:t> </a:t>
            </a:r>
            <a:r>
              <a:rPr lang="en-US" altLang="ko-KR" sz="1400" smtClean="0"/>
              <a:t>I/O </a:t>
            </a:r>
            <a:r>
              <a:rPr lang="ko-KR" altLang="en-US" sz="1400" smtClean="0"/>
              <a:t>동작을 </a:t>
            </a:r>
            <a:r>
              <a:rPr lang="ko-KR" altLang="en-US" sz="1400" err="1" smtClean="0"/>
              <a:t>핸들링하는</a:t>
            </a:r>
            <a:r>
              <a:rPr lang="ko-KR" altLang="en-US" sz="1400" smtClean="0"/>
              <a:t> 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Multi-platform </a:t>
            </a:r>
            <a:r>
              <a:rPr lang="ko-KR" altLang="en-US" sz="1400" smtClean="0"/>
              <a:t>라이브러리</a:t>
            </a:r>
            <a:endParaRPr 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653143" y="1152823"/>
            <a:ext cx="7593352" cy="436443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00B0F0"/>
                </a:solidFill>
                <a:latin typeface="+mj-ea"/>
                <a:ea typeface="+mj-ea"/>
              </a:rPr>
              <a:t>Node.js Process architecture</a:t>
            </a:r>
            <a:endParaRPr lang="ko-KR" altLang="en-US" sz="2400" b="1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1290" y="1931928"/>
            <a:ext cx="175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Node.exe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70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9664" y="1983921"/>
            <a:ext cx="7960179" cy="4253593"/>
          </a:xfrm>
          <a:prstGeom prst="rect">
            <a:avLst/>
          </a:prstGeom>
          <a:solidFill>
            <a:srgbClr val="3233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99" y="2051632"/>
            <a:ext cx="7070740" cy="40715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02.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주요특징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64" y="1364840"/>
            <a:ext cx="7968343" cy="48538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33231" tIns="99692" rIns="33231" bIns="99692" rtlCol="0">
            <a:spAutoFit/>
          </a:bodyPr>
          <a:lstStyle/>
          <a:p>
            <a:pPr algn="ctr"/>
            <a:r>
              <a:rPr lang="en-US" altLang="ko-KR" sz="1846" b="1">
                <a:solidFill>
                  <a:srgbClr val="00B0F0"/>
                </a:solidFill>
                <a:latin typeface="+mj-ea"/>
                <a:ea typeface="+mj-ea"/>
              </a:rPr>
              <a:t>Event-driven Single Thread </a:t>
            </a:r>
            <a:r>
              <a:rPr lang="ko-KR" altLang="en-US" sz="1846" b="1">
                <a:solidFill>
                  <a:srgbClr val="00B0F0"/>
                </a:solidFill>
                <a:latin typeface="+mj-ea"/>
                <a:ea typeface="+mj-ea"/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1733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2168</TotalTime>
  <Words>881</Words>
  <Application>Microsoft Office PowerPoint</Application>
  <PresentationFormat>화면 슬라이드 쇼(4:3)</PresentationFormat>
  <Paragraphs>138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Arial Unicode MS</vt:lpstr>
      <vt:lpstr>Menlo</vt:lpstr>
      <vt:lpstr>나눔고딕</vt:lpstr>
      <vt:lpstr>맑은 고딕</vt:lpstr>
      <vt:lpstr>Arial</vt:lpstr>
      <vt:lpstr>Calibri</vt:lpstr>
      <vt:lpstr>Calibri Light</vt:lpstr>
      <vt:lpstr>Office 테마</vt:lpstr>
      <vt:lpstr>Image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sabin</dc:creator>
  <cp:lastModifiedBy>sabin</cp:lastModifiedBy>
  <cp:revision>123</cp:revision>
  <dcterms:created xsi:type="dcterms:W3CDTF">2015-10-02T14:28:41Z</dcterms:created>
  <dcterms:modified xsi:type="dcterms:W3CDTF">2015-10-21T10:56:59Z</dcterms:modified>
</cp:coreProperties>
</file>