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80" r:id="rId2"/>
    <p:sldId id="281" r:id="rId3"/>
    <p:sldId id="282" r:id="rId4"/>
    <p:sldId id="272" r:id="rId5"/>
    <p:sldId id="256" r:id="rId6"/>
    <p:sldId id="276" r:id="rId7"/>
    <p:sldId id="285" r:id="rId8"/>
    <p:sldId id="283" r:id="rId9"/>
    <p:sldId id="274" r:id="rId10"/>
    <p:sldId id="284" r:id="rId11"/>
    <p:sldId id="286" r:id="rId12"/>
    <p:sldId id="287" r:id="rId13"/>
    <p:sldId id="288" r:id="rId14"/>
    <p:sldId id="279" r:id="rId15"/>
    <p:sldId id="275" r:id="rId16"/>
    <p:sldId id="273" r:id="rId17"/>
    <p:sldId id="277" r:id="rId18"/>
    <p:sldId id="278" r:id="rId19"/>
    <p:sldId id="289" r:id="rId20"/>
    <p:sldId id="26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ABC6D9"/>
    <a:srgbClr val="B9C69A"/>
    <a:srgbClr val="FFFF8F"/>
    <a:srgbClr val="FFFF4F"/>
    <a:srgbClr val="272822"/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Git, Github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ko-KR" altLang="en-US" sz="1662" b="1" baseline="0" smtClean="0">
                <a:latin typeface="+mj-ea"/>
                <a:ea typeface="+mj-ea"/>
              </a:rPr>
              <a:t>익히기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ylko72.gitbooks.io/git/content/index.html" TargetMode="External"/><Relationship Id="rId2" Type="http://schemas.openxmlformats.org/officeDocument/2006/relationships/hyperlink" Target="https://mylko72.gitbooks.io/git/content/workflow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book/ko/v2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hyperlink" Target="https://github.com/pric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548692"/>
            <a:ext cx="7939415" cy="1191772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 anchor="ctr">
            <a:spAutoFit/>
          </a:bodyPr>
          <a:lstStyle/>
          <a:p>
            <a:pPr algn="ctr"/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 및 스터디 계획</a:t>
            </a:r>
            <a:endParaRPr lang="ko-KR" altLang="en-US" sz="1108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1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02- Git, Github </a:t>
            </a:r>
            <a:r>
              <a:rPr lang="ko-KR" altLang="en-US" sz="1292" smtClean="0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1. </a:t>
            </a:r>
            <a:r>
              <a:rPr lang="ko-KR" altLang="en-US" sz="1050" smtClean="0"/>
              <a:t>새로운 디렉토리를 생성하고 마우스 오른쪽 클릭으로 메뉴를 열어 </a:t>
            </a:r>
            <a:r>
              <a:rPr lang="en-US" altLang="ko-KR" sz="1050" smtClean="0"/>
              <a:t>"Git Bash Here" </a:t>
            </a:r>
            <a:r>
              <a:rPr lang="ko-KR" altLang="en-US" sz="1050" smtClean="0"/>
              <a:t>를 선택한다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" y="1647403"/>
            <a:ext cx="3750223" cy="2510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653153"/>
            <a:ext cx="3741632" cy="2504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0089" y="4283869"/>
            <a:ext cx="3593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2. Git CLI</a:t>
            </a:r>
            <a:r>
              <a:rPr lang="ko-KR" altLang="en-US" sz="1050" smtClean="0"/>
              <a:t>을 실행할 수 있는 </a:t>
            </a:r>
            <a:r>
              <a:rPr lang="en-US" altLang="ko-KR" sz="1050" smtClean="0"/>
              <a:t>Git Bash </a:t>
            </a:r>
            <a:r>
              <a:rPr lang="ko-KR" altLang="en-US" sz="1050" smtClean="0"/>
              <a:t>창이 뜬다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2005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3.  </a:t>
            </a:r>
            <a:r>
              <a:rPr lang="en-US" altLang="ko-KR" sz="1050" smtClean="0">
                <a:solidFill>
                  <a:srgbClr val="FF0000"/>
                </a:solidFill>
              </a:rPr>
              <a:t>git init</a:t>
            </a:r>
            <a:r>
              <a:rPr lang="en-US" altLang="ko-KR" sz="1050" smtClean="0"/>
              <a:t> </a:t>
            </a:r>
            <a:r>
              <a:rPr lang="ko-KR" altLang="en-US" sz="1050" smtClean="0"/>
              <a:t>명령어를 입력하고 엔터키를 누른다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9" y="4283869"/>
            <a:ext cx="35933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4. </a:t>
            </a:r>
            <a:r>
              <a:rPr lang="ko-KR" altLang="en-US" sz="1050" smtClean="0"/>
              <a:t>간단한 이미지 파일을 두개 복사하여 작업중인 디렉토리에 붙여넣는다</a:t>
            </a:r>
            <a:r>
              <a:rPr lang="en-US" altLang="ko-KR" sz="1050" smtClean="0"/>
              <a:t>. </a:t>
            </a:r>
            <a:r>
              <a:rPr lang="ko-KR" altLang="en-US" sz="1050" smtClean="0"/>
              <a:t>그리고 </a:t>
            </a:r>
            <a:r>
              <a:rPr lang="en-US" altLang="ko-KR" sz="1050" smtClean="0"/>
              <a:t>Git Bash </a:t>
            </a:r>
            <a:r>
              <a:rPr lang="ko-KR" altLang="en-US" sz="1050" smtClean="0"/>
              <a:t>창에 </a:t>
            </a:r>
            <a:r>
              <a:rPr lang="en-US" altLang="ko-KR" sz="1050" smtClean="0">
                <a:solidFill>
                  <a:srgbClr val="FF0000"/>
                </a:solidFill>
              </a:rPr>
              <a:t>git add &lt;file name&gt; &lt;file name&gt;</a:t>
            </a:r>
            <a:r>
              <a:rPr lang="ko-KR" altLang="en-US" sz="1050" smtClean="0"/>
              <a:t>을 입력하고 엔터키를 누른다</a:t>
            </a:r>
            <a:r>
              <a:rPr lang="en-US" altLang="ko-KR" sz="1050" smtClean="0"/>
              <a:t>.</a:t>
            </a:r>
          </a:p>
          <a:p>
            <a:endParaRPr lang="en-US" altLang="ko-KR" sz="1050"/>
          </a:p>
          <a:p>
            <a:r>
              <a:rPr lang="en-US" altLang="ko-KR" sz="1050" smtClean="0">
                <a:solidFill>
                  <a:srgbClr val="00B0F0"/>
                </a:solidFill>
              </a:rPr>
              <a:t>git add &lt;file name&gt; </a:t>
            </a:r>
            <a:r>
              <a:rPr lang="ko-KR" altLang="en-US" sz="1050" smtClean="0">
                <a:solidFill>
                  <a:srgbClr val="00B0F0"/>
                </a:solidFill>
              </a:rPr>
              <a:t>명령어는 해당 파일을 </a:t>
            </a:r>
            <a:r>
              <a:rPr lang="en-US" altLang="ko-KR" sz="1050" smtClean="0">
                <a:solidFill>
                  <a:srgbClr val="00B0F0"/>
                </a:solidFill>
              </a:rPr>
              <a:t>Git</a:t>
            </a:r>
            <a:r>
              <a:rPr lang="ko-KR" altLang="en-US" sz="1050" smtClean="0">
                <a:solidFill>
                  <a:srgbClr val="00B0F0"/>
                </a:solidFill>
              </a:rPr>
              <a:t>의</a:t>
            </a:r>
            <a:r>
              <a:rPr lang="en-US" altLang="ko-KR" sz="1050" smtClean="0">
                <a:solidFill>
                  <a:srgbClr val="00B0F0"/>
                </a:solidFill>
              </a:rPr>
              <a:t> Stage </a:t>
            </a:r>
            <a:r>
              <a:rPr lang="ko-KR" altLang="en-US" sz="1050" smtClean="0">
                <a:solidFill>
                  <a:srgbClr val="00B0F0"/>
                </a:solidFill>
              </a:rPr>
              <a:t>상태로  올린다는 의미이다</a:t>
            </a:r>
            <a:r>
              <a:rPr lang="en-US" altLang="ko-KR" sz="1050" smtClean="0">
                <a:solidFill>
                  <a:srgbClr val="00B0F0"/>
                </a:solidFill>
              </a:rPr>
              <a:t>.</a:t>
            </a:r>
            <a:endParaRPr lang="en-US" altLang="ko-KR" sz="1050">
              <a:solidFill>
                <a:srgbClr val="00B0F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" y="1653152"/>
            <a:ext cx="3752303" cy="2511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2863"/>
            <a:ext cx="3742064" cy="25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5. </a:t>
            </a:r>
            <a:r>
              <a:rPr lang="en-US" altLang="ko-KR" sz="1050" smtClean="0">
                <a:solidFill>
                  <a:srgbClr val="FF0000"/>
                </a:solidFill>
              </a:rPr>
              <a:t> Git commit -m "</a:t>
            </a:r>
            <a:r>
              <a:rPr lang="ko-KR" altLang="en-US" sz="1050" smtClean="0">
                <a:solidFill>
                  <a:srgbClr val="FF0000"/>
                </a:solidFill>
              </a:rPr>
              <a:t>첫번째 커밋</a:t>
            </a:r>
            <a:r>
              <a:rPr lang="en-US" altLang="ko-KR" sz="1050" smtClean="0">
                <a:solidFill>
                  <a:srgbClr val="FF0000"/>
                </a:solidFill>
              </a:rPr>
              <a:t>"</a:t>
            </a:r>
            <a:r>
              <a:rPr lang="en-US" altLang="ko-KR" sz="1050" smtClean="0"/>
              <a:t>  </a:t>
            </a:r>
            <a:r>
              <a:rPr lang="ko-KR" altLang="en-US" sz="1050" smtClean="0"/>
              <a:t>명령어를 입력하고 엔터키를 누른다</a:t>
            </a:r>
            <a:r>
              <a:rPr lang="en-US" altLang="ko-KR" sz="1050" smtClean="0"/>
              <a:t>.</a:t>
            </a:r>
          </a:p>
          <a:p>
            <a:endParaRPr lang="en-US" altLang="ko-KR" sz="1050"/>
          </a:p>
          <a:p>
            <a:r>
              <a:rPr lang="en-US" altLang="ko-KR" sz="1050" smtClean="0">
                <a:solidFill>
                  <a:srgbClr val="00B0F0"/>
                </a:solidFill>
              </a:rPr>
              <a:t>git commit </a:t>
            </a:r>
            <a:r>
              <a:rPr lang="ko-KR" altLang="en-US" sz="1050" smtClean="0">
                <a:solidFill>
                  <a:srgbClr val="00B0F0"/>
                </a:solidFill>
              </a:rPr>
              <a:t>명령어는 </a:t>
            </a:r>
            <a:r>
              <a:rPr lang="en-US" altLang="ko-KR" sz="1050" smtClean="0">
                <a:solidFill>
                  <a:srgbClr val="00B0F0"/>
                </a:solidFill>
              </a:rPr>
              <a:t>Stage </a:t>
            </a:r>
            <a:r>
              <a:rPr lang="ko-KR" altLang="en-US" sz="1050" smtClean="0">
                <a:solidFill>
                  <a:srgbClr val="00B0F0"/>
                </a:solidFill>
              </a:rPr>
              <a:t>상태에 있던 파일들을 </a:t>
            </a:r>
            <a:r>
              <a:rPr lang="en-US" altLang="ko-KR" sz="1050" smtClean="0">
                <a:solidFill>
                  <a:srgbClr val="00B0F0"/>
                </a:solidFill>
              </a:rPr>
              <a:t>git </a:t>
            </a:r>
            <a:r>
              <a:rPr lang="ko-KR" altLang="en-US" sz="1050" smtClean="0">
                <a:solidFill>
                  <a:srgbClr val="00B0F0"/>
                </a:solidFill>
              </a:rPr>
              <a:t>로컬저장소에 </a:t>
            </a:r>
            <a:r>
              <a:rPr lang="en-US" altLang="ko-KR" sz="1050" smtClean="0">
                <a:solidFill>
                  <a:srgbClr val="00B0F0"/>
                </a:solidFill>
              </a:rPr>
              <a:t>"</a:t>
            </a:r>
            <a:r>
              <a:rPr lang="ko-KR" altLang="en-US" sz="1050" smtClean="0">
                <a:solidFill>
                  <a:srgbClr val="00B0F0"/>
                </a:solidFill>
              </a:rPr>
              <a:t>확정하여 제출</a:t>
            </a:r>
            <a:r>
              <a:rPr lang="en-US" altLang="ko-KR" sz="1050" smtClean="0">
                <a:solidFill>
                  <a:srgbClr val="00B0F0"/>
                </a:solidFill>
              </a:rPr>
              <a:t>" </a:t>
            </a:r>
            <a:r>
              <a:rPr lang="ko-KR" altLang="en-US" sz="1050" smtClean="0">
                <a:solidFill>
                  <a:srgbClr val="00B0F0"/>
                </a:solidFill>
              </a:rPr>
              <a:t>한다는 의미로 이해하면 된다</a:t>
            </a:r>
            <a:r>
              <a:rPr lang="en-US" altLang="ko-KR" sz="1050" smtClean="0">
                <a:solidFill>
                  <a:srgbClr val="00B0F0"/>
                </a:solidFill>
              </a:rPr>
              <a:t>.</a:t>
            </a:r>
          </a:p>
          <a:p>
            <a:endParaRPr lang="en-US" altLang="ko-KR" sz="1050">
              <a:solidFill>
                <a:srgbClr val="00B0F0"/>
              </a:solidFill>
            </a:endParaRPr>
          </a:p>
          <a:p>
            <a:r>
              <a:rPr lang="en-US" altLang="ko-KR" sz="1050" smtClean="0">
                <a:solidFill>
                  <a:srgbClr val="00B0F0"/>
                </a:solidFill>
              </a:rPr>
              <a:t>git commit </a:t>
            </a:r>
            <a:r>
              <a:rPr lang="ko-KR" altLang="en-US" sz="1050" smtClean="0">
                <a:solidFill>
                  <a:srgbClr val="00B0F0"/>
                </a:solidFill>
              </a:rPr>
              <a:t>다음에 입력하는 </a:t>
            </a:r>
            <a:r>
              <a:rPr lang="en-US" altLang="ko-KR" sz="1050" smtClean="0">
                <a:solidFill>
                  <a:srgbClr val="00B0F0"/>
                </a:solidFill>
              </a:rPr>
              <a:t>-m "message" </a:t>
            </a:r>
            <a:r>
              <a:rPr lang="ko-KR" altLang="en-US" sz="1050" smtClean="0">
                <a:solidFill>
                  <a:srgbClr val="00B0F0"/>
                </a:solidFill>
              </a:rPr>
              <a:t>는 커밋의 </a:t>
            </a:r>
            <a:r>
              <a:rPr lang="en-US" altLang="ko-KR" sz="1050" smtClean="0">
                <a:solidFill>
                  <a:srgbClr val="00B0F0"/>
                </a:solidFill>
              </a:rPr>
              <a:t>Summary </a:t>
            </a:r>
            <a:r>
              <a:rPr lang="ko-KR" altLang="en-US" sz="1050" smtClean="0">
                <a:solidFill>
                  <a:srgbClr val="00B0F0"/>
                </a:solidFill>
              </a:rPr>
              <a:t>정보를 입력하는 것으로 이 커밋이 어떤 커밋인지 이해를 돕는 제목을 입력하면 된다</a:t>
            </a:r>
            <a:r>
              <a:rPr lang="en-US" altLang="ko-KR" sz="1050" smtClean="0">
                <a:solidFill>
                  <a:srgbClr val="00B0F0"/>
                </a:solidFill>
              </a:rPr>
              <a:t>.</a:t>
            </a:r>
            <a:endParaRPr lang="en-US" altLang="ko-KR" sz="105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9" y="4283869"/>
            <a:ext cx="35933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6. </a:t>
            </a:r>
            <a:r>
              <a:rPr lang="en-US" altLang="ko-KR" sz="1050" smtClean="0">
                <a:solidFill>
                  <a:srgbClr val="FF0000"/>
                </a:solidFill>
              </a:rPr>
              <a:t>touch index.html</a:t>
            </a:r>
            <a:r>
              <a:rPr lang="en-US" altLang="ko-KR" sz="1050" smtClean="0"/>
              <a:t> </a:t>
            </a:r>
            <a:r>
              <a:rPr lang="ko-KR" altLang="en-US" sz="1050" smtClean="0"/>
              <a:t>을 입력하고 엔터키를 누른다</a:t>
            </a:r>
            <a:r>
              <a:rPr lang="en-US" altLang="ko-KR" sz="1050" smtClean="0"/>
              <a:t>.</a:t>
            </a:r>
          </a:p>
          <a:p>
            <a:r>
              <a:rPr lang="ko-KR" altLang="en-US" sz="1050" smtClean="0"/>
              <a:t>엔터키를 누르고 나면 작업중인 디렉토리에 </a:t>
            </a:r>
            <a:r>
              <a:rPr lang="en-US" altLang="ko-KR" sz="1050" smtClean="0"/>
              <a:t>index.html </a:t>
            </a:r>
            <a:r>
              <a:rPr lang="ko-KR" altLang="en-US" sz="1050" smtClean="0"/>
              <a:t>파일이 생성된다</a:t>
            </a:r>
            <a:r>
              <a:rPr lang="en-US" altLang="ko-KR" sz="1050" smtClean="0"/>
              <a:t>.</a:t>
            </a:r>
          </a:p>
          <a:p>
            <a:endParaRPr lang="en-US" altLang="ko-KR" sz="1050"/>
          </a:p>
          <a:p>
            <a:r>
              <a:rPr lang="en-US" altLang="ko-KR" sz="1050" smtClean="0">
                <a:solidFill>
                  <a:srgbClr val="00B0F0"/>
                </a:solidFill>
              </a:rPr>
              <a:t>touch filename.</a:t>
            </a:r>
            <a:r>
              <a:rPr lang="ko-KR" altLang="en-US" sz="1050" smtClean="0">
                <a:solidFill>
                  <a:srgbClr val="00B0F0"/>
                </a:solidFill>
              </a:rPr>
              <a:t>확장자 명령은 </a:t>
            </a:r>
            <a:r>
              <a:rPr lang="en-US" altLang="ko-KR" sz="1050" smtClean="0">
                <a:solidFill>
                  <a:srgbClr val="00B0F0"/>
                </a:solidFill>
              </a:rPr>
              <a:t>Bash shell</a:t>
            </a:r>
            <a:r>
              <a:rPr lang="ko-KR" altLang="en-US" sz="1050" smtClean="0">
                <a:solidFill>
                  <a:srgbClr val="00B0F0"/>
                </a:solidFill>
              </a:rPr>
              <a:t>에게 비어있는 파일을 생성하라고 지시한것이다</a:t>
            </a:r>
            <a:r>
              <a:rPr lang="en-US" altLang="ko-KR" sz="1050" smtClean="0">
                <a:solidFill>
                  <a:srgbClr val="00B0F0"/>
                </a:solidFill>
              </a:rPr>
              <a:t>.</a:t>
            </a:r>
            <a:endParaRPr lang="en-US" altLang="ko-KR" sz="1050">
              <a:solidFill>
                <a:srgbClr val="00B0F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647404"/>
            <a:ext cx="3760892" cy="25174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649924"/>
            <a:ext cx="3746457" cy="25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6" y="4281488"/>
            <a:ext cx="3593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7.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에디터 프로그램으로 생성된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index.html</a:t>
            </a:r>
            <a:r>
              <a:rPr lang="ko-KR" altLang="en-US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파일을 열어 간단한 내용을 입력하고 저장한다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30" y="1156905"/>
            <a:ext cx="4223770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CLI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맛보기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089" y="4283869"/>
            <a:ext cx="3593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8. </a:t>
            </a:r>
            <a:r>
              <a:rPr lang="en-US" altLang="ko-KR" sz="1050" smtClean="0">
                <a:solidFill>
                  <a:srgbClr val="FF0000"/>
                </a:solidFill>
              </a:rPr>
              <a:t>git status</a:t>
            </a:r>
            <a:r>
              <a:rPr lang="en-US" altLang="ko-KR" sz="1050" smtClean="0"/>
              <a:t> </a:t>
            </a:r>
            <a:r>
              <a:rPr lang="ko-KR" altLang="en-US" sz="1050" smtClean="0"/>
              <a:t>을 입력하고 엔터키를 누르면 현재 </a:t>
            </a:r>
            <a:r>
              <a:rPr lang="en-US" altLang="ko-KR" sz="1050" smtClean="0"/>
              <a:t>git </a:t>
            </a:r>
            <a:r>
              <a:rPr lang="ko-KR" altLang="en-US" sz="1050" smtClean="0"/>
              <a:t>상태를 보여준다</a:t>
            </a:r>
            <a:r>
              <a:rPr lang="en-US" altLang="ko-KR" sz="1050" smtClean="0"/>
              <a:t>. Stage</a:t>
            </a:r>
            <a:r>
              <a:rPr lang="ko-KR" altLang="en-US" sz="1050" smtClean="0"/>
              <a:t>에 올라간 </a:t>
            </a:r>
            <a:r>
              <a:rPr lang="en-US" altLang="ko-KR" sz="1050" smtClean="0"/>
              <a:t>index.html</a:t>
            </a:r>
            <a:r>
              <a:rPr lang="ko-KR" altLang="en-US" sz="1050" smtClean="0"/>
              <a:t>파일이 </a:t>
            </a:r>
            <a:r>
              <a:rPr lang="en-US" altLang="ko-KR" sz="1050" smtClean="0"/>
              <a:t>modified </a:t>
            </a:r>
            <a:r>
              <a:rPr lang="ko-KR" altLang="en-US" sz="1050" smtClean="0"/>
              <a:t>된 상태라는 것을 알려준다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4" y="1650207"/>
            <a:ext cx="3431678" cy="25074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40975"/>
            <a:ext cx="4072688" cy="25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61505" y="1393031"/>
            <a:ext cx="2598426" cy="459105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3622" y="1521235"/>
            <a:ext cx="402627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저장소에서 제외시키기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2" y="1393031"/>
            <a:ext cx="2314869" cy="45910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490760" y="1881187"/>
            <a:ext cx="4681690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.</a:t>
            </a:r>
            <a:r>
              <a:rPr lang="en-US" altLang="ko-KR" sz="2400" smtClean="0"/>
              <a:t>gitignore</a:t>
            </a: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050" smtClean="0"/>
              <a:t/>
            </a:r>
            <a:br>
              <a:rPr lang="en-US" altLang="ko-KR" sz="1050" smtClean="0"/>
            </a:br>
            <a:r>
              <a:rPr lang="en-US" altLang="ko-KR" sz="1400" smtClean="0">
                <a:solidFill>
                  <a:srgbClr val="00B0F0"/>
                </a:solidFill>
              </a:rPr>
              <a:t>.gitignore </a:t>
            </a:r>
            <a:r>
              <a:rPr lang="ko-KR" altLang="en-US" sz="1400" smtClean="0">
                <a:solidFill>
                  <a:srgbClr val="00B0F0"/>
                </a:solidFill>
              </a:rPr>
              <a:t>파일을 생성하여 </a:t>
            </a:r>
            <a:r>
              <a:rPr lang="en-US" altLang="ko-KR" sz="1400" smtClean="0">
                <a:solidFill>
                  <a:srgbClr val="00B0F0"/>
                </a:solidFill>
              </a:rPr>
              <a:t>Git </a:t>
            </a:r>
            <a:r>
              <a:rPr lang="ko-KR" altLang="en-US" sz="1400" smtClean="0">
                <a:solidFill>
                  <a:srgbClr val="00B0F0"/>
                </a:solidFill>
              </a:rPr>
              <a:t>버전관리 대상에서 제외시키고자 하는 파일이나 디렉토리의 목록을 기재한다</a:t>
            </a:r>
            <a:r>
              <a:rPr lang="en-US" altLang="ko-KR" sz="1400" smtClean="0">
                <a:solidFill>
                  <a:srgbClr val="00B0F0"/>
                </a:solidFill>
              </a:rPr>
              <a:t>.</a:t>
            </a:r>
            <a:endParaRPr lang="en-US" altLang="ko-KR" sz="1050" smtClean="0">
              <a:solidFill>
                <a:srgbClr val="00B0F0"/>
              </a:solidFill>
            </a:endParaRPr>
          </a:p>
          <a:p>
            <a:endParaRPr lang="en-US" altLang="ko-KR" sz="1050"/>
          </a:p>
          <a:p>
            <a:r>
              <a:rPr lang="ko-KR" altLang="en-US" sz="1050" smtClean="0"/>
              <a:t>윈도우나 </a:t>
            </a:r>
            <a:r>
              <a:rPr lang="en-US" altLang="ko-KR" sz="1050" smtClean="0"/>
              <a:t>OSX </a:t>
            </a:r>
            <a:r>
              <a:rPr lang="ko-KR" altLang="en-US" sz="1050" smtClean="0"/>
              <a:t>등 </a:t>
            </a:r>
            <a:r>
              <a:rPr lang="en-US" altLang="ko-KR" sz="1050" smtClean="0"/>
              <a:t>OS</a:t>
            </a:r>
            <a:r>
              <a:rPr lang="ko-KR" altLang="en-US" sz="1050" smtClean="0"/>
              <a:t>가 자동생성하는 파일들은 일차적으로 제외시켜야 한다</a:t>
            </a:r>
            <a:r>
              <a:rPr lang="en-US" altLang="ko-KR" sz="1050" smtClean="0"/>
              <a:t>.</a:t>
            </a:r>
          </a:p>
          <a:p>
            <a:r>
              <a:rPr lang="ko-KR" altLang="en-US" sz="1050" smtClean="0"/>
              <a:t>저장소안에서 버전관리가 필요없는 파일이나 디렉토리 명을 작성하여 버전관리 대상에서 제외시킬 수 있다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22856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91142"/>
              </p:ext>
            </p:extLst>
          </p:nvPr>
        </p:nvGraphicFramePr>
        <p:xfrm>
          <a:off x="2672813" y="2686777"/>
          <a:ext cx="386397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Image" r:id="rId3" imgW="7885440" imgH="5053680" progId="Photoshop.Image.16">
                  <p:embed/>
                </p:oleObj>
              </mc:Choice>
              <mc:Fallback>
                <p:oleObj name="Image" r:id="rId3" imgW="7885440" imgH="5053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2813" y="2686777"/>
                        <a:ext cx="3863975" cy="2478087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2892" y="690180"/>
            <a:ext cx="5906129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6748" y="2136272"/>
            <a:ext cx="2650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클릭하여 새로운 저장소를 생성한다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65790" y="3496329"/>
            <a:ext cx="3153655" cy="218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7083" y="4264883"/>
            <a:ext cx="1144320" cy="3990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8777" y="3123535"/>
            <a:ext cx="405765" cy="2086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55883" y="3775339"/>
            <a:ext cx="384665" cy="1852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37692" y="2792945"/>
            <a:ext cx="419686" cy="3305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1" idx="1"/>
          </p:cNvCxnSpPr>
          <p:nvPr/>
        </p:nvCxnSpPr>
        <p:spPr>
          <a:xfrm flipH="1" flipV="1">
            <a:off x="2067951" y="2469388"/>
            <a:ext cx="569741" cy="4888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2939" y="2119860"/>
            <a:ext cx="265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탭이 활성화 되어 있다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481660" y="2469388"/>
            <a:ext cx="526439" cy="648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9178" y="3460980"/>
            <a:ext cx="1691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이름을 입력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426677" y="3601837"/>
            <a:ext cx="539262" cy="82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81873" y="3732955"/>
            <a:ext cx="1855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저장소의 로컬위치를 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지정한다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6135859" y="3867952"/>
            <a:ext cx="646014" cy="804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0907" y="5369496"/>
            <a:ext cx="185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생성 완료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87594" y="4670981"/>
            <a:ext cx="21102" cy="675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만들기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2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58" y="2024100"/>
            <a:ext cx="4608512" cy="312492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898382" y="4494578"/>
            <a:ext cx="1230705" cy="4151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00763" y="4947016"/>
            <a:ext cx="1230705" cy="1912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908" y="2666552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79095" y="2666551"/>
            <a:ext cx="2507456" cy="2436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2438350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9526" y="2095051"/>
            <a:ext cx="428224" cy="1595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3323776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06" y="3116608"/>
            <a:ext cx="1421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파일들 목록을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확인하고 최종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파일들 선택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3864769" y="1780726"/>
            <a:ext cx="568387" cy="3808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6028" y="1654521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Change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1888332" y="4726333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30" idx="1"/>
          </p:cNvCxnSpPr>
          <p:nvPr/>
        </p:nvCxnSpPr>
        <p:spPr>
          <a:xfrm>
            <a:off x="3264694" y="5137515"/>
            <a:ext cx="100013" cy="285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206" y="4540597"/>
            <a:ext cx="13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변경사항 요약 제목 및</a:t>
            </a:r>
            <a:endParaRPr lang="en-US" altLang="ko-KR" sz="9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설명 문구 삽입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64707" y="5307359"/>
            <a:ext cx="157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최종확인 및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83437" y="3361766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95197" y="3204714"/>
            <a:ext cx="163683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내용 보기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CSS,HTML, Javascript,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C,C#,Java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소스파일안에서 수정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추가된 내용을 확인할 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-PPT,DOC, AI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특정 프로그램을 위한 바이너리 파일의 내용과 변경사항은 볼 수 없다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521185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2292695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커밋하기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0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26" y="1578769"/>
            <a:ext cx="4614141" cy="312874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2893" y="690180"/>
            <a:ext cx="50820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02- Git, Github </a:t>
            </a:r>
            <a:r>
              <a:rPr lang="ko-KR" altLang="en-US" sz="1292">
                <a:latin typeface="+mj-ea"/>
              </a:rPr>
              <a:t>기초 사용법</a:t>
            </a:r>
            <a:endParaRPr lang="ko-KR" altLang="en-US" sz="1292"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07908" y="2221708"/>
            <a:ext cx="1206892" cy="1600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05526" y="1993506"/>
            <a:ext cx="3816744" cy="171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65282" y="1643063"/>
            <a:ext cx="406793" cy="166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1900238" y="2878932"/>
            <a:ext cx="1001774" cy="70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919" y="2771777"/>
            <a:ext cx="1435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내역 리스트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172075" y="1370014"/>
            <a:ext cx="321469" cy="3530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7766" y="1116808"/>
            <a:ext cx="1636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변경이력 확인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714393" y="2076341"/>
            <a:ext cx="288863" cy="4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1865" y="1847851"/>
            <a:ext cx="163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저장소의 파일들이 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Commit </a:t>
            </a:r>
            <a:r>
              <a:rPr lang="ko-KR" altLang="en-US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되었던 이력을 볼수 있다</a:t>
            </a:r>
            <a:r>
              <a:rPr lang="en-US" altLang="ko-KR" sz="9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3619" y="2309813"/>
            <a:ext cx="373856" cy="1394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750719" y="2443163"/>
            <a:ext cx="521494" cy="13144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6344" y="381476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Revert </a:t>
            </a:r>
            <a:r>
              <a:rPr lang="ko-KR" altLang="en-US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이전 상태로 되돌린다</a:t>
            </a:r>
            <a:r>
              <a:rPr lang="en-US" altLang="ko-KR" sz="9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9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9" t="7764" b="86300"/>
          <a:stretch/>
        </p:blipFill>
        <p:spPr>
          <a:xfrm>
            <a:off x="4643436" y="5236370"/>
            <a:ext cx="1141527" cy="618332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2042196" y="5179223"/>
            <a:ext cx="219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 저장소에서 작업이 완료되어 원격저장소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(Github site)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올릴 준비가 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클릭한다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84918"/>
              </p:ext>
            </p:extLst>
          </p:nvPr>
        </p:nvGraphicFramePr>
        <p:xfrm>
          <a:off x="708025" y="5232402"/>
          <a:ext cx="127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Image" r:id="rId4" imgW="1269720" imgH="622080" progId="Photoshop.Image.16">
                  <p:embed/>
                </p:oleObj>
              </mc:Choice>
              <mc:Fallback>
                <p:oleObj name="Image" r:id="rId4" imgW="1269720" imgH="6220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025" y="5232402"/>
                        <a:ext cx="12700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878390" y="5160172"/>
            <a:ext cx="2514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원격저장소가 생성되면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Publish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변경된다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 로컬 저장소에서 파일을 변경하여 커밋되었으면 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Sync </a:t>
            </a:r>
            <a:r>
              <a:rPr lang="ko-KR" altLang="en-US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클릭하여 원격저장소와 동기화 시킬 수 있다</a:t>
            </a:r>
            <a:r>
              <a:rPr lang="en-US" altLang="ko-KR" sz="1200" b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7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03- </a:t>
            </a:r>
            <a:r>
              <a:rPr lang="en-US" altLang="ko-KR" sz="1292" smtClean="0">
                <a:latin typeface="+mj-ea"/>
                <a:ea typeface="+mj-ea"/>
              </a:rPr>
              <a:t>Git </a:t>
            </a:r>
            <a:r>
              <a:rPr lang="ko-KR" altLang="en-US" sz="1292" smtClean="0">
                <a:latin typeface="+mj-ea"/>
                <a:ea typeface="+mj-ea"/>
              </a:rPr>
              <a:t>기본개념 및 이해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425146" y="3270421"/>
            <a:ext cx="1408670" cy="1679061"/>
            <a:chOff x="972065" y="1812324"/>
            <a:chExt cx="1408670" cy="1679061"/>
          </a:xfrm>
        </p:grpSpPr>
        <p:sp>
          <p:nvSpPr>
            <p:cNvPr id="3" name="타원 2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94487" y="3237469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냥코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744098" y="1537813"/>
            <a:ext cx="1408670" cy="1679061"/>
            <a:chOff x="5053914" y="1570766"/>
            <a:chExt cx="1408670" cy="1679061"/>
          </a:xfrm>
        </p:grpSpPr>
        <p:sp>
          <p:nvSpPr>
            <p:cNvPr id="18" name="타원 17"/>
            <p:cNvSpPr/>
            <p:nvPr/>
          </p:nvSpPr>
          <p:spPr>
            <a:xfrm>
              <a:off x="5053914" y="1570766"/>
              <a:ext cx="1408670" cy="1408670"/>
            </a:xfrm>
            <a:prstGeom prst="ellipse">
              <a:avLst/>
            </a:prstGeom>
            <a:solidFill>
              <a:srgbClr val="B9C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6336" y="2995911"/>
              <a:ext cx="9638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깃캣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976" y="1836652"/>
              <a:ext cx="1106253" cy="914786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6194854" y="3319851"/>
            <a:ext cx="1534620" cy="1716131"/>
            <a:chOff x="2512540" y="3484607"/>
            <a:chExt cx="1534620" cy="1716131"/>
          </a:xfrm>
        </p:grpSpPr>
        <p:sp>
          <p:nvSpPr>
            <p:cNvPr id="10" name="타원 9"/>
            <p:cNvSpPr/>
            <p:nvPr/>
          </p:nvSpPr>
          <p:spPr>
            <a:xfrm>
              <a:off x="2557848" y="3521677"/>
              <a:ext cx="1408670" cy="1408670"/>
            </a:xfrm>
            <a:prstGeom prst="ellipse">
              <a:avLst/>
            </a:prstGeom>
            <a:solidFill>
              <a:srgbClr val="ABC6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77298" y="4946822"/>
              <a:ext cx="11450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오공 저장소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540" y="3484607"/>
              <a:ext cx="1534620" cy="153462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7319318" y="2603156"/>
            <a:ext cx="1206844" cy="765390"/>
            <a:chOff x="7319318" y="2603156"/>
            <a:chExt cx="1206844" cy="765390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7319318" y="2603156"/>
              <a:ext cx="1206844" cy="765390"/>
            </a:xfrm>
            <a:prstGeom prst="wedgeRoundRectCallout">
              <a:avLst>
                <a:gd name="adj1" fmla="val -45168"/>
                <a:gd name="adj2" fmla="val 94409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72865" y="2710246"/>
              <a:ext cx="10791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신버전은 언제 나와요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?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037438" y="1273109"/>
            <a:ext cx="1206845" cy="765390"/>
            <a:chOff x="7319318" y="2603156"/>
            <a:chExt cx="1206845" cy="765390"/>
          </a:xfrm>
        </p:grpSpPr>
        <p:sp>
          <p:nvSpPr>
            <p:cNvPr id="31" name="모서리가 둥근 사각형 설명선 30"/>
            <p:cNvSpPr/>
            <p:nvPr/>
          </p:nvSpPr>
          <p:spPr>
            <a:xfrm>
              <a:off x="7319318" y="2603156"/>
              <a:ext cx="1206844" cy="765390"/>
            </a:xfrm>
            <a:prstGeom prst="wedgeRoundRectCallout">
              <a:avLst>
                <a:gd name="adj1" fmla="val -49946"/>
                <a:gd name="adj2" fmla="val 92256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19319" y="2710246"/>
              <a:ext cx="1206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내가 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REMOTE !!!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47583" y="2505031"/>
            <a:ext cx="1206845" cy="765390"/>
            <a:chOff x="1453977" y="2312729"/>
            <a:chExt cx="1206845" cy="765390"/>
          </a:xfrm>
        </p:grpSpPr>
        <p:sp>
          <p:nvSpPr>
            <p:cNvPr id="34" name="모서리가 둥근 사각형 설명선 33"/>
            <p:cNvSpPr/>
            <p:nvPr/>
          </p:nvSpPr>
          <p:spPr>
            <a:xfrm flipH="1">
              <a:off x="1453977" y="2312729"/>
              <a:ext cx="1206844" cy="765390"/>
            </a:xfrm>
            <a:prstGeom prst="wedgeRoundRectCallout">
              <a:avLst>
                <a:gd name="adj1" fmla="val -37659"/>
                <a:gd name="adj2" fmla="val 72883"/>
                <a:gd name="adj3" fmla="val 16667"/>
              </a:avLst>
            </a:prstGeom>
            <a:solidFill>
              <a:srgbClr val="0070C0"/>
            </a:solidFill>
            <a:ln>
              <a:solidFill>
                <a:srgbClr val="005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53978" y="2419819"/>
              <a:ext cx="12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solidFill>
                    <a:schemeClr val="bg1"/>
                  </a:solidFill>
                </a:rPr>
                <a:t>커밋 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50</a:t>
              </a:r>
              <a:r>
                <a:rPr lang="ko-KR" altLang="en-US" sz="1100" smtClean="0">
                  <a:solidFill>
                    <a:schemeClr val="bg1"/>
                  </a:solidFill>
                </a:rPr>
                <a:t>개 했음 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!</a:t>
              </a:r>
            </a:p>
            <a:p>
              <a:r>
                <a:rPr lang="ko-KR" altLang="en-US" sz="1100" smtClean="0">
                  <a:solidFill>
                    <a:schemeClr val="bg1"/>
                  </a:solidFill>
                </a:rPr>
                <a:t>받으쇼</a:t>
              </a:r>
              <a:r>
                <a:rPr lang="en-US" altLang="ko-KR" sz="1100" smtClean="0">
                  <a:solidFill>
                    <a:schemeClr val="bg1"/>
                  </a:solidFill>
                </a:rPr>
                <a:t>!</a:t>
              </a:r>
              <a:endParaRPr lang="ko-KR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37" name="오른쪽 화살표 36"/>
          <p:cNvSpPr/>
          <p:nvPr/>
        </p:nvSpPr>
        <p:spPr>
          <a:xfrm rot="19160689">
            <a:off x="2602640" y="2701805"/>
            <a:ext cx="1087395" cy="4575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 rot="19160689">
            <a:off x="2544135" y="2601807"/>
            <a:ext cx="72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PUSH</a:t>
            </a:r>
            <a:endParaRPr lang="ko-KR" altLang="en-US" sz="1400" b="1"/>
          </a:p>
        </p:txBody>
      </p:sp>
      <p:sp>
        <p:nvSpPr>
          <p:cNvPr id="39" name="오른쪽 화살표 38"/>
          <p:cNvSpPr/>
          <p:nvPr/>
        </p:nvSpPr>
        <p:spPr>
          <a:xfrm rot="2105618">
            <a:off x="5218152" y="2936587"/>
            <a:ext cx="1087395" cy="4575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 rot="2105618">
            <a:off x="5480955" y="2714136"/>
            <a:ext cx="724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PULL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1908198" y="5357301"/>
            <a:ext cx="529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커밋은 자신의 로컬저장소에 </a:t>
            </a:r>
            <a:r>
              <a:rPr lang="en-US" altLang="ko-KR" smtClean="0"/>
              <a:t>!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Push </a:t>
            </a:r>
            <a:r>
              <a:rPr lang="ko-KR" altLang="en-US" smtClean="0"/>
              <a:t>와 </a:t>
            </a:r>
            <a:r>
              <a:rPr lang="en-US" altLang="ko-KR" smtClean="0"/>
              <a:t>Pull</a:t>
            </a:r>
            <a:r>
              <a:rPr lang="ko-KR" altLang="en-US" smtClean="0"/>
              <a:t>은 원격으로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05- Git </a:t>
            </a:r>
            <a:r>
              <a:rPr lang="ko-KR" altLang="en-US" sz="1292" smtClean="0">
                <a:latin typeface="+mj-ea"/>
                <a:ea typeface="+mj-ea"/>
              </a:rPr>
              <a:t>기본개념 및 이해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201" y="1514476"/>
            <a:ext cx="7394831" cy="1958138"/>
          </a:xfrm>
          <a:prstGeom prst="rect">
            <a:avLst/>
          </a:prstGeom>
          <a:solidFill>
            <a:srgbClr val="FFFF8F"/>
          </a:solidFill>
          <a:ln w="28575">
            <a:solidFill>
              <a:srgbClr val="00B0F0"/>
            </a:solidFill>
          </a:ln>
        </p:spPr>
        <p:txBody>
          <a:bodyPr wrap="square" tIns="360000" bIns="360000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기본자료</a:t>
            </a:r>
            <a:endParaRPr lang="en-US" altLang="ko-KR" sz="40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algn="ctr"/>
            <a:r>
              <a:rPr lang="en-US" altLang="ko-KR" sz="1600" smtClean="0">
                <a:solidFill>
                  <a:srgbClr val="00B0F0"/>
                </a:solidFill>
                <a:hlinkClick r:id="rId2"/>
              </a:rPr>
              <a:t/>
            </a:r>
            <a:br>
              <a:rPr lang="en-US" altLang="ko-KR" sz="1600" smtClean="0">
                <a:solidFill>
                  <a:srgbClr val="00B0F0"/>
                </a:solidFill>
                <a:hlinkClick r:id="rId2"/>
              </a:rPr>
            </a:br>
            <a:r>
              <a:rPr lang="en-US" altLang="ko-KR" sz="2000">
                <a:solidFill>
                  <a:srgbClr val="00B0F0"/>
                </a:solidFill>
                <a:hlinkClick r:id="rId3"/>
              </a:rPr>
              <a:t>https://mylko72.gitbooks.io/git/content/index.html</a:t>
            </a:r>
            <a:endParaRPr lang="ko-KR" altLang="en-US" sz="200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438" y="3681413"/>
            <a:ext cx="7394831" cy="1958138"/>
          </a:xfrm>
          <a:prstGeom prst="rect">
            <a:avLst/>
          </a:prstGeom>
          <a:solidFill>
            <a:srgbClr val="FFFF8F"/>
          </a:solidFill>
          <a:ln w="28575">
            <a:solidFill>
              <a:srgbClr val="00B0F0"/>
            </a:solidFill>
          </a:ln>
        </p:spPr>
        <p:txBody>
          <a:bodyPr wrap="square" tIns="360000" bIns="360000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 </a:t>
            </a:r>
            <a:r>
              <a:rPr lang="ko-KR" altLang="en-US" sz="4000" b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심화자료</a:t>
            </a:r>
            <a:endParaRPr lang="en-US" altLang="ko-KR" sz="4000" b="1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pPr algn="ctr"/>
            <a:r>
              <a:rPr lang="en-US" altLang="ko-KR" sz="1600" smtClean="0">
                <a:solidFill>
                  <a:srgbClr val="00B0F0"/>
                </a:solidFill>
                <a:hlinkClick r:id="rId2"/>
              </a:rPr>
              <a:t/>
            </a:r>
            <a:br>
              <a:rPr lang="en-US" altLang="ko-KR" sz="1600" smtClean="0">
                <a:solidFill>
                  <a:srgbClr val="00B0F0"/>
                </a:solidFill>
                <a:hlinkClick r:id="rId2"/>
              </a:rPr>
            </a:br>
            <a:r>
              <a:rPr lang="en-US" altLang="ko-KR" sz="2000">
                <a:solidFill>
                  <a:srgbClr val="00B0F0"/>
                </a:solidFill>
                <a:hlinkClick r:id="rId4"/>
              </a:rPr>
              <a:t>https://git-scm.com/book/ko/v2</a:t>
            </a:r>
            <a:endParaRPr lang="ko-KR" alt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701142" y="1309007"/>
            <a:ext cx="2046515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16880" y="3717470"/>
            <a:ext cx="1315726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414158" y="5105400"/>
            <a:ext cx="13184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SASS</a:t>
            </a:r>
            <a:endParaRPr lang="ko-KR" altLang="en-US" sz="1200" b="1"/>
          </a:p>
        </p:txBody>
      </p:sp>
      <p:sp>
        <p:nvSpPr>
          <p:cNvPr id="30" name="TextBox 29"/>
          <p:cNvSpPr txBox="1"/>
          <p:nvPr/>
        </p:nvSpPr>
        <p:spPr>
          <a:xfrm>
            <a:off x="4416880" y="5410198"/>
            <a:ext cx="131572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CSS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Preprocessor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42558" y="3712027"/>
            <a:ext cx="1292678" cy="22914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62993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Bower</a:t>
            </a:r>
            <a:endParaRPr lang="ko-KR" altLang="en-US" sz="1200" b="1"/>
          </a:p>
        </p:txBody>
      </p:sp>
      <p:sp>
        <p:nvSpPr>
          <p:cNvPr id="27" name="TextBox 26"/>
          <p:cNvSpPr txBox="1"/>
          <p:nvPr/>
        </p:nvSpPr>
        <p:spPr>
          <a:xfrm>
            <a:off x="3042558" y="5404755"/>
            <a:ext cx="12926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Package</a:t>
            </a:r>
          </a:p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Manager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4914" y="1310708"/>
            <a:ext cx="2914649" cy="1983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4914" y="2996291"/>
            <a:ext cx="29146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err="1" smtClean="0">
                <a:solidFill>
                  <a:srgbClr val="00B0F0"/>
                </a:solidFill>
              </a:rPr>
              <a:t>Javascript</a:t>
            </a:r>
            <a:r>
              <a:rPr lang="en-US" altLang="ko-KR" sz="1400" b="1" smtClean="0">
                <a:solidFill>
                  <a:srgbClr val="00B0F0"/>
                </a:solidFill>
              </a:rPr>
              <a:t> Runtime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9471" y="3714750"/>
            <a:ext cx="2294165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+mj-ea"/>
                <a:ea typeface="+mj-ea"/>
              </a:rPr>
              <a:t>교육 및 스터디 주제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1585687" y="2383064"/>
          <a:ext cx="1075871" cy="41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Image" r:id="rId3" imgW="2184120" imgH="850680" progId="Photoshop.Image.16">
                  <p:embed/>
                </p:oleObj>
              </mc:Choice>
              <mc:Fallback>
                <p:oleObj name="Image" r:id="rId3" imgW="2184120" imgH="85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687" y="2383064"/>
                        <a:ext cx="1075871" cy="419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3303813" y="4070351"/>
          <a:ext cx="835939" cy="7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Image" r:id="rId5" imgW="1523520" imgH="1345680" progId="Photoshop.Image.16">
                  <p:embed/>
                </p:oleObj>
              </mc:Choice>
              <mc:Fallback>
                <p:oleObj name="Image" r:id="rId5" imgW="1523520" imgH="1345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813" y="4070351"/>
                        <a:ext cx="835939" cy="7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967011" y="3976007"/>
          <a:ext cx="786865" cy="105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Image" r:id="rId7" imgW="1282320" imgH="1713960" progId="Photoshop.Image.16">
                  <p:embed/>
                </p:oleObj>
              </mc:Choice>
              <mc:Fallback>
                <p:oleObj name="Image" r:id="rId7" imgW="1282320" imgH="1713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7011" y="3976007"/>
                        <a:ext cx="786865" cy="1051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2153553" y="3847043"/>
          <a:ext cx="508001" cy="114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Image" r:id="rId9" imgW="786960" imgH="1777680" progId="Photoshop.Image.16">
                  <p:embed/>
                </p:oleObj>
              </mc:Choice>
              <mc:Fallback>
                <p:oleObj name="Image" r:id="rId9" imgW="786960" imgH="1777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3553" y="3847043"/>
                        <a:ext cx="508001" cy="114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4614634" y="4079422"/>
          <a:ext cx="939799" cy="70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Image" r:id="rId11" imgW="1726920" imgH="1294920" progId="Photoshop.Image.16">
                  <p:embed/>
                </p:oleObj>
              </mc:Choice>
              <mc:Fallback>
                <p:oleObj name="Image" r:id="rId11" imgW="1726920" imgH="1294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4634" y="4079422"/>
                        <a:ext cx="939799" cy="704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/>
          </p:nvPr>
        </p:nvGraphicFramePr>
        <p:xfrm>
          <a:off x="3919384" y="1714036"/>
          <a:ext cx="720106" cy="72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Image" r:id="rId13" imgW="4126680" imgH="4126680" progId="Photoshop.Image.16">
                  <p:embed/>
                </p:oleObj>
              </mc:Choice>
              <mc:Fallback>
                <p:oleObj name="Image" r:id="rId13" imgW="4126680" imgH="4126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9384" y="1714036"/>
                        <a:ext cx="720106" cy="72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66" y="1614551"/>
            <a:ext cx="2340311" cy="5900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0728" y="5102679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Grunt</a:t>
            </a:r>
            <a:endParaRPr lang="ko-KR" altLang="en-US" sz="1200" b="1"/>
          </a:p>
        </p:txBody>
      </p:sp>
      <p:sp>
        <p:nvSpPr>
          <p:cNvPr id="19" name="TextBox 18"/>
          <p:cNvSpPr txBox="1"/>
          <p:nvPr/>
        </p:nvSpPr>
        <p:spPr>
          <a:xfrm>
            <a:off x="1973035" y="5099957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Gulp</a:t>
            </a:r>
            <a:endParaRPr lang="ko-KR" altLang="en-US" sz="1200" b="1"/>
          </a:p>
        </p:txBody>
      </p:sp>
      <p:sp>
        <p:nvSpPr>
          <p:cNvPr id="33" name="TextBox 32"/>
          <p:cNvSpPr txBox="1"/>
          <p:nvPr/>
        </p:nvSpPr>
        <p:spPr>
          <a:xfrm>
            <a:off x="3701142" y="3001734"/>
            <a:ext cx="20465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Version Control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472" y="5513613"/>
            <a:ext cx="2286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00B0F0"/>
                </a:solidFill>
              </a:rPr>
              <a:t>Task Runner</a:t>
            </a:r>
            <a:endParaRPr lang="ko-KR" altLang="en-US" sz="1400" b="1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47670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</a:t>
            </a:r>
            <a:endParaRPr lang="ko-KR" altLang="en-US" sz="1200" b="1"/>
          </a:p>
        </p:txBody>
      </p:sp>
      <p:sp>
        <p:nvSpPr>
          <p:cNvPr id="35" name="TextBox 34"/>
          <p:cNvSpPr txBox="1"/>
          <p:nvPr/>
        </p:nvSpPr>
        <p:spPr>
          <a:xfrm>
            <a:off x="5916237" y="1279054"/>
            <a:ext cx="2615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Designer / Publisher</a:t>
            </a:r>
            <a:br>
              <a:rPr lang="en-US" altLang="ko-KR" sz="2000" smtClean="0"/>
            </a:br>
            <a:r>
              <a:rPr lang="ko-KR" altLang="en-US" sz="2000" smtClean="0"/>
              <a:t>공통사항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1200" smtClean="0"/>
          </a:p>
          <a:p>
            <a:r>
              <a:rPr lang="en-US" altLang="ko-KR" sz="1200" smtClean="0"/>
              <a:t>Designer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</a:t>
            </a:r>
            <a:r>
              <a:rPr lang="en-US" altLang="ko-KR" sz="1200" smtClean="0"/>
              <a:t>, GIT </a:t>
            </a:r>
            <a:r>
              <a:rPr lang="ko-KR" altLang="en-US" sz="1200" smtClean="0"/>
              <a:t>사용법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Publisher – Node JS &amp; </a:t>
            </a:r>
            <a:r>
              <a:rPr lang="en-US" altLang="ko-KR" sz="1200" err="1" smtClean="0"/>
              <a:t>npm</a:t>
            </a:r>
            <a:r>
              <a:rPr lang="en-US" altLang="ko-KR" sz="1200" smtClean="0"/>
              <a:t> </a:t>
            </a:r>
            <a:r>
              <a:rPr lang="ko-KR" altLang="en-US" sz="1200" smtClean="0"/>
              <a:t>기초 및 기본 예제</a:t>
            </a:r>
            <a:r>
              <a:rPr lang="en-US" altLang="ko-KR" sz="1200" smtClean="0"/>
              <a:t>, GIT </a:t>
            </a:r>
            <a:r>
              <a:rPr lang="ko-KR" altLang="en-US" sz="1200" smtClean="0"/>
              <a:t>사용법</a:t>
            </a:r>
            <a:endParaRPr lang="ko-KR" altLang="en-US" sz="1200"/>
          </a:p>
        </p:txBody>
      </p:sp>
      <p:cxnSp>
        <p:nvCxnSpPr>
          <p:cNvPr id="36" name="직선 연결선 35"/>
          <p:cNvCxnSpPr/>
          <p:nvPr/>
        </p:nvCxnSpPr>
        <p:spPr>
          <a:xfrm>
            <a:off x="670350" y="3474418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13516" y="3709290"/>
            <a:ext cx="261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Publisher </a:t>
            </a:r>
            <a:br>
              <a:rPr lang="en-US" altLang="ko-KR" sz="2000" smtClean="0"/>
            </a:b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5" y="1704195"/>
            <a:ext cx="897146" cy="74762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87589" y="2723863"/>
            <a:ext cx="8721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smtClean="0"/>
              <a:t>GITHUB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330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Git Bash - Bash Shell </a:t>
            </a:r>
            <a:r>
              <a:rPr lang="ko-KR" altLang="en-US" sz="1292" smtClean="0">
                <a:latin typeface="+mj-ea"/>
                <a:ea typeface="+mj-ea"/>
              </a:rPr>
              <a:t>기초 명령어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28593"/>
              </p:ext>
            </p:extLst>
          </p:nvPr>
        </p:nvGraphicFramePr>
        <p:xfrm>
          <a:off x="598140" y="1247823"/>
          <a:ext cx="7878967" cy="212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 rm </a:t>
                      </a:r>
                      <a:r>
                        <a:rPr lang="en-US" altLang="ko-KR" sz="8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directoryname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디렉토리와 포함된 파일들을 모두 삭제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292" smtClean="0">
                <a:latin typeface="+mj-ea"/>
                <a:ea typeface="+mj-ea"/>
              </a:rPr>
              <a:t>학습 계획 </a:t>
            </a:r>
            <a:r>
              <a:rPr lang="en-US" altLang="ko-KR" sz="1292" smtClean="0">
                <a:latin typeface="+mj-ea"/>
                <a:ea typeface="+mj-ea"/>
              </a:rPr>
              <a:t>- </a:t>
            </a:r>
            <a:r>
              <a:rPr lang="ko-KR" altLang="en-US" sz="1292" smtClean="0">
                <a:latin typeface="+mj-ea"/>
                <a:ea typeface="+mj-ea"/>
              </a:rPr>
              <a:t>교육 단계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88678" y="1965721"/>
            <a:ext cx="3636169" cy="1064420"/>
            <a:chOff x="714374" y="1407318"/>
            <a:chExt cx="3636169" cy="1064420"/>
          </a:xfrm>
        </p:grpSpPr>
        <p:sp>
          <p:nvSpPr>
            <p:cNvPr id="2" name="직사각형 1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교육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02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7344" y="1885949"/>
              <a:ext cx="2407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기본개념 및 기초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714373" y="2663214"/>
            <a:ext cx="3636169" cy="1064420"/>
            <a:chOff x="714374" y="1407318"/>
            <a:chExt cx="3636169" cy="1064420"/>
          </a:xfrm>
        </p:grpSpPr>
        <p:sp>
          <p:nvSpPr>
            <p:cNvPr id="55" name="직사각형 54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03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07343" y="1885949"/>
              <a:ext cx="2569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, Express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웹서버 기초예제</a:t>
              </a: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b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 사용법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688677" y="3243609"/>
            <a:ext cx="3636169" cy="1064420"/>
            <a:chOff x="714374" y="1407318"/>
            <a:chExt cx="3636169" cy="1064420"/>
          </a:xfrm>
        </p:grpSpPr>
        <p:sp>
          <p:nvSpPr>
            <p:cNvPr id="61" name="직사각형 60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04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js,  Express, Mongodb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714372" y="3930972"/>
            <a:ext cx="3636169" cy="1064420"/>
            <a:chOff x="714374" y="1407318"/>
            <a:chExt cx="3636169" cy="1064420"/>
          </a:xfrm>
        </p:grpSpPr>
        <p:sp>
          <p:nvSpPr>
            <p:cNvPr id="67" name="직사각형 66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Work Flow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향상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05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Grunt, Gulp, Bower, Sass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4688677" y="4528641"/>
            <a:ext cx="3636169" cy="1064420"/>
            <a:chOff x="714374" y="1407318"/>
            <a:chExt cx="3636169" cy="1064420"/>
          </a:xfrm>
        </p:grpSpPr>
        <p:sp>
          <p:nvSpPr>
            <p:cNvPr id="73" name="직사각형 72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예제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06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7343" y="1885949"/>
              <a:ext cx="256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Web App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구축 실습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4373" y="1416694"/>
            <a:ext cx="3636169" cy="1064420"/>
            <a:chOff x="714374" y="1407318"/>
            <a:chExt cx="3636169" cy="1064420"/>
          </a:xfrm>
        </p:grpSpPr>
        <p:sp>
          <p:nvSpPr>
            <p:cNvPr id="34" name="직사각형 33"/>
            <p:cNvSpPr/>
            <p:nvPr/>
          </p:nvSpPr>
          <p:spPr>
            <a:xfrm>
              <a:off x="714374" y="1407318"/>
              <a:ext cx="3636169" cy="1057276"/>
            </a:xfrm>
            <a:prstGeom prst="rect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7344" y="1528763"/>
              <a:ext cx="2300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Git, Github </a:t>
              </a:r>
              <a:r>
                <a:rPr lang="ko-KR" altLang="en-US" b="1" spc="-10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</a:t>
              </a:r>
              <a:endParaRPr lang="ko-KR" altLang="en-US" b="1" spc="-1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1516857"/>
              <a:ext cx="642938" cy="52322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rgbClr val="FFFF00"/>
                  </a:solidFill>
                </a:rPr>
                <a:t>01</a:t>
              </a:r>
              <a:endParaRPr lang="ko-KR" altLang="en-US" sz="2800" b="1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7343" y="1885949"/>
              <a:ext cx="2659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Git, Github </a:t>
              </a:r>
              <a:r>
                <a:rPr lang="ko-KR" altLang="en-US" sz="12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기본개념 및 기본 사용법</a:t>
              </a:r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514475" y="1407318"/>
              <a:ext cx="0" cy="106442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9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Git, Github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기초사용법</a:t>
            </a:r>
            <a: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6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170" y="3557587"/>
            <a:ext cx="4069555" cy="2543175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5788" y="1314449"/>
            <a:ext cx="4079081" cy="181451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00- Git </a:t>
            </a:r>
            <a:r>
              <a:rPr lang="ko-KR" altLang="en-US" sz="1292" smtClean="0">
                <a:latin typeface="+mj-ea"/>
                <a:ea typeface="+mj-ea"/>
              </a:rPr>
              <a:t>간단 소개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28976" y="2537534"/>
            <a:ext cx="347207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git</a:t>
            </a:r>
            <a:r>
              <a:rPr lang="ko-KR" altLang="en-US" sz="1100"/>
              <a:t>는 </a:t>
            </a:r>
            <a:r>
              <a:rPr lang="en-US" altLang="ko-KR" sz="1100"/>
              <a:t>2006</a:t>
            </a:r>
            <a:r>
              <a:rPr lang="ko-KR" altLang="en-US" sz="1100"/>
              <a:t>년경 </a:t>
            </a:r>
            <a:r>
              <a:rPr lang="en-US" altLang="ko-KR" sz="1100"/>
              <a:t>BitKeeper</a:t>
            </a:r>
            <a:r>
              <a:rPr lang="ko-KR" altLang="en-US" sz="1100"/>
              <a:t>라는 리눅스 커널 개발에 </a:t>
            </a:r>
            <a:r>
              <a:rPr lang="ko-KR" altLang="en-US" sz="1100" smtClean="0"/>
              <a:t>사용하던 </a:t>
            </a:r>
            <a:r>
              <a:rPr lang="ko-KR" altLang="en-US" sz="1100"/>
              <a:t>분산형 패치 도구에 대한 대안으로 리누스 토발즈가 직접 개발한 분산형 소스 콘트롤</a:t>
            </a:r>
            <a:r>
              <a:rPr lang="en-US" altLang="ko-KR" sz="1100"/>
              <a:t>(Source Control Management</a:t>
            </a:r>
            <a:r>
              <a:rPr lang="en-US" altLang="ko-KR" sz="1100" smtClean="0"/>
              <a:t>) </a:t>
            </a:r>
            <a:r>
              <a:rPr lang="ko-KR" altLang="en-US" sz="1100" smtClean="0"/>
              <a:t>이다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ko-KR" altLang="en-US" sz="1100" smtClean="0">
                <a:solidFill>
                  <a:srgbClr val="00B0F0"/>
                </a:solidFill>
              </a:rPr>
              <a:t>주요 특징</a:t>
            </a:r>
            <a:endParaRPr lang="en-US" altLang="ko-KR" sz="1100" smtClean="0">
              <a:solidFill>
                <a:srgbClr val="00B0F0"/>
              </a:solidFill>
            </a:endParaRPr>
          </a:p>
          <a:p>
            <a:endParaRPr lang="en-US" altLang="ko-KR" sz="1100" smtClean="0">
              <a:solidFill>
                <a:srgbClr val="00B0F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rgbClr val="00B0F0"/>
                </a:solidFill>
              </a:rPr>
              <a:t>분산된 개인 저장소 사용 </a:t>
            </a:r>
            <a:r>
              <a:rPr lang="en-US" altLang="ko-KR" sz="1100" smtClean="0">
                <a:solidFill>
                  <a:srgbClr val="00B0F0"/>
                </a:solidFill>
              </a:rPr>
              <a:t>(</a:t>
            </a:r>
            <a:r>
              <a:rPr lang="ko-KR" altLang="en-US" sz="1100" smtClean="0">
                <a:solidFill>
                  <a:srgbClr val="00B0F0"/>
                </a:solidFill>
              </a:rPr>
              <a:t>로컬컴퓨터의 프로젝트 디렉토리안의 </a:t>
            </a:r>
            <a:r>
              <a:rPr lang="en-US" altLang="ko-KR" sz="1100" smtClean="0">
                <a:solidFill>
                  <a:srgbClr val="00B0F0"/>
                </a:solidFill>
              </a:rPr>
              <a:t>.git/</a:t>
            </a:r>
            <a:r>
              <a:rPr lang="ko-KR" altLang="en-US" sz="1100" smtClean="0">
                <a:solidFill>
                  <a:srgbClr val="00B0F0"/>
                </a:solidFill>
              </a:rPr>
              <a:t>디렉토리</a:t>
            </a:r>
            <a:r>
              <a:rPr lang="en-US" altLang="ko-KR" sz="1100" smtClean="0">
                <a:solidFill>
                  <a:srgbClr val="00B0F0"/>
                </a:solidFill>
              </a:rPr>
              <a:t>)</a:t>
            </a:r>
          </a:p>
          <a:p>
            <a:endParaRPr lang="en-US" altLang="ko-KR" sz="1100" smtClean="0">
              <a:solidFill>
                <a:srgbClr val="00B0F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rgbClr val="00B0F0"/>
                </a:solidFill>
              </a:rPr>
              <a:t>거의 모든 명령을 로컬에서 실행</a:t>
            </a:r>
            <a:endParaRPr lang="en-US" altLang="ko-KR" sz="1100" smtClean="0">
              <a:solidFill>
                <a:srgbClr val="00B0F0"/>
              </a:solidFill>
            </a:endParaRPr>
          </a:p>
          <a:p>
            <a:endParaRPr lang="en-US" altLang="ko-KR" sz="1100" smtClean="0">
              <a:solidFill>
                <a:srgbClr val="00B0F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mtClean="0">
                <a:solidFill>
                  <a:srgbClr val="00B0F0"/>
                </a:solidFill>
              </a:rPr>
              <a:t>중앙 프로젝트 저장소에 </a:t>
            </a:r>
            <a:r>
              <a:rPr lang="en-US" altLang="ko-KR" sz="1100" smtClean="0">
                <a:solidFill>
                  <a:srgbClr val="00B0F0"/>
                </a:solidFill>
              </a:rPr>
              <a:t>Pushing</a:t>
            </a:r>
            <a:r>
              <a:rPr lang="ko-KR" altLang="en-US" sz="1100" smtClean="0">
                <a:solidFill>
                  <a:srgbClr val="00B0F0"/>
                </a:solidFill>
              </a:rPr>
              <a:t>하여 중앙저장소에 반영하는 형태</a:t>
            </a:r>
            <a:endParaRPr lang="en-US" altLang="ko-KR" sz="1100" smtClean="0">
              <a:solidFill>
                <a:srgbClr val="00B0F0"/>
              </a:solidFill>
            </a:endParaRPr>
          </a:p>
          <a:p>
            <a:endParaRPr lang="en-US" altLang="ko-KR" sz="11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393031"/>
            <a:ext cx="3416184" cy="16359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r="3297"/>
          <a:stretch/>
        </p:blipFill>
        <p:spPr>
          <a:xfrm>
            <a:off x="671514" y="3571875"/>
            <a:ext cx="3914774" cy="2507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87" y="3164680"/>
            <a:ext cx="407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중앙집중형 버전관리 모델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SVN)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787" y="6146004"/>
            <a:ext cx="4071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분산형 버전관리 모델 </a:t>
            </a:r>
            <a:r>
              <a:rPr lang="en-US" altLang="ko-KR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대표사례</a:t>
            </a:r>
            <a:r>
              <a:rPr lang="en-US" altLang="ko-KR" sz="105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GIT)</a:t>
            </a:r>
            <a:endParaRPr lang="ko-KR" altLang="en-US" sz="105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02544"/>
            <a:ext cx="2386013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5788" y="1564481"/>
            <a:ext cx="4257675" cy="417909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00- Git </a:t>
            </a:r>
            <a:r>
              <a:rPr lang="ko-KR" altLang="en-US" sz="1292">
                <a:latin typeface="+mj-ea"/>
              </a:rPr>
              <a:t>간단 소개</a:t>
            </a:r>
          </a:p>
        </p:txBody>
      </p:sp>
      <p:pic>
        <p:nvPicPr>
          <p:cNvPr id="8" name="Picture 2" descr="http://git-scm.com/figures/18333fig01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3" y="1906051"/>
            <a:ext cx="3696976" cy="34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93482" y="1666876"/>
            <a:ext cx="3593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Git</a:t>
            </a:r>
            <a:r>
              <a:rPr lang="ko-KR" altLang="en-US" sz="1050"/>
              <a:t>은 파일을 </a:t>
            </a:r>
            <a:r>
              <a:rPr lang="en-US" altLang="ko-KR" sz="1050"/>
              <a:t>Committed, Modified, Staged </a:t>
            </a:r>
            <a:r>
              <a:rPr lang="ko-KR" altLang="en-US" sz="1050"/>
              <a:t>이렇게 세가지 상태로 관리한다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Commited</a:t>
            </a:r>
            <a:r>
              <a:rPr lang="en-US" altLang="ko-KR" sz="1050"/>
              <a:t> - </a:t>
            </a:r>
            <a:r>
              <a:rPr lang="ko-KR" altLang="en-US" sz="1050"/>
              <a:t>데이터가 로컬 저장소에 안전하게 저장됐다는 것을 의미한다</a:t>
            </a:r>
            <a:r>
              <a:rPr lang="en-US" altLang="ko-KR" sz="105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Modified</a:t>
            </a:r>
            <a:r>
              <a:rPr lang="en-US" altLang="ko-KR" sz="1050"/>
              <a:t> - </a:t>
            </a:r>
            <a:r>
              <a:rPr lang="ko-KR" altLang="en-US" sz="1050"/>
              <a:t>수정한 파일을 아직 로컬 저장소에 커밋하지 않은 것을 말한다</a:t>
            </a:r>
            <a:r>
              <a:rPr lang="en-US" altLang="ko-KR" sz="105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00B0F0"/>
                </a:solidFill>
              </a:rPr>
              <a:t>Staged</a:t>
            </a:r>
            <a:r>
              <a:rPr lang="en-US" altLang="ko-KR" sz="1050"/>
              <a:t> - </a:t>
            </a:r>
            <a:r>
              <a:rPr lang="ko-KR" altLang="en-US" sz="1050"/>
              <a:t>현재 수정한 파일을 곧 커밋할 것이라고 표시한 상태를 의미한다</a:t>
            </a:r>
            <a:r>
              <a:rPr lang="en-US" altLang="ko-KR" sz="1050" smtClean="0"/>
              <a:t>.</a:t>
            </a:r>
            <a:br>
              <a:rPr lang="en-US" altLang="ko-KR" sz="1050" smtClean="0"/>
            </a:br>
            <a:endParaRPr lang="en-US" altLang="ko-KR" sz="1050"/>
          </a:p>
          <a:p>
            <a:r>
              <a:rPr lang="en-US" altLang="ko-KR" sz="1050"/>
              <a:t>Git </a:t>
            </a:r>
            <a:r>
              <a:rPr lang="ko-KR" altLang="en-US" sz="1050"/>
              <a:t>디렉토리에 있는 파일들은 </a:t>
            </a:r>
            <a:r>
              <a:rPr lang="en-US" altLang="ko-KR" sz="1050"/>
              <a:t>Committed </a:t>
            </a:r>
            <a:r>
              <a:rPr lang="ko-KR" altLang="en-US" sz="1050"/>
              <a:t>상태이다</a:t>
            </a:r>
            <a:r>
              <a:rPr lang="en-US" altLang="ko-KR" sz="1050"/>
              <a:t>. </a:t>
            </a:r>
            <a:r>
              <a:rPr lang="ko-KR" altLang="en-US" sz="1050"/>
              <a:t>파일을 수정하고 </a:t>
            </a:r>
            <a:r>
              <a:rPr lang="en-US" altLang="ko-KR" sz="1050"/>
              <a:t>Staging Area</a:t>
            </a:r>
            <a:r>
              <a:rPr lang="ko-KR" altLang="en-US" sz="1050"/>
              <a:t>에 추가했다면 </a:t>
            </a:r>
            <a:r>
              <a:rPr lang="en-US" altLang="ko-KR" sz="1050"/>
              <a:t>Staged</a:t>
            </a:r>
            <a:r>
              <a:rPr lang="ko-KR" altLang="en-US" sz="1050"/>
              <a:t>이다</a:t>
            </a:r>
            <a:r>
              <a:rPr lang="en-US" altLang="ko-KR" sz="1050"/>
              <a:t>. </a:t>
            </a:r>
            <a:r>
              <a:rPr lang="ko-KR" altLang="en-US" sz="1050"/>
              <a:t>그리고 </a:t>
            </a:r>
            <a:r>
              <a:rPr lang="en-US" altLang="ko-KR" sz="1050"/>
              <a:t>Checkout</a:t>
            </a:r>
            <a:r>
              <a:rPr lang="ko-KR" altLang="en-US" sz="1050"/>
              <a:t>하고 나서 수정했지만</a:t>
            </a:r>
            <a:r>
              <a:rPr lang="en-US" altLang="ko-KR" sz="1050"/>
              <a:t>, </a:t>
            </a:r>
            <a:r>
              <a:rPr lang="ko-KR" altLang="en-US" sz="1050"/>
              <a:t>아직 </a:t>
            </a:r>
            <a:r>
              <a:rPr lang="en-US" altLang="ko-KR" sz="1050"/>
              <a:t>Staging Area</a:t>
            </a:r>
            <a:r>
              <a:rPr lang="ko-KR" altLang="en-US" sz="1050"/>
              <a:t>에 추가하지 않았다면 </a:t>
            </a:r>
            <a:r>
              <a:rPr lang="en-US" altLang="ko-KR" sz="1050"/>
              <a:t>Modified</a:t>
            </a:r>
            <a:r>
              <a:rPr lang="ko-KR" altLang="en-US" sz="1050"/>
              <a:t>이다</a:t>
            </a:r>
            <a:r>
              <a:rPr lang="en-US" altLang="ko-KR" sz="1050" smtClean="0"/>
              <a:t>.</a:t>
            </a:r>
            <a:endParaRPr lang="en-US" altLang="ko-KR" sz="1050"/>
          </a:p>
        </p:txBody>
      </p:sp>
      <p:sp>
        <p:nvSpPr>
          <p:cNvPr id="12" name="TextBox 11"/>
          <p:cNvSpPr txBox="1"/>
          <p:nvPr/>
        </p:nvSpPr>
        <p:spPr>
          <a:xfrm>
            <a:off x="556729" y="1156905"/>
            <a:ext cx="4565339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작업흐름 기본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50076" y="1169773"/>
            <a:ext cx="4860324" cy="4860324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00- Git</a:t>
            </a:r>
            <a:r>
              <a:rPr lang="en-US" altLang="ko-KR" sz="1292" smtClean="0">
                <a:latin typeface="+mj-ea"/>
                <a:ea typeface="+mj-ea"/>
              </a:rPr>
              <a:t>hub </a:t>
            </a:r>
            <a:r>
              <a:rPr lang="ko-KR" altLang="en-US" sz="1292" smtClean="0">
                <a:latin typeface="+mj-ea"/>
                <a:ea typeface="+mj-ea"/>
              </a:rPr>
              <a:t>간단소개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8353" y="1478181"/>
            <a:ext cx="4223770" cy="49799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pPr algn="ctr"/>
            <a:r>
              <a:rPr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endParaRPr lang="ko-KR" altLang="en-US" sz="2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84" y="2162772"/>
            <a:ext cx="2789308" cy="2318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414" y="4857576"/>
            <a:ext cx="3905649" cy="814477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txBody>
          <a:bodyPr wrap="square" lIns="144000" tIns="180000" rIns="144000" bIns="144000" rtlCol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altLang="ko-KR" sz="3600" b="1" smtClean="0">
                <a:solidFill>
                  <a:schemeClr val="bg1"/>
                </a:solidFill>
              </a:rPr>
              <a:t>SOURCE CODE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048" y="2223527"/>
            <a:ext cx="2421044" cy="1049106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공유된 소스코드에 대한 의견과 질문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답변을 통해 자연스럽게 개발자들의 소셜 네트워크를 형성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027" y="3282089"/>
            <a:ext cx="2430163" cy="1141439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공동작업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오픈된 프로젝트에 기여자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협업자들이 참여해 같이 완성도 높은 코드를 작업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789" y="2223527"/>
            <a:ext cx="2430163" cy="864440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오픈소스 공유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개발프로젝트 소스를 공유하는 플랫폼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8929" y="3463321"/>
            <a:ext cx="2430163" cy="864440"/>
          </a:xfrm>
          <a:prstGeom prst="rect">
            <a:avLst/>
          </a:prstGeom>
          <a:solidFill>
            <a:srgbClr val="FFFF8F"/>
          </a:solidFill>
          <a:ln w="12700">
            <a:solidFill>
              <a:srgbClr val="00B0F0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공유문화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폐쇄된 개발문화가 아닌 전세계 개발자와 공유하는 문화 형성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</a:rPr>
              <a:t>01- </a:t>
            </a:r>
            <a:r>
              <a:rPr lang="en-US" altLang="ko-KR" sz="1292">
                <a:latin typeface="+mj-ea"/>
              </a:rPr>
              <a:t>Git </a:t>
            </a:r>
            <a:r>
              <a:rPr lang="ko-KR" altLang="en-US" sz="1292" smtClean="0">
                <a:latin typeface="+mj-ea"/>
              </a:rPr>
              <a:t>사용 준비</a:t>
            </a:r>
            <a:endParaRPr lang="ko-KR" altLang="en-US" sz="1292"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795" y="1704834"/>
            <a:ext cx="7571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자신의 시스템과 맞는 버전의 </a:t>
            </a:r>
            <a:r>
              <a:rPr lang="en-US" altLang="ko-KR" sz="1200" smtClean="0"/>
              <a:t>installer</a:t>
            </a:r>
            <a:r>
              <a:rPr lang="ko-KR" altLang="en-US" sz="1200" smtClean="0"/>
              <a:t>를 다운로드 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>
                <a:hlinkClick r:id="rId2"/>
              </a:rPr>
              <a:t>https://git-scm.com/downloads</a:t>
            </a:r>
            <a:endParaRPr lang="ko-KR" altLang="en-US" sz="9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2561950"/>
            <a:ext cx="3104771" cy="24079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8439" y="5102139"/>
            <a:ext cx="3226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smtClean="0"/>
              <a:t>설치화면의 기본 체크된 상태로 다음으로 넘어간다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39" y="2561951"/>
            <a:ext cx="3109469" cy="241155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286038" y="5108882"/>
            <a:ext cx="346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Use Git from the Windows Command Prompt</a:t>
            </a:r>
            <a:r>
              <a:rPr lang="ko-KR" altLang="en-US" sz="1200" smtClean="0"/>
              <a:t>를 선택하고 설치를 마무리한다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058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</a:rPr>
              <a:t>01- </a:t>
            </a:r>
            <a:r>
              <a:rPr lang="en-US" altLang="ko-KR" sz="1292" smtClean="0">
                <a:latin typeface="+mj-ea"/>
              </a:rPr>
              <a:t>Github </a:t>
            </a:r>
            <a:r>
              <a:rPr lang="ko-KR" altLang="en-US" sz="1292">
                <a:latin typeface="+mj-ea"/>
              </a:rPr>
              <a:t>사용 준비</a:t>
            </a:r>
            <a:endParaRPr lang="ko-KR" altLang="en-US" sz="1292"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6389" y="1749048"/>
            <a:ext cx="75715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 </a:t>
            </a:r>
            <a:r>
              <a:rPr lang="ko-KR" altLang="en-US" sz="1200" smtClean="0"/>
              <a:t>아래 링크에서 윈도우용 </a:t>
            </a:r>
            <a:r>
              <a:rPr lang="en-US" altLang="ko-KR" sz="1200" smtClean="0"/>
              <a:t>Github Desktop Installer</a:t>
            </a:r>
            <a:r>
              <a:rPr lang="ko-KR" altLang="en-US" sz="1200" smtClean="0"/>
              <a:t>를 다운받아 설치한다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>
                <a:hlinkClick r:id="rId3"/>
              </a:rPr>
              <a:t>https://desktop.github.com</a:t>
            </a:r>
            <a:r>
              <a:rPr lang="en-US" altLang="ko-KR" sz="1200" smtClean="0">
                <a:hlinkClick r:id="rId3"/>
              </a:rPr>
              <a:t>/</a:t>
            </a:r>
            <a:endParaRPr lang="en-US" altLang="ko-KR" sz="1200" smtClean="0"/>
          </a:p>
          <a:p>
            <a:r>
              <a:rPr lang="en-US" altLang="ko-KR" sz="1200" smtClean="0"/>
              <a:t>Github Desktop</a:t>
            </a:r>
            <a:r>
              <a:rPr lang="ko-KR" altLang="en-US" sz="1200" smtClean="0"/>
              <a:t>를 설치완료하고 실행하면 </a:t>
            </a:r>
            <a:r>
              <a:rPr lang="en-US" altLang="ko-KR" sz="1200" smtClean="0"/>
              <a:t>Github</a:t>
            </a:r>
            <a:r>
              <a:rPr lang="ko-KR" altLang="en-US" sz="1200" smtClean="0"/>
              <a:t>의 계정 정보를 요구한다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4439033" y="2675224"/>
            <a:ext cx="390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en-US" altLang="ko-KR" sz="1200" smtClean="0">
                <a:hlinkClick r:id="rId4"/>
              </a:rPr>
              <a:t>https://github.com/pricing</a:t>
            </a:r>
            <a:r>
              <a:rPr lang="en-US" altLang="ko-KR" sz="1200" smtClean="0"/>
              <a:t> </a:t>
            </a:r>
            <a:r>
              <a:rPr lang="ko-KR" altLang="en-US" sz="1200" smtClean="0"/>
              <a:t>에서 계정을 등록을 시작한다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필요한 정보를 입력하고 </a:t>
            </a:r>
            <a:r>
              <a:rPr lang="en-US" altLang="ko-KR" sz="1200" smtClean="0"/>
              <a:t>Free Plan</a:t>
            </a:r>
            <a:r>
              <a:rPr lang="ko-KR" altLang="en-US" sz="1200" smtClean="0"/>
              <a:t>으로 계정등록을 완료한다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3. </a:t>
            </a:r>
            <a:r>
              <a:rPr lang="ko-KR" altLang="en-US" sz="1200" smtClean="0"/>
              <a:t>등록한 계정정보를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에 입력하여 </a:t>
            </a:r>
            <a:r>
              <a:rPr lang="en-US" altLang="ko-KR" sz="1200" smtClean="0"/>
              <a:t>Github Desktop</a:t>
            </a:r>
            <a:r>
              <a:rPr lang="ko-KR" altLang="en-US" sz="1200" smtClean="0"/>
              <a:t>의 사용준비를 완료한다</a:t>
            </a:r>
            <a:r>
              <a:rPr lang="en-US" altLang="ko-KR" sz="1200" smtClean="0"/>
              <a:t>.</a:t>
            </a:r>
            <a:endParaRPr lang="ko-KR" altLang="en-US" sz="120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18698"/>
              </p:ext>
            </p:extLst>
          </p:nvPr>
        </p:nvGraphicFramePr>
        <p:xfrm>
          <a:off x="651215" y="2690810"/>
          <a:ext cx="3644845" cy="29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Image" r:id="rId5" imgW="8888760" imgH="7225200" progId="Photoshop.Image.16">
                  <p:embed/>
                </p:oleObj>
              </mc:Choice>
              <mc:Fallback>
                <p:oleObj name="Image" r:id="rId5" imgW="8888760" imgH="72252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215" y="2690810"/>
                        <a:ext cx="3644845" cy="2962738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766119" y="3943070"/>
            <a:ext cx="1180800" cy="73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6729" y="1156905"/>
            <a:ext cx="5613411" cy="313332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Desktop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및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Github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등록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6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3043</TotalTime>
  <Words>762</Words>
  <Application>Microsoft Office PowerPoint</Application>
  <PresentationFormat>화면 슬라이드 쇼(4:3)</PresentationFormat>
  <Paragraphs>151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맑은 고딕</vt:lpstr>
      <vt:lpstr>Arial</vt:lpstr>
      <vt:lpstr>Calibri</vt:lpstr>
      <vt:lpstr>Calibri Light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218</cp:revision>
  <dcterms:created xsi:type="dcterms:W3CDTF">2015-10-02T14:28:41Z</dcterms:created>
  <dcterms:modified xsi:type="dcterms:W3CDTF">2015-10-22T23:54:06Z</dcterms:modified>
</cp:coreProperties>
</file>