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bookmarkIdSeed="5">
  <p:sldMasterIdLst>
    <p:sldMasterId id="2147483648" r:id="rId1"/>
  </p:sldMasterIdLst>
  <p:notesMasterIdLst>
    <p:notesMasterId r:id="rId18"/>
  </p:notesMasterIdLst>
  <p:sldIdLst>
    <p:sldId id="257" r:id="rId2"/>
    <p:sldId id="283" r:id="rId3"/>
    <p:sldId id="262" r:id="rId4"/>
    <p:sldId id="264" r:id="rId5"/>
    <p:sldId id="265" r:id="rId6"/>
    <p:sldId id="267" r:id="rId7"/>
    <p:sldId id="269" r:id="rId8"/>
    <p:sldId id="273" r:id="rId9"/>
    <p:sldId id="270" r:id="rId10"/>
    <p:sldId id="271" r:id="rId11"/>
    <p:sldId id="276" r:id="rId12"/>
    <p:sldId id="278" r:id="rId13"/>
    <p:sldId id="281" r:id="rId14"/>
    <p:sldId id="282" r:id="rId15"/>
    <p:sldId id="284" r:id="rId16"/>
    <p:sldId id="277" r:id="rId17"/>
  </p:sldIdLst>
  <p:sldSz cx="9144000" cy="74072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varScale="1">
        <p:scale>
          <a:sx n="74" d="100"/>
          <a:sy n="74" d="100"/>
        </p:scale>
        <p:origin x="-1613" y="-72"/>
      </p:cViewPr>
      <p:guideLst>
        <p:guide orient="horz" pos="233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3096"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B9A155-71BB-417C-9CA5-124E34697541}" type="datetimeFigureOut">
              <a:rPr lang="en-US" smtClean="0"/>
              <a:pPr/>
              <a:t>9/5/2022</a:t>
            </a:fld>
            <a:endParaRPr lang="en-US"/>
          </a:p>
        </p:txBody>
      </p:sp>
      <p:sp>
        <p:nvSpPr>
          <p:cNvPr id="4" name="Slide Image Placeholder 3"/>
          <p:cNvSpPr>
            <a:spLocks noGrp="1" noRot="1" noChangeAspect="1"/>
          </p:cNvSpPr>
          <p:nvPr>
            <p:ph type="sldImg" idx="2"/>
          </p:nvPr>
        </p:nvSpPr>
        <p:spPr>
          <a:xfrm>
            <a:off x="1312863" y="685800"/>
            <a:ext cx="42322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C46664-B882-4F84-8DA9-2A87962CEF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C46664-B882-4F84-8DA9-2A87962CEF1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01057"/>
            <a:ext cx="7772400" cy="1587763"/>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197456"/>
            <a:ext cx="6400800" cy="189297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743AB1-FC2B-407B-8FD4-357DFB8D00A7}" type="datetime1">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55F55-4B22-4140-9450-E8FB9119FA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7B43F3-1B21-41A0-8383-0B09C30861FA}" type="datetime1">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55F55-4B22-4140-9450-E8FB9119FA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96635"/>
            <a:ext cx="2057400" cy="632018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96635"/>
            <a:ext cx="6019800" cy="63201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CEF067-4B31-444B-92C8-1166DF2DC4AA}" type="datetime1">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55F55-4B22-4140-9450-E8FB9119FA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12A9F2-6D56-41B7-B32F-B626F3AFF3C5}" type="datetime1">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55F55-4B22-4140-9450-E8FB9119FA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759861"/>
            <a:ext cx="7772400" cy="147116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3139520"/>
            <a:ext cx="7772400" cy="162034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7B53A7-6869-45CA-9F38-CE3A1B86B620}" type="datetime1">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55F55-4B22-4140-9450-E8FB9119FA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28365"/>
            <a:ext cx="4038600" cy="488845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28365"/>
            <a:ext cx="4038600" cy="488845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48477A-50AA-41CD-96C3-FDA00B6F2C08}" type="datetime1">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55F55-4B22-4140-9450-E8FB9119FA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58064"/>
            <a:ext cx="4040188" cy="6910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49066"/>
            <a:ext cx="4040188" cy="42677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658064"/>
            <a:ext cx="4041775" cy="6910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349066"/>
            <a:ext cx="4041775" cy="42677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73EC2-1D0F-493F-8BAB-A5D24FB0F255}" type="datetime1">
              <a:rPr lang="en-US" smtClean="0"/>
              <a:pPr/>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355F55-4B22-4140-9450-E8FB9119FA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F278E9-6633-452C-9590-737BFF0CF963}" type="datetime1">
              <a:rPr lang="en-US" smtClean="0"/>
              <a:pPr/>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355F55-4B22-4140-9450-E8FB9119FA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B555E-8A83-4D3A-9904-320EB49BAF6F}" type="datetime1">
              <a:rPr lang="en-US" smtClean="0"/>
              <a:pPr/>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355F55-4B22-4140-9450-E8FB9119FA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94919"/>
            <a:ext cx="3008313" cy="1255122"/>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94920"/>
            <a:ext cx="5111750" cy="63219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550042"/>
            <a:ext cx="3008313" cy="50667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3766A6-42B5-40B3-B16D-C58A17819772}" type="datetime1">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55F55-4B22-4140-9450-E8FB9119FA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185092"/>
            <a:ext cx="5486400" cy="61213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61854"/>
            <a:ext cx="5486400" cy="44443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97222"/>
            <a:ext cx="5486400" cy="8693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F85D1-15E8-467D-AF99-BFA36E6ADD7E}" type="datetime1">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55F55-4B22-4140-9450-E8FB9119FA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96634"/>
            <a:ext cx="8229600" cy="123454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728365"/>
            <a:ext cx="8229600" cy="488845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865447"/>
            <a:ext cx="2133600" cy="394369"/>
          </a:xfrm>
          <a:prstGeom prst="rect">
            <a:avLst/>
          </a:prstGeom>
        </p:spPr>
        <p:txBody>
          <a:bodyPr vert="horz" lIns="91440" tIns="45720" rIns="91440" bIns="45720" rtlCol="0" anchor="ctr"/>
          <a:lstStyle>
            <a:lvl1pPr algn="l">
              <a:defRPr sz="1200">
                <a:solidFill>
                  <a:schemeClr val="tx1">
                    <a:tint val="75000"/>
                  </a:schemeClr>
                </a:solidFill>
              </a:defRPr>
            </a:lvl1pPr>
          </a:lstStyle>
          <a:p>
            <a:fld id="{E641B049-D46B-4823-BEAB-57FDAD67E459}" type="datetime1">
              <a:rPr lang="en-US" smtClean="0"/>
              <a:pPr/>
              <a:t>9/5/2022</a:t>
            </a:fld>
            <a:endParaRPr lang="en-US"/>
          </a:p>
        </p:txBody>
      </p:sp>
      <p:sp>
        <p:nvSpPr>
          <p:cNvPr id="5" name="Footer Placeholder 4"/>
          <p:cNvSpPr>
            <a:spLocks noGrp="1"/>
          </p:cNvSpPr>
          <p:nvPr>
            <p:ph type="ftr" sz="quarter" idx="3"/>
          </p:nvPr>
        </p:nvSpPr>
        <p:spPr>
          <a:xfrm>
            <a:off x="3124200" y="6865447"/>
            <a:ext cx="2895600" cy="39436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865447"/>
            <a:ext cx="2133600" cy="394369"/>
          </a:xfrm>
          <a:prstGeom prst="rect">
            <a:avLst/>
          </a:prstGeom>
        </p:spPr>
        <p:txBody>
          <a:bodyPr vert="horz" lIns="91440" tIns="45720" rIns="91440" bIns="45720" rtlCol="0" anchor="ctr"/>
          <a:lstStyle>
            <a:lvl1pPr algn="r">
              <a:defRPr sz="1200">
                <a:solidFill>
                  <a:schemeClr val="tx1">
                    <a:tint val="75000"/>
                  </a:schemeClr>
                </a:solidFill>
              </a:defRPr>
            </a:lvl1pPr>
          </a:lstStyle>
          <a:p>
            <a:fld id="{79355F55-4B22-4140-9450-E8FB9119FA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164607"/>
            <a:ext cx="7772400" cy="740726"/>
          </a:xfrm>
        </p:spPr>
        <p:txBody>
          <a:bodyPr>
            <a:normAutofit fontScale="90000"/>
          </a:bodyPr>
          <a:lstStyle/>
          <a:p>
            <a:r>
              <a:rPr lang="en-US" sz="1600" i="1" dirty="0"/>
              <a:t/>
            </a:r>
            <a:br>
              <a:rPr lang="en-US" sz="1600" i="1" dirty="0"/>
            </a:br>
            <a:r>
              <a:rPr lang="en-US" sz="1600" dirty="0"/>
              <a:t/>
            </a:r>
            <a:br>
              <a:rPr lang="en-US" sz="1600" dirty="0"/>
            </a:br>
            <a:r>
              <a:rPr lang="en-US" sz="1600" dirty="0" smtClean="0"/>
              <a:t>  </a:t>
            </a:r>
            <a:br>
              <a:rPr lang="en-US" sz="1600" dirty="0" smtClean="0"/>
            </a:br>
            <a:r>
              <a:rPr lang="en-US" sz="1600" dirty="0"/>
              <a:t/>
            </a:r>
            <a:br>
              <a:rPr lang="en-US" sz="1600" dirty="0"/>
            </a:br>
            <a:r>
              <a:rPr lang="en-US" sz="1600" dirty="0" smtClean="0"/>
              <a:t> </a:t>
            </a:r>
            <a:r>
              <a:rPr lang="en-US" sz="2000" dirty="0" smtClean="0"/>
              <a:t>Tribhuvan university </a:t>
            </a:r>
            <a:r>
              <a:rPr lang="en-US" sz="1600" dirty="0"/>
              <a:t/>
            </a:r>
            <a:br>
              <a:rPr lang="en-US" sz="1600" dirty="0"/>
            </a:br>
            <a:r>
              <a:rPr lang="en-US" sz="1600" dirty="0"/>
              <a:t>	</a:t>
            </a:r>
            <a:br>
              <a:rPr lang="en-US" sz="1600" dirty="0"/>
            </a:br>
            <a:r>
              <a:rPr lang="en-US" sz="1600" dirty="0"/>
              <a:t> </a:t>
            </a:r>
            <a:br>
              <a:rPr lang="en-US" sz="1600" dirty="0"/>
            </a:br>
            <a:r>
              <a:rPr lang="en-US" sz="1600" dirty="0"/>
              <a:t> </a:t>
            </a:r>
            <a:r>
              <a:rPr lang="en-US" sz="1600" dirty="0" smtClean="0"/>
              <a:t/>
            </a:r>
            <a:br>
              <a:rPr lang="en-US" sz="1600" dirty="0" smtClean="0"/>
            </a:br>
            <a:endParaRPr lang="en-US" sz="2700" dirty="0"/>
          </a:p>
        </p:txBody>
      </p:sp>
      <p:sp>
        <p:nvSpPr>
          <p:cNvPr id="7" name="Subtitle 6"/>
          <p:cNvSpPr>
            <a:spLocks noGrp="1"/>
          </p:cNvSpPr>
          <p:nvPr>
            <p:ph type="subTitle" idx="1"/>
          </p:nvPr>
        </p:nvSpPr>
        <p:spPr>
          <a:xfrm>
            <a:off x="228600" y="2469092"/>
            <a:ext cx="8763000" cy="4691274"/>
          </a:xfrm>
        </p:spPr>
        <p:txBody>
          <a:bodyPr>
            <a:normAutofit fontScale="77500" lnSpcReduction="20000"/>
          </a:bodyPr>
          <a:lstStyle/>
          <a:p>
            <a:r>
              <a:rPr lang="en-US" dirty="0" smtClean="0">
                <a:solidFill>
                  <a:schemeClr val="tx1"/>
                </a:solidFill>
              </a:rPr>
              <a:t>Title……………………………………………………………………..</a:t>
            </a:r>
          </a:p>
          <a:p>
            <a:r>
              <a:rPr lang="en-US" dirty="0" smtClean="0">
                <a:solidFill>
                  <a:schemeClr val="tx1"/>
                </a:solidFill>
              </a:rPr>
              <a:t>…………………………………………………………………………..</a:t>
            </a:r>
          </a:p>
          <a:p>
            <a:endParaRPr lang="en-US" dirty="0" smtClean="0">
              <a:solidFill>
                <a:schemeClr val="tx1"/>
              </a:solidFill>
            </a:endParaRPr>
          </a:p>
          <a:p>
            <a:endParaRPr lang="en-US" dirty="0" smtClean="0">
              <a:solidFill>
                <a:schemeClr val="tx1"/>
              </a:solidFill>
            </a:endParaRPr>
          </a:p>
          <a:p>
            <a:pPr algn="l"/>
            <a:r>
              <a:rPr lang="en-US" dirty="0" smtClean="0">
                <a:solidFill>
                  <a:schemeClr val="tx1"/>
                </a:solidFill>
              </a:rPr>
              <a:t>Submitted by:                                                                  Submitted to:</a:t>
            </a:r>
          </a:p>
          <a:p>
            <a:pPr algn="l"/>
            <a:r>
              <a:rPr lang="en-US" dirty="0" smtClean="0">
                <a:solidFill>
                  <a:schemeClr val="tx1"/>
                </a:solidFill>
              </a:rPr>
              <a:t>Name:………………………....                                                 </a:t>
            </a:r>
          </a:p>
          <a:p>
            <a:pPr algn="l"/>
            <a:r>
              <a:rPr lang="en-US" dirty="0" smtClean="0">
                <a:solidFill>
                  <a:schemeClr val="tx1"/>
                </a:solidFill>
              </a:rPr>
              <a:t>Roll NO:………………………….                                                 …………………</a:t>
            </a:r>
          </a:p>
          <a:p>
            <a:pPr algn="l"/>
            <a:r>
              <a:rPr lang="en-US" dirty="0" smtClean="0">
                <a:solidFill>
                  <a:schemeClr val="tx1"/>
                </a:solidFill>
              </a:rPr>
              <a:t>Date of Submission:…………</a:t>
            </a:r>
          </a:p>
          <a:p>
            <a:pPr algn="l"/>
            <a:r>
              <a:rPr lang="en-US" dirty="0" smtClean="0">
                <a:solidFill>
                  <a:schemeClr val="tx1"/>
                </a:solidFill>
              </a:rPr>
              <a:t>Semester:………………………</a:t>
            </a:r>
          </a:p>
          <a:p>
            <a:pPr algn="l"/>
            <a:r>
              <a:rPr lang="en-US" dirty="0" smtClean="0">
                <a:solidFill>
                  <a:schemeClr val="tx1"/>
                </a:solidFill>
              </a:rPr>
              <a:t>Level : Bachelor</a:t>
            </a:r>
          </a:p>
          <a:p>
            <a:pPr algn="l"/>
            <a:r>
              <a:rPr lang="en-US" dirty="0" smtClean="0">
                <a:solidFill>
                  <a:schemeClr val="tx1"/>
                </a:solidFill>
              </a:rPr>
              <a:t>Program : BIM</a:t>
            </a:r>
          </a:p>
          <a:p>
            <a:endParaRPr lang="en-US" dirty="0"/>
          </a:p>
        </p:txBody>
      </p:sp>
      <p:pic>
        <p:nvPicPr>
          <p:cNvPr id="6" name="Picture 5" descr="Image result for tribhuvan university"/>
          <p:cNvPicPr/>
          <p:nvPr/>
        </p:nvPicPr>
        <p:blipFill>
          <a:blip r:embed="rId3" cstate="print"/>
          <a:stretch>
            <a:fillRect/>
          </a:stretch>
        </p:blipFill>
        <p:spPr bwMode="auto">
          <a:xfrm>
            <a:off x="3200400" y="740728"/>
            <a:ext cx="2133600" cy="1646061"/>
          </a:xfrm>
          <a:prstGeom prst="rect">
            <a:avLst/>
          </a:prstGeom>
        </p:spPr>
      </p:pic>
      <p:sp>
        <p:nvSpPr>
          <p:cNvPr id="11" name="Slide Number Placeholder 10"/>
          <p:cNvSpPr>
            <a:spLocks noGrp="1"/>
          </p:cNvSpPr>
          <p:nvPr>
            <p:ph type="sldNum" sz="quarter" idx="12"/>
          </p:nvPr>
        </p:nvSpPr>
        <p:spPr/>
        <p:txBody>
          <a:bodyPr/>
          <a:lstStyle/>
          <a:p>
            <a:fld id="{79355F55-4B22-4140-9450-E8FB9119FA37}" type="slidenum">
              <a:rPr lang="en-US" smtClean="0"/>
              <a:pPr/>
              <a:t>2</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0" y="1121586"/>
            <a:ext cx="9144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sz="1600" dirty="0" smtClean="0">
              <a:solidFill>
                <a:srgbClr val="000000"/>
              </a:solidFill>
              <a:latin typeface="Times New Roman" pitchFamily="18" charset="0"/>
              <a:cs typeface="Times New Roman" pitchFamily="18" charset="0"/>
            </a:endParaRPr>
          </a:p>
          <a:p>
            <a:r>
              <a:rPr lang="en-US" b="1" dirty="0" smtClean="0"/>
              <a:t>8.Use Case Diagram of System </a:t>
            </a:r>
          </a:p>
          <a:p>
            <a:endParaRPr lang="en-US" b="1" dirty="0" smtClean="0"/>
          </a:p>
          <a:p>
            <a:pPr algn="ctr"/>
            <a:endParaRPr lang="en-US" b="1" dirty="0" smtClean="0"/>
          </a:p>
          <a:p>
            <a:r>
              <a:rPr lang="en-US" sz="1600" b="1" dirty="0" smtClean="0"/>
              <a:t> </a:t>
            </a:r>
            <a:endParaRPr lang="en-US" sz="1600" dirty="0" smtClean="0"/>
          </a:p>
          <a:p>
            <a:pPr marL="0" marR="0" lvl="0" indent="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79355F55-4B22-4140-9450-E8FB9119FA37}" type="slidenum">
              <a:rPr lang="en-US" smtClean="0"/>
              <a:pPr/>
              <a:t>11</a:t>
            </a:fld>
            <a:endParaRPr lang="en-US"/>
          </a:p>
        </p:txBody>
      </p:sp>
      <p:pic>
        <p:nvPicPr>
          <p:cNvPr id="13" name="Picture 12" descr="Untitled Diagram-2.png"/>
          <p:cNvPicPr>
            <a:picLocks noChangeAspect="1"/>
          </p:cNvPicPr>
          <p:nvPr/>
        </p:nvPicPr>
        <p:blipFill>
          <a:blip r:embed="rId2" cstate="print"/>
          <a:stretch>
            <a:fillRect/>
          </a:stretch>
        </p:blipFill>
        <p:spPr>
          <a:xfrm>
            <a:off x="1558290" y="2080577"/>
            <a:ext cx="6027420" cy="444246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67470"/>
            <a:ext cx="9144000" cy="2000548"/>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latin typeface="Times New Roman" pitchFamily="18" charset="0"/>
                <a:ea typeface="Times New Roman" pitchFamily="18" charset="0"/>
                <a:cs typeface="Times New Roman" pitchFamily="18" charset="0"/>
              </a:rPr>
              <a:t>9</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Methodology adopted and System implementation: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Apache tomcat is used as a web server to host the application.</a:t>
            </a:r>
            <a:endPar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All the environment variables are set.</a:t>
            </a:r>
            <a:endPar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application is pasted in the webapps folder.</a:t>
            </a:r>
            <a:endPar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Web server is started now.</a:t>
            </a:r>
            <a:endPar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Application is run using the web browser by typing </a:t>
            </a:r>
            <a:r>
              <a:rPr kumimoji="0" lang="en-US" sz="1600" b="0"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http://localhost/project</a:t>
            </a:r>
            <a:endPar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Web.xml file is used to control the flow and user actions.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79355F55-4B22-4140-9450-E8FB9119FA37}" type="slidenum">
              <a:rPr lang="en-US" smtClean="0"/>
              <a:pPr/>
              <a:t>12</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descr="School Management System Sequence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School Management System Sequence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School Management System Sequence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FD.png"/>
          <p:cNvPicPr>
            <a:picLocks noChangeAspect="1"/>
          </p:cNvPicPr>
          <p:nvPr/>
        </p:nvPicPr>
        <p:blipFill>
          <a:blip r:embed="rId2" cstate="print"/>
          <a:stretch>
            <a:fillRect/>
          </a:stretch>
        </p:blipFill>
        <p:spPr>
          <a:xfrm>
            <a:off x="152400" y="960437"/>
            <a:ext cx="8773886" cy="4880610"/>
          </a:xfrm>
          <a:prstGeom prst="rect">
            <a:avLst/>
          </a:prstGeom>
        </p:spPr>
      </p:pic>
      <p:sp>
        <p:nvSpPr>
          <p:cNvPr id="7" name="TextBox 6"/>
          <p:cNvSpPr txBox="1"/>
          <p:nvPr/>
        </p:nvSpPr>
        <p:spPr>
          <a:xfrm>
            <a:off x="228600" y="6827837"/>
            <a:ext cx="3200400" cy="369332"/>
          </a:xfrm>
          <a:prstGeom prst="rect">
            <a:avLst/>
          </a:prstGeom>
          <a:noFill/>
        </p:spPr>
        <p:txBody>
          <a:bodyPr wrap="square" rtlCol="0">
            <a:spAutoFit/>
          </a:bodyPr>
          <a:lstStyle/>
          <a:p>
            <a:r>
              <a:rPr lang="en-US" dirty="0" smtClean="0"/>
              <a:t>10.Fig: Data Flow Diagram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57200" y="6523037"/>
            <a:ext cx="2971800" cy="369332"/>
          </a:xfrm>
          <a:prstGeom prst="rect">
            <a:avLst/>
          </a:prstGeom>
          <a:noFill/>
        </p:spPr>
        <p:txBody>
          <a:bodyPr wrap="square" rtlCol="0">
            <a:spAutoFit/>
          </a:bodyPr>
          <a:lstStyle/>
          <a:p>
            <a:r>
              <a:rPr lang="en-US" dirty="0" smtClean="0"/>
              <a:t>11.Fig:Class diagram</a:t>
            </a:r>
            <a:endParaRPr lang="en-US" dirty="0"/>
          </a:p>
        </p:txBody>
      </p:sp>
      <p:pic>
        <p:nvPicPr>
          <p:cNvPr id="19" name="Picture 18" descr="classdiagram.png"/>
          <p:cNvPicPr>
            <a:picLocks noChangeAspect="1"/>
          </p:cNvPicPr>
          <p:nvPr/>
        </p:nvPicPr>
        <p:blipFill>
          <a:blip r:embed="rId2" cstate="print"/>
          <a:stretch>
            <a:fillRect/>
          </a:stretch>
        </p:blipFill>
        <p:spPr>
          <a:xfrm>
            <a:off x="228600" y="350837"/>
            <a:ext cx="8763000" cy="6248400"/>
          </a:xfrm>
          <a:prstGeom prst="rect">
            <a:avLst/>
          </a:prstGeom>
        </p:spPr>
      </p:pic>
      <p:sp>
        <p:nvSpPr>
          <p:cNvPr id="20" name="TextBox 19"/>
          <p:cNvSpPr txBox="1"/>
          <p:nvPr/>
        </p:nvSpPr>
        <p:spPr>
          <a:xfrm>
            <a:off x="6705600" y="3094037"/>
            <a:ext cx="301686" cy="369332"/>
          </a:xfrm>
          <a:prstGeom prst="rect">
            <a:avLst/>
          </a:prstGeom>
          <a:noFill/>
        </p:spPr>
        <p:txBody>
          <a:bodyPr wrap="none" rtlCol="0">
            <a:spAutoFit/>
          </a:bodyPr>
          <a:lstStyle/>
          <a:p>
            <a:r>
              <a:rPr lang="en-US" dirty="0" smtClean="0"/>
              <a:t>1</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p:cNvSpPr/>
          <p:nvPr/>
        </p:nvSpPr>
        <p:spPr>
          <a:xfrm>
            <a:off x="457200" y="427037"/>
            <a:ext cx="1828800" cy="5334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Admin is Registered</a:t>
            </a:r>
            <a:endParaRPr lang="en-US" dirty="0"/>
          </a:p>
        </p:txBody>
      </p:sp>
      <p:sp>
        <p:nvSpPr>
          <p:cNvPr id="3" name="Oval 2"/>
          <p:cNvSpPr/>
          <p:nvPr/>
        </p:nvSpPr>
        <p:spPr>
          <a:xfrm>
            <a:off x="3733800" y="0"/>
            <a:ext cx="7620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Flowchart: Terminator 7"/>
          <p:cNvSpPr/>
          <p:nvPr/>
        </p:nvSpPr>
        <p:spPr>
          <a:xfrm>
            <a:off x="3124200" y="1265237"/>
            <a:ext cx="1905000" cy="7620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Admin Log-in and Password</a:t>
            </a:r>
            <a:endParaRPr lang="en-US" dirty="0"/>
          </a:p>
        </p:txBody>
      </p:sp>
      <p:sp>
        <p:nvSpPr>
          <p:cNvPr id="12" name="Diamond 11"/>
          <p:cNvSpPr/>
          <p:nvPr/>
        </p:nvSpPr>
        <p:spPr>
          <a:xfrm>
            <a:off x="3048000" y="2332037"/>
            <a:ext cx="1981200" cy="16002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Check Login and password</a:t>
            </a:r>
            <a:endParaRPr lang="en-US" dirty="0"/>
          </a:p>
        </p:txBody>
      </p:sp>
      <p:sp>
        <p:nvSpPr>
          <p:cNvPr id="13" name="Flowchart: Terminator 12"/>
          <p:cNvSpPr/>
          <p:nvPr/>
        </p:nvSpPr>
        <p:spPr>
          <a:xfrm>
            <a:off x="2895600" y="5837237"/>
            <a:ext cx="3276600" cy="6858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Set Userlevel and Permission</a:t>
            </a:r>
            <a:endParaRPr lang="en-US" dirty="0"/>
          </a:p>
        </p:txBody>
      </p:sp>
      <p:sp>
        <p:nvSpPr>
          <p:cNvPr id="14" name="Flowchart: Terminator 13"/>
          <p:cNvSpPr/>
          <p:nvPr/>
        </p:nvSpPr>
        <p:spPr>
          <a:xfrm>
            <a:off x="2895600" y="4999037"/>
            <a:ext cx="3048000" cy="530352"/>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 to the system Successfully</a:t>
            </a:r>
            <a:endParaRPr lang="en-US" dirty="0"/>
          </a:p>
        </p:txBody>
      </p:sp>
      <p:sp>
        <p:nvSpPr>
          <p:cNvPr id="15" name="Flowchart: Terminator 14"/>
          <p:cNvSpPr/>
          <p:nvPr/>
        </p:nvSpPr>
        <p:spPr>
          <a:xfrm>
            <a:off x="3048000" y="4237037"/>
            <a:ext cx="2438400" cy="530352"/>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  to the system Successfully</a:t>
            </a:r>
            <a:endParaRPr lang="en-US" dirty="0"/>
          </a:p>
        </p:txBody>
      </p:sp>
      <p:sp>
        <p:nvSpPr>
          <p:cNvPr id="16" name="Flowchart: Terminator 15"/>
          <p:cNvSpPr/>
          <p:nvPr/>
        </p:nvSpPr>
        <p:spPr>
          <a:xfrm>
            <a:off x="6324600" y="2789237"/>
            <a:ext cx="2438400" cy="838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Invalid Log-in/password</a:t>
            </a:r>
            <a:endParaRPr lang="en-US" dirty="0"/>
          </a:p>
        </p:txBody>
      </p:sp>
      <p:sp>
        <p:nvSpPr>
          <p:cNvPr id="17" name="Flowchart: Terminator 16"/>
          <p:cNvSpPr/>
          <p:nvPr/>
        </p:nvSpPr>
        <p:spPr>
          <a:xfrm>
            <a:off x="6629400" y="6142037"/>
            <a:ext cx="2362200" cy="111283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Access the internal Functionalities according to permission</a:t>
            </a:r>
            <a:endParaRPr lang="en-US" dirty="0"/>
          </a:p>
        </p:txBody>
      </p:sp>
      <p:sp>
        <p:nvSpPr>
          <p:cNvPr id="18" name="Oval 17"/>
          <p:cNvSpPr/>
          <p:nvPr/>
        </p:nvSpPr>
        <p:spPr>
          <a:xfrm>
            <a:off x="4191000" y="6827837"/>
            <a:ext cx="914400" cy="5794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Straight Arrow Connector 21"/>
          <p:cNvCxnSpPr>
            <a:stCxn id="8" idx="2"/>
            <a:endCxn id="12" idx="0"/>
          </p:cNvCxnSpPr>
          <p:nvPr/>
        </p:nvCxnSpPr>
        <p:spPr>
          <a:xfrm flipH="1">
            <a:off x="4038600" y="2027237"/>
            <a:ext cx="381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2" idx="2"/>
          </p:cNvCxnSpPr>
          <p:nvPr/>
        </p:nvCxnSpPr>
        <p:spPr>
          <a:xfrm>
            <a:off x="4038600" y="3932237"/>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15" idx="2"/>
          </p:cNvCxnSpPr>
          <p:nvPr/>
        </p:nvCxnSpPr>
        <p:spPr>
          <a:xfrm>
            <a:off x="4267200" y="4767389"/>
            <a:ext cx="0" cy="2316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14" idx="2"/>
          </p:cNvCxnSpPr>
          <p:nvPr/>
        </p:nvCxnSpPr>
        <p:spPr>
          <a:xfrm>
            <a:off x="4419600" y="5529389"/>
            <a:ext cx="0" cy="3078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13" idx="2"/>
          </p:cNvCxnSpPr>
          <p:nvPr/>
        </p:nvCxnSpPr>
        <p:spPr>
          <a:xfrm>
            <a:off x="4533900" y="6523037"/>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a:off x="4953000" y="3094037"/>
            <a:ext cx="1447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3" idx="4"/>
            <a:endCxn id="8" idx="0"/>
          </p:cNvCxnSpPr>
          <p:nvPr/>
        </p:nvCxnSpPr>
        <p:spPr>
          <a:xfrm flipH="1">
            <a:off x="4076700" y="609600"/>
            <a:ext cx="38100" cy="6556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152400" y="6904037"/>
            <a:ext cx="2667000" cy="369332"/>
          </a:xfrm>
          <a:prstGeom prst="rect">
            <a:avLst/>
          </a:prstGeom>
          <a:noFill/>
        </p:spPr>
        <p:txBody>
          <a:bodyPr wrap="square" rtlCol="0">
            <a:spAutoFit/>
          </a:bodyPr>
          <a:lstStyle/>
          <a:p>
            <a:r>
              <a:rPr lang="en-US" b="1" dirty="0" smtClean="0"/>
              <a:t>12.Fig: Activity Diagram</a:t>
            </a:r>
            <a:endParaRPr lang="en-US" b="1" dirty="0"/>
          </a:p>
        </p:txBody>
      </p:sp>
      <p:sp>
        <p:nvSpPr>
          <p:cNvPr id="45" name="Slide Number Placeholder 44"/>
          <p:cNvSpPr>
            <a:spLocks noGrp="1"/>
          </p:cNvSpPr>
          <p:nvPr>
            <p:ph type="sldNum" sz="quarter" idx="12"/>
          </p:nvPr>
        </p:nvSpPr>
        <p:spPr>
          <a:xfrm>
            <a:off x="6553200" y="7012906"/>
            <a:ext cx="2133600" cy="394369"/>
          </a:xfrm>
        </p:spPr>
        <p:txBody>
          <a:bodyPr/>
          <a:lstStyle/>
          <a:p>
            <a:fld id="{79355F55-4B22-4140-9450-E8FB9119FA37}" type="slidenum">
              <a:rPr lang="en-US" smtClean="0"/>
              <a:pPr/>
              <a:t>15</a:t>
            </a:fld>
            <a:endParaRPr lang="en-US"/>
          </a:p>
        </p:txBody>
      </p:sp>
      <p:sp>
        <p:nvSpPr>
          <p:cNvPr id="29" name="Oval 28"/>
          <p:cNvSpPr/>
          <p:nvPr/>
        </p:nvSpPr>
        <p:spPr>
          <a:xfrm>
            <a:off x="4419600" y="6980237"/>
            <a:ext cx="457200" cy="2587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8" name="Straight Arrow Connector 47"/>
          <p:cNvCxnSpPr>
            <a:endCxn id="3" idx="3"/>
          </p:cNvCxnSpPr>
          <p:nvPr/>
        </p:nvCxnSpPr>
        <p:spPr>
          <a:xfrm flipV="1">
            <a:off x="2209800" y="520326"/>
            <a:ext cx="1635592" cy="591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18" idx="7"/>
          </p:cNvCxnSpPr>
          <p:nvPr/>
        </p:nvCxnSpPr>
        <p:spPr>
          <a:xfrm flipV="1">
            <a:off x="4971489" y="6904037"/>
            <a:ext cx="1734111" cy="86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355F55-4B22-4140-9450-E8FB9119FA37}" type="slidenum">
              <a:rPr lang="en-US" smtClean="0"/>
              <a:pPr/>
              <a:t>16</a:t>
            </a:fld>
            <a:endParaRPr lang="en-US"/>
          </a:p>
        </p:txBody>
      </p:sp>
      <p:graphicFrame>
        <p:nvGraphicFramePr>
          <p:cNvPr id="3" name="Table 2"/>
          <p:cNvGraphicFramePr>
            <a:graphicFrameLocks noGrp="1"/>
          </p:cNvGraphicFramePr>
          <p:nvPr/>
        </p:nvGraphicFramePr>
        <p:xfrm>
          <a:off x="1524000" y="1798637"/>
          <a:ext cx="6096000" cy="741680"/>
        </p:xfrm>
        <a:graphic>
          <a:graphicData uri="http://schemas.openxmlformats.org/drawingml/2006/table">
            <a:tbl>
              <a:tblPr firstRow="1" bandRow="1">
                <a:tableStyleId>{69012ECD-51FC-41F1-AA8D-1B2483CD663E}</a:tableStyleId>
              </a:tblPr>
              <a:tblGrid>
                <a:gridCol w="1219200"/>
                <a:gridCol w="1219200"/>
                <a:gridCol w="1219200"/>
                <a:gridCol w="1219200"/>
                <a:gridCol w="12192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4" name="Table 3"/>
          <p:cNvGraphicFramePr>
            <a:graphicFrameLocks noGrp="1"/>
          </p:cNvGraphicFramePr>
          <p:nvPr/>
        </p:nvGraphicFramePr>
        <p:xfrm>
          <a:off x="1066800" y="427037"/>
          <a:ext cx="6934201" cy="5461000"/>
        </p:xfrm>
        <a:graphic>
          <a:graphicData uri="http://schemas.openxmlformats.org/drawingml/2006/table">
            <a:tbl>
              <a:tblPr firstRow="1" bandRow="1">
                <a:tableStyleId>{5C22544A-7EE6-4342-B048-85BDC9FD1C3A}</a:tableStyleId>
              </a:tblPr>
              <a:tblGrid>
                <a:gridCol w="1386840"/>
                <a:gridCol w="1473518"/>
                <a:gridCol w="1300163"/>
                <a:gridCol w="1386840"/>
                <a:gridCol w="1386840"/>
              </a:tblGrid>
              <a:tr h="1437640">
                <a:tc>
                  <a:txBody>
                    <a:bodyPr/>
                    <a:lstStyle/>
                    <a:p>
                      <a:r>
                        <a:rPr lang="en-US" dirty="0" smtClean="0"/>
                        <a:t>Test</a:t>
                      </a:r>
                      <a:r>
                        <a:rPr lang="en-US" baseline="0" dirty="0" smtClean="0"/>
                        <a:t> No.</a:t>
                      </a:r>
                      <a:endParaRPr lang="en-US" dirty="0"/>
                    </a:p>
                  </a:txBody>
                  <a:tcPr/>
                </a:tc>
                <a:tc>
                  <a:txBody>
                    <a:bodyPr/>
                    <a:lstStyle/>
                    <a:p>
                      <a:r>
                        <a:rPr lang="en-US" dirty="0" smtClean="0"/>
                        <a:t>Description</a:t>
                      </a:r>
                      <a:endParaRPr lang="en-US" dirty="0"/>
                    </a:p>
                  </a:txBody>
                  <a:tcPr/>
                </a:tc>
                <a:tc>
                  <a:txBody>
                    <a:bodyPr/>
                    <a:lstStyle/>
                    <a:p>
                      <a:r>
                        <a:rPr lang="en-US" dirty="0" smtClean="0"/>
                        <a:t>Test</a:t>
                      </a:r>
                      <a:r>
                        <a:rPr lang="en-US" baseline="0" dirty="0" smtClean="0"/>
                        <a:t> Data</a:t>
                      </a:r>
                      <a:endParaRPr lang="en-US" dirty="0"/>
                    </a:p>
                  </a:txBody>
                  <a:tcPr/>
                </a:tc>
                <a:tc>
                  <a:txBody>
                    <a:bodyPr/>
                    <a:lstStyle/>
                    <a:p>
                      <a:r>
                        <a:rPr lang="en-US" dirty="0" smtClean="0"/>
                        <a:t>Expected Result</a:t>
                      </a:r>
                      <a:endParaRPr lang="en-US" dirty="0"/>
                    </a:p>
                  </a:txBody>
                  <a:tcPr/>
                </a:tc>
                <a:tc>
                  <a:txBody>
                    <a:bodyPr/>
                    <a:lstStyle/>
                    <a:p>
                      <a:r>
                        <a:rPr lang="en-US" dirty="0" smtClean="0"/>
                        <a:t>Actual Result</a:t>
                      </a:r>
                      <a:endParaRPr lang="en-US" dirty="0"/>
                    </a:p>
                  </a:txBody>
                  <a:tcPr/>
                </a:tc>
              </a:tr>
              <a:tr h="370840">
                <a:tc>
                  <a:txBody>
                    <a:bodyPr/>
                    <a:lstStyle/>
                    <a:p>
                      <a:r>
                        <a:rPr lang="en-US" dirty="0" smtClean="0"/>
                        <a:t>1</a:t>
                      </a:r>
                      <a:endParaRPr lang="en-US" dirty="0"/>
                    </a:p>
                  </a:txBody>
                  <a:tcPr/>
                </a:tc>
                <a:tc>
                  <a:txBody>
                    <a:bodyPr/>
                    <a:lstStyle/>
                    <a:p>
                      <a:r>
                        <a:rPr lang="en-US" dirty="0" smtClean="0"/>
                        <a:t>Clicking the login Button with invalid username or password or both.</a:t>
                      </a:r>
                      <a:endParaRPr lang="en-US" dirty="0"/>
                    </a:p>
                  </a:txBody>
                  <a:tcPr/>
                </a:tc>
                <a:tc>
                  <a:txBody>
                    <a:bodyPr/>
                    <a:lstStyle/>
                    <a:p>
                      <a:r>
                        <a:rPr lang="en-US" dirty="0" smtClean="0"/>
                        <a:t>Username=“ABC”</a:t>
                      </a:r>
                    </a:p>
                    <a:p>
                      <a:r>
                        <a:rPr lang="en-US" dirty="0" smtClean="0"/>
                        <a:t>Password=“ABC”</a:t>
                      </a:r>
                      <a:endParaRPr lang="en-US" dirty="0"/>
                    </a:p>
                  </a:txBody>
                  <a:tcPr/>
                </a:tc>
                <a:tc>
                  <a:txBody>
                    <a:bodyPr/>
                    <a:lstStyle/>
                    <a:p>
                      <a:r>
                        <a:rPr lang="en-US" dirty="0" smtClean="0"/>
                        <a:t>A message box should display which contains invalid Username and password</a:t>
                      </a:r>
                      <a:endParaRPr lang="en-US" dirty="0"/>
                    </a:p>
                  </a:txBody>
                  <a:tcPr/>
                </a:tc>
                <a:tc>
                  <a:txBody>
                    <a:bodyPr/>
                    <a:lstStyle/>
                    <a:p>
                      <a:r>
                        <a:rPr lang="en-US" dirty="0" smtClean="0"/>
                        <a:t>pass</a:t>
                      </a:r>
                      <a:endParaRPr lang="en-US" dirty="0"/>
                    </a:p>
                  </a:txBody>
                  <a:tcPr/>
                </a:tc>
              </a:tr>
              <a:tr h="370840">
                <a:tc>
                  <a:txBody>
                    <a:bodyPr/>
                    <a:lstStyle/>
                    <a:p>
                      <a:r>
                        <a:rPr lang="en-US" dirty="0" smtClean="0"/>
                        <a:t>2</a:t>
                      </a:r>
                      <a:endParaRPr lang="en-US" dirty="0"/>
                    </a:p>
                  </a:txBody>
                  <a:tcPr/>
                </a:tc>
                <a:tc>
                  <a:txBody>
                    <a:bodyPr/>
                    <a:lstStyle/>
                    <a:p>
                      <a:r>
                        <a:rPr lang="en-US" dirty="0" smtClean="0"/>
                        <a:t>Clicking the login Button</a:t>
                      </a:r>
                      <a:r>
                        <a:rPr lang="en-US" baseline="0" dirty="0" smtClean="0"/>
                        <a:t> </a:t>
                      </a:r>
                    </a:p>
                    <a:p>
                      <a:r>
                        <a:rPr lang="en-US" baseline="0" dirty="0" smtClean="0"/>
                        <a:t>Valid username and password</a:t>
                      </a:r>
                      <a:endParaRPr lang="en-US" dirty="0"/>
                    </a:p>
                  </a:txBody>
                  <a:tcPr/>
                </a:tc>
                <a:tc>
                  <a:txBody>
                    <a:bodyPr/>
                    <a:lstStyle/>
                    <a:p>
                      <a:r>
                        <a:rPr lang="en-US" dirty="0" smtClean="0"/>
                        <a:t>Username=“admin”</a:t>
                      </a:r>
                    </a:p>
                    <a:p>
                      <a:r>
                        <a:rPr lang="en-US" dirty="0" smtClean="0"/>
                        <a:t>Password=“admin”</a:t>
                      </a:r>
                      <a:endParaRPr lang="en-US" dirty="0"/>
                    </a:p>
                  </a:txBody>
                  <a:tcPr/>
                </a:tc>
                <a:tc>
                  <a:txBody>
                    <a:bodyPr/>
                    <a:lstStyle/>
                    <a:p>
                      <a:r>
                        <a:rPr lang="en-US" dirty="0" smtClean="0"/>
                        <a:t>Redirect to specific Home page to specific user.</a:t>
                      </a:r>
                      <a:endParaRPr lang="en-US" dirty="0"/>
                    </a:p>
                  </a:txBody>
                  <a:tcPr/>
                </a:tc>
                <a:tc>
                  <a:txBody>
                    <a:bodyPr/>
                    <a:lstStyle/>
                    <a:p>
                      <a:r>
                        <a:rPr lang="en-US" dirty="0" smtClean="0"/>
                        <a:t>pass</a:t>
                      </a:r>
                      <a:endParaRPr lang="en-US" dirty="0"/>
                    </a:p>
                  </a:txBody>
                  <a:tcPr/>
                </a:tc>
              </a:tr>
            </a:tbl>
          </a:graphicData>
        </a:graphic>
      </p:graphicFrame>
      <p:sp>
        <p:nvSpPr>
          <p:cNvPr id="10" name="TextBox 9"/>
          <p:cNvSpPr txBox="1"/>
          <p:nvPr/>
        </p:nvSpPr>
        <p:spPr>
          <a:xfrm>
            <a:off x="609600" y="6675437"/>
            <a:ext cx="2819400" cy="381000"/>
          </a:xfrm>
          <a:prstGeom prst="rect">
            <a:avLst/>
          </a:prstGeom>
          <a:noFill/>
        </p:spPr>
        <p:txBody>
          <a:bodyPr wrap="square" rtlCol="0">
            <a:spAutoFit/>
          </a:bodyPr>
          <a:lstStyle/>
          <a:p>
            <a:r>
              <a:rPr lang="en-US" dirty="0" smtClean="0"/>
              <a:t>13.Fig:TestCase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228600" y="839754"/>
            <a:ext cx="8686800" cy="2374969"/>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bmk="_Toc100558244">
                <a:ln>
                  <a:noFill/>
                </a:ln>
                <a:solidFill>
                  <a:schemeClr val="tx1"/>
                </a:solidFill>
                <a:effectLst/>
                <a:latin typeface="Cambria" pitchFamily="18" charset="0"/>
                <a:cs typeface="Arial" pitchFamily="34" charset="0"/>
              </a:rPr>
              <a:t>13. References</a:t>
            </a:r>
            <a:r>
              <a:rPr kumimoji="0" lang="en-US" b="1" i="0" u="none" strike="noStrike" cap="none" normalizeH="0" baseline="0" dirty="0" smtClean="0">
                <a:ln>
                  <a:noFill/>
                </a:ln>
                <a:solidFill>
                  <a:schemeClr val="tx1"/>
                </a:solidFill>
                <a:effectLst/>
                <a:latin typeface="Cambria" pitchFamily="18" charset="0"/>
                <a:cs typeface="Arial" pitchFamily="34" charset="0"/>
              </a:rPr>
              <a:t> </a:t>
            </a:r>
            <a:r>
              <a:rPr kumimoji="0" lang="en-US" sz="1300" b="1" i="0" u="none" strike="noStrike" cap="none" normalizeH="0" baseline="0" dirty="0" smtClean="0">
                <a:ln>
                  <a:noFill/>
                </a:ln>
                <a:solidFill>
                  <a:schemeClr val="tx1"/>
                </a:solidFill>
                <a:effectLst/>
                <a:latin typeface="Cambria" pitchFamily="18" charset="0"/>
                <a:cs typeface="Arial" pitchFamily="34" charset="0"/>
              </a:rPr>
              <a:t>	</a:t>
            </a:r>
            <a:endParaRPr kumimoji="0" lang="en-US" sz="1300" b="1" i="0" u="none" strike="noStrike" cap="none" normalizeH="0" baseline="0" dirty="0" smtClean="0">
              <a:ln>
                <a:noFill/>
              </a:ln>
              <a:solidFill>
                <a:srgbClr val="4F81BD"/>
              </a:solidFill>
              <a:effectLst/>
              <a:latin typeface="Cambri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sng"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r>
              <a:rPr kumimoji="0" lang="en-US" sz="1600" b="0" i="0" u="sng"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1]. </a:t>
            </a: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Baba, Y. (n.d.). Retrieved from https://www.yahoobaba.net/php/php-mysqli-fetch-functions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[2]. iyer, m. (n.d.). Retrieved from How To Connect A Signup Form With Database: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https://www.c-sharpcorner.com/Blogs/how-to-connect-a-signup-form-with-database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[3]. sinha, K. (n.d.). Retrieved from Create An HTML Form And Insert Data Into The Database Using PHP: https://www.c-sharpcorner.com/UploadFile/52bd60/create-an-html-form-and-insert-data-into-database162/</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[4]. TECHI4YOU. (n.d.). </a:t>
            </a:r>
            <a:r>
              <a:rPr kumimoji="0" lang="en-US" sz="1600" b="0" i="1"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School Website HTML Tutorial with Project</a:t>
            </a: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Retrieved from https://techi4you.com/f/d/fileTAF5MZQP84</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79355F55-4B22-4140-9450-E8FB9119FA37}" type="slidenum">
              <a:rPr lang="en-US" smtClean="0"/>
              <a:pPr/>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9437"/>
            <a:ext cx="9144000" cy="6629400"/>
          </a:xfrm>
        </p:spPr>
        <p:txBody>
          <a:bodyPr>
            <a:normAutofit fontScale="90000"/>
          </a:bodyPr>
          <a:lstStyle/>
          <a:p>
            <a:pPr marL="742950" indent="-742950"/>
            <a:r>
              <a:rPr lang="en-US" sz="1800" dirty="0" smtClean="0"/>
              <a:t>               1.Declaration………………………………………………………………………………..4</a:t>
            </a:r>
            <a:br>
              <a:rPr lang="en-US" sz="1800" dirty="0" smtClean="0"/>
            </a:br>
            <a:r>
              <a:rPr lang="en-US" sz="1800" dirty="0" smtClean="0"/>
              <a:t>2. Acknowledgement……………………………………………………………………5</a:t>
            </a:r>
            <a:br>
              <a:rPr lang="en-US" sz="1800" dirty="0" smtClean="0"/>
            </a:br>
            <a:r>
              <a:rPr lang="en-US" sz="1800" dirty="0" smtClean="0"/>
              <a:t>3. Objective &amp; Scope</a:t>
            </a:r>
            <a:r>
              <a:rPr lang="en-US" sz="1800" dirty="0" smtClean="0"/>
              <a:t>…………………………………………………………………………..6 </a:t>
            </a:r>
            <a:r>
              <a:rPr lang="en-US" sz="1800" dirty="0" smtClean="0"/>
              <a:t/>
            </a:r>
            <a:br>
              <a:rPr lang="en-US" sz="1800" dirty="0" smtClean="0"/>
            </a:br>
            <a:r>
              <a:rPr lang="en-US" sz="1800" dirty="0" smtClean="0"/>
              <a:t> 3.1 Objective </a:t>
            </a:r>
            <a:br>
              <a:rPr lang="en-US" sz="1800" dirty="0" smtClean="0"/>
            </a:br>
            <a:r>
              <a:rPr lang="en-US" sz="1800" dirty="0" smtClean="0"/>
              <a:t>3.2 Scope</a:t>
            </a:r>
            <a:br>
              <a:rPr lang="en-US" sz="1800" dirty="0" smtClean="0"/>
            </a:br>
            <a:r>
              <a:rPr lang="en-US" sz="1800" cap="none" dirty="0" smtClean="0">
                <a:latin typeface="Times New Roman" pitchFamily="18" charset="0"/>
                <a:cs typeface="Times New Roman" pitchFamily="18" charset="0"/>
              </a:rPr>
              <a:t>4</a:t>
            </a:r>
            <a:r>
              <a:rPr lang="en-US" sz="1800" cap="none" dirty="0" smtClean="0">
                <a:latin typeface="Times New Roman" pitchFamily="18" charset="0"/>
                <a:ea typeface="Times New Roman" pitchFamily="18" charset="0"/>
                <a:cs typeface="Times New Roman" pitchFamily="18" charset="0"/>
              </a:rPr>
              <a:t>. Theoretical Background</a:t>
            </a:r>
            <a:r>
              <a:rPr lang="en-US" sz="1800" cap="none" dirty="0" smtClean="0">
                <a:latin typeface="Times New Roman" pitchFamily="18" charset="0"/>
                <a:ea typeface="Times New Roman" pitchFamily="18" charset="0"/>
                <a:cs typeface="Times New Roman" pitchFamily="18" charset="0"/>
              </a:rPr>
              <a:t>……………………………………………….7</a:t>
            </a:r>
            <a:r>
              <a:rPr lang="en-US" sz="1800" cap="none" dirty="0" smtClean="0">
                <a:latin typeface="Times New Roman" pitchFamily="18" charset="0"/>
                <a:ea typeface="Times New Roman" pitchFamily="18" charset="0"/>
                <a:cs typeface="Times New Roman" pitchFamily="18" charset="0"/>
              </a:rPr>
              <a:t/>
            </a:r>
            <a:br>
              <a:rPr lang="en-US" sz="1800" cap="none" dirty="0" smtClean="0">
                <a:latin typeface="Times New Roman" pitchFamily="18" charset="0"/>
                <a:ea typeface="Times New Roman" pitchFamily="18" charset="0"/>
                <a:cs typeface="Times New Roman" pitchFamily="18" charset="0"/>
              </a:rPr>
            </a:br>
            <a:r>
              <a:rPr lang="en-US" sz="1800" cap="none" dirty="0" smtClean="0">
                <a:latin typeface="Times New Roman" pitchFamily="18" charset="0"/>
                <a:ea typeface="Times New Roman" pitchFamily="18" charset="0"/>
                <a:cs typeface="Times New Roman" pitchFamily="18" charset="0"/>
              </a:rPr>
              <a:t>4.1</a:t>
            </a:r>
            <a:r>
              <a:rPr lang="en-US" sz="1800" cap="none" dirty="0" smtClean="0">
                <a:latin typeface="Calibri" pitchFamily="34" charset="0"/>
                <a:ea typeface="Times New Roman" pitchFamily="18" charset="0"/>
                <a:cs typeface="Mangal"/>
              </a:rPr>
              <a:t> Problems in existing system</a:t>
            </a:r>
            <a:r>
              <a:rPr lang="en-US" sz="1800" b="0" cap="none" dirty="0" smtClean="0">
                <a:latin typeface="Arial" pitchFamily="34" charset="0"/>
                <a:cs typeface="Arial" pitchFamily="34" charset="0"/>
              </a:rPr>
              <a:t/>
            </a:r>
            <a:br>
              <a:rPr lang="en-US" sz="1800" b="0" cap="none" dirty="0" smtClean="0">
                <a:latin typeface="Arial" pitchFamily="34" charset="0"/>
                <a:cs typeface="Arial" pitchFamily="34" charset="0"/>
              </a:rPr>
            </a:br>
            <a:r>
              <a:rPr lang="en-US" sz="1800" b="0" cap="none" dirty="0" smtClean="0">
                <a:latin typeface="Arial" pitchFamily="34" charset="0"/>
                <a:cs typeface="Arial" pitchFamily="34" charset="0"/>
              </a:rPr>
              <a:t>4.2</a:t>
            </a:r>
            <a:r>
              <a:rPr lang="en-US" sz="1800" cap="none" dirty="0" smtClean="0">
                <a:latin typeface="Calibri" pitchFamily="34" charset="0"/>
                <a:ea typeface="Times New Roman" pitchFamily="18" charset="0"/>
                <a:cs typeface="Mangal"/>
              </a:rPr>
              <a:t> Solution to these problems</a:t>
            </a:r>
            <a:r>
              <a:rPr lang="en-US" sz="1800" b="0" cap="none" dirty="0" smtClean="0">
                <a:latin typeface="Arial" pitchFamily="34" charset="0"/>
                <a:cs typeface="Arial" pitchFamily="34" charset="0"/>
              </a:rPr>
              <a:t/>
            </a:r>
            <a:br>
              <a:rPr lang="en-US" sz="1800" b="0" cap="none" dirty="0" smtClean="0">
                <a:latin typeface="Arial" pitchFamily="34" charset="0"/>
                <a:cs typeface="Arial" pitchFamily="34" charset="0"/>
              </a:rPr>
            </a:br>
            <a:r>
              <a:rPr lang="en-US" sz="1800" cap="none" dirty="0" smtClean="0" bmk="_Toc100558234">
                <a:latin typeface="Cambria" pitchFamily="18" charset="0"/>
                <a:ea typeface="Times New Roman" pitchFamily="18" charset="0"/>
                <a:cs typeface="Times New Roman" pitchFamily="18" charset="0"/>
              </a:rPr>
              <a:t> 5. Problem Statement</a:t>
            </a:r>
            <a:r>
              <a:rPr lang="en-US" sz="1800" cap="none" dirty="0" smtClean="0" bmk="_Toc100558234">
                <a:latin typeface="Cambria" pitchFamily="18" charset="0"/>
                <a:ea typeface="Times New Roman" pitchFamily="18" charset="0"/>
                <a:cs typeface="Times New Roman" pitchFamily="18" charset="0"/>
              </a:rPr>
              <a:t>…………………………………………………………………..</a:t>
            </a:r>
            <a:r>
              <a:rPr lang="en-US" sz="1800" cap="none" dirty="0" smtClean="0" bmk="_Toc100558234">
                <a:latin typeface="Cambria" pitchFamily="18" charset="0"/>
                <a:ea typeface="Times New Roman" pitchFamily="18" charset="0"/>
                <a:cs typeface="Times New Roman" pitchFamily="18" charset="0"/>
              </a:rPr>
              <a:t>7</a:t>
            </a:r>
            <a:br>
              <a:rPr lang="en-US" sz="1800" cap="none" dirty="0" smtClean="0" bmk="_Toc100558234">
                <a:latin typeface="Cambria" pitchFamily="18" charset="0"/>
                <a:ea typeface="Times New Roman" pitchFamily="18" charset="0"/>
                <a:cs typeface="Times New Roman" pitchFamily="18" charset="0"/>
              </a:rPr>
            </a:br>
            <a:r>
              <a:rPr lang="en-US" sz="1800" cap="none" dirty="0" smtClean="0" bmk="_Toc100558234">
                <a:solidFill>
                  <a:srgbClr val="000000"/>
                </a:solidFill>
                <a:latin typeface="Calibri" pitchFamily="34" charset="0"/>
                <a:ea typeface="Times New Roman" pitchFamily="18" charset="0"/>
                <a:cs typeface="Times New Roman" pitchFamily="18" charset="0"/>
              </a:rPr>
              <a:t>6</a:t>
            </a:r>
            <a:r>
              <a:rPr lang="en-US" sz="1800" cap="none" dirty="0" smtClean="0">
                <a:solidFill>
                  <a:srgbClr val="000000"/>
                </a:solidFill>
                <a:latin typeface="Calibri" pitchFamily="34" charset="0"/>
                <a:ea typeface="Times New Roman" pitchFamily="18" charset="0"/>
                <a:cs typeface="Mangal"/>
              </a:rPr>
              <a:t>.Analysis Model</a:t>
            </a:r>
            <a:r>
              <a:rPr lang="en-US" sz="1800" cap="none" dirty="0" smtClean="0">
                <a:solidFill>
                  <a:srgbClr val="000000"/>
                </a:solidFill>
                <a:latin typeface="Calibri" pitchFamily="34" charset="0"/>
                <a:ea typeface="Times New Roman" pitchFamily="18" charset="0"/>
                <a:cs typeface="Mangal"/>
              </a:rPr>
              <a:t>………………………………………………………………………………….8-9</a:t>
            </a:r>
            <a:r>
              <a:rPr lang="en-US" sz="1800" cap="none" dirty="0" smtClean="0">
                <a:solidFill>
                  <a:srgbClr val="000000"/>
                </a:solidFill>
                <a:latin typeface="Calibri" pitchFamily="34" charset="0"/>
                <a:ea typeface="Times New Roman" pitchFamily="18" charset="0"/>
                <a:cs typeface="Mangal"/>
              </a:rPr>
              <a:t/>
            </a:r>
            <a:br>
              <a:rPr lang="en-US" sz="1800" cap="none" dirty="0" smtClean="0">
                <a:solidFill>
                  <a:srgbClr val="000000"/>
                </a:solidFill>
                <a:latin typeface="Calibri" pitchFamily="34" charset="0"/>
                <a:ea typeface="Times New Roman" pitchFamily="18" charset="0"/>
                <a:cs typeface="Mangal"/>
              </a:rPr>
            </a:br>
            <a:r>
              <a:rPr lang="en-US" sz="1800" cap="none" dirty="0" smtClean="0">
                <a:latin typeface="Calibri" pitchFamily="34" charset="0"/>
                <a:ea typeface="Times New Roman" pitchFamily="18" charset="0"/>
                <a:cs typeface="Calibri" pitchFamily="34" charset="0"/>
              </a:rPr>
              <a:t> 7.Requirement analysis and proposed design</a:t>
            </a:r>
            <a:r>
              <a:rPr lang="en-US" sz="1800" cap="none" dirty="0" smtClean="0">
                <a:latin typeface="Calibri" pitchFamily="34" charset="0"/>
                <a:ea typeface="Times New Roman" pitchFamily="18" charset="0"/>
                <a:cs typeface="Calibri" pitchFamily="34" charset="0"/>
              </a:rPr>
              <a:t>………………………………………10</a:t>
            </a:r>
            <a:r>
              <a:rPr lang="en-US" sz="1800" cap="none" dirty="0" smtClean="0">
                <a:latin typeface="Calibri" pitchFamily="34" charset="0"/>
                <a:ea typeface="Times New Roman" pitchFamily="18" charset="0"/>
                <a:cs typeface="Calibri" pitchFamily="34" charset="0"/>
              </a:rPr>
              <a:t/>
            </a:r>
            <a:br>
              <a:rPr lang="en-US" sz="1800" cap="none" dirty="0" smtClean="0">
                <a:latin typeface="Calibri" pitchFamily="34" charset="0"/>
                <a:ea typeface="Times New Roman" pitchFamily="18" charset="0"/>
                <a:cs typeface="Calibri" pitchFamily="34" charset="0"/>
              </a:rPr>
            </a:br>
            <a:r>
              <a:rPr lang="en-US" sz="1800" cap="none" dirty="0" smtClean="0">
                <a:latin typeface="Times New Roman" pitchFamily="18" charset="0"/>
                <a:ea typeface="Times New Roman" pitchFamily="18" charset="0"/>
                <a:cs typeface="Times New Roman" pitchFamily="18" charset="0"/>
              </a:rPr>
              <a:t>7.1 Feasibility studies</a:t>
            </a:r>
            <a:br>
              <a:rPr lang="en-US" sz="1800" cap="none" dirty="0" smtClean="0">
                <a:latin typeface="Times New Roman" pitchFamily="18" charset="0"/>
                <a:ea typeface="Times New Roman" pitchFamily="18" charset="0"/>
                <a:cs typeface="Times New Roman" pitchFamily="18" charset="0"/>
              </a:rPr>
            </a:br>
            <a:r>
              <a:rPr lang="en-US" sz="1800" b="0" cap="none" dirty="0" smtClean="0">
                <a:solidFill>
                  <a:srgbClr val="000000"/>
                </a:solidFill>
                <a:latin typeface="Calibri" pitchFamily="34" charset="0"/>
                <a:ea typeface="Times New Roman" pitchFamily="18" charset="0"/>
                <a:cs typeface="Times New Roman" pitchFamily="18" charset="0"/>
              </a:rPr>
              <a:t>7</a:t>
            </a:r>
            <a:r>
              <a:rPr lang="en-US" sz="1800" b="0" cap="none" dirty="0" smtClean="0">
                <a:solidFill>
                  <a:srgbClr val="000000"/>
                </a:solidFill>
                <a:latin typeface="Calibri" pitchFamily="34" charset="0"/>
                <a:ea typeface="Times New Roman" pitchFamily="18" charset="0"/>
                <a:cs typeface="Mangal"/>
              </a:rPr>
              <a:t>.2</a:t>
            </a:r>
            <a:r>
              <a:rPr lang="en-US" sz="1800" b="0" cap="none" dirty="0" smtClean="0">
                <a:latin typeface="Calibri" pitchFamily="34" charset="0"/>
                <a:ea typeface="Times New Roman" pitchFamily="18" charset="0"/>
                <a:cs typeface="Calibri" pitchFamily="34" charset="0"/>
              </a:rPr>
              <a:t> </a:t>
            </a:r>
            <a:r>
              <a:rPr lang="en-US" sz="1800" cap="none" dirty="0" smtClean="0">
                <a:latin typeface="Calibri" pitchFamily="34" charset="0"/>
                <a:ea typeface="Times New Roman" pitchFamily="18" charset="0"/>
                <a:cs typeface="Calibri" pitchFamily="34" charset="0"/>
              </a:rPr>
              <a:t>Non- Functional Requirement</a:t>
            </a:r>
            <a:br>
              <a:rPr lang="en-US" sz="1800" cap="none" dirty="0" smtClean="0">
                <a:latin typeface="Calibri" pitchFamily="34" charset="0"/>
                <a:ea typeface="Times New Roman" pitchFamily="18" charset="0"/>
                <a:cs typeface="Calibri" pitchFamily="34" charset="0"/>
              </a:rPr>
            </a:br>
            <a:r>
              <a:rPr lang="en-US" sz="1800" cap="none" dirty="0" smtClean="0">
                <a:latin typeface="Calibri" pitchFamily="34" charset="0"/>
                <a:ea typeface="Times New Roman" pitchFamily="18" charset="0"/>
                <a:cs typeface="Calibri" pitchFamily="34" charset="0"/>
              </a:rPr>
              <a:t>8.</a:t>
            </a:r>
            <a:r>
              <a:rPr lang="en-US" sz="1800" dirty="0" smtClean="0"/>
              <a:t> Use Case Diagram of System </a:t>
            </a:r>
            <a:r>
              <a:rPr lang="en-US" sz="1800" dirty="0" smtClean="0"/>
              <a:t>……………………………………………………….11</a:t>
            </a:r>
            <a:r>
              <a:rPr lang="en-US" sz="1800" dirty="0" smtClean="0"/>
              <a:t/>
            </a:r>
            <a:br>
              <a:rPr lang="en-US" sz="1800" dirty="0" smtClean="0"/>
            </a:br>
            <a:r>
              <a:rPr lang="en-US" sz="1800" dirty="0" smtClean="0">
                <a:latin typeface="Times New Roman" pitchFamily="18" charset="0"/>
                <a:cs typeface="Times New Roman" pitchFamily="18" charset="0"/>
              </a:rPr>
              <a:t>9</a:t>
            </a:r>
            <a:r>
              <a:rPr lang="en-US" sz="1800" cap="none" dirty="0" smtClean="0">
                <a:latin typeface="Times New Roman" pitchFamily="18" charset="0"/>
                <a:ea typeface="Times New Roman" pitchFamily="18" charset="0"/>
                <a:cs typeface="Times New Roman" pitchFamily="18" charset="0"/>
              </a:rPr>
              <a:t> Methodology adopted and System implementation</a:t>
            </a:r>
            <a:r>
              <a:rPr lang="en-US" sz="1800" cap="none" dirty="0" smtClean="0">
                <a:latin typeface="Times New Roman" pitchFamily="18" charset="0"/>
                <a:ea typeface="Times New Roman" pitchFamily="18" charset="0"/>
                <a:cs typeface="Times New Roman" pitchFamily="18" charset="0"/>
              </a:rPr>
              <a:t>………………….12</a:t>
            </a:r>
            <a:r>
              <a:rPr lang="en-US" sz="1800" cap="none" dirty="0" smtClean="0">
                <a:latin typeface="Times New Roman" pitchFamily="18" charset="0"/>
                <a:ea typeface="Times New Roman" pitchFamily="18" charset="0"/>
                <a:cs typeface="Times New Roman" pitchFamily="18" charset="0"/>
              </a:rPr>
              <a:t/>
            </a:r>
            <a:br>
              <a:rPr lang="en-US" sz="1800" cap="none" dirty="0" smtClean="0">
                <a:latin typeface="Times New Roman" pitchFamily="18" charset="0"/>
                <a:ea typeface="Times New Roman" pitchFamily="18" charset="0"/>
                <a:cs typeface="Times New Roman" pitchFamily="18" charset="0"/>
              </a:rPr>
            </a:br>
            <a:r>
              <a:rPr lang="en-US" sz="1800" cap="none" dirty="0" smtClean="0">
                <a:latin typeface="Times New Roman" pitchFamily="18" charset="0"/>
                <a:ea typeface="Times New Roman" pitchFamily="18" charset="0"/>
                <a:cs typeface="Times New Roman" pitchFamily="18" charset="0"/>
              </a:rPr>
              <a:t>10.</a:t>
            </a:r>
            <a:r>
              <a:rPr lang="en-US" sz="1800" dirty="0" smtClean="0"/>
              <a:t>Fig:Data Flow Diagram………………………………………………………………..13</a:t>
            </a:r>
            <a:r>
              <a:rPr lang="en-US" sz="1800" dirty="0" smtClean="0"/>
              <a:t/>
            </a:r>
            <a:br>
              <a:rPr lang="en-US" sz="1800" dirty="0" smtClean="0"/>
            </a:br>
            <a:r>
              <a:rPr lang="en-US" sz="1800" dirty="0" smtClean="0"/>
              <a:t>11.Fig: Class Diagram……………………………………………………………………….14</a:t>
            </a:r>
            <a:br>
              <a:rPr lang="en-US" sz="1800" dirty="0" smtClean="0"/>
            </a:br>
            <a:r>
              <a:rPr lang="en-US" sz="1800" dirty="0" smtClean="0"/>
              <a:t>12.Fig: Activity Diagram……………………………………………………………………</a:t>
            </a:r>
            <a:r>
              <a:rPr lang="en-US" sz="1800" dirty="0" smtClean="0"/>
              <a:t>15</a:t>
            </a:r>
            <a:br>
              <a:rPr lang="en-US" sz="1800" dirty="0" smtClean="0"/>
            </a:br>
            <a:r>
              <a:rPr lang="en-US" sz="1800" dirty="0" smtClean="0"/>
              <a:t>13.Fig:Test Case…………………………………………………………………………………..16</a:t>
            </a:r>
            <a:r>
              <a:rPr lang="en-US" sz="1800" dirty="0" smtClean="0"/>
              <a:t/>
            </a:r>
            <a:br>
              <a:rPr lang="en-US" sz="1800" dirty="0" smtClean="0"/>
            </a:br>
            <a:r>
              <a:rPr lang="en-US" sz="1800" cap="none" dirty="0" smtClean="0" bmk="_Toc100558244">
                <a:latin typeface="Cambria" pitchFamily="18" charset="0"/>
                <a:cs typeface="Arial" pitchFamily="34" charset="0"/>
              </a:rPr>
              <a:t>13.References</a:t>
            </a:r>
            <a:r>
              <a:rPr lang="en-US" sz="1800" cap="none" dirty="0" smtClean="0">
                <a:latin typeface="Cambria" pitchFamily="18" charset="0"/>
                <a:cs typeface="Arial" pitchFamily="34" charset="0"/>
              </a:rPr>
              <a:t> </a:t>
            </a:r>
            <a:r>
              <a:rPr lang="en-US" sz="1800" cap="none" dirty="0" smtClean="0">
                <a:latin typeface="Cambria" pitchFamily="18" charset="0"/>
                <a:cs typeface="Arial" pitchFamily="34" charset="0"/>
              </a:rPr>
              <a:t>………………………………………………………………………………17</a:t>
            </a: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800" dirty="0" smtClean="0"/>
              <a:t/>
            </a:r>
            <a:br>
              <a:rPr lang="en-US" sz="800" dirty="0" smtClean="0"/>
            </a:br>
            <a:r>
              <a:rPr lang="en-US" sz="700" b="0" cap="none" dirty="0" smtClean="0">
                <a:latin typeface="Arial" pitchFamily="34" charset="0"/>
                <a:cs typeface="Arial" pitchFamily="34" charset="0"/>
              </a:rPr>
              <a:t/>
            </a:r>
            <a:br>
              <a:rPr lang="en-US" sz="700" b="0" cap="none" dirty="0" smtClean="0">
                <a:latin typeface="Arial" pitchFamily="34" charset="0"/>
                <a:cs typeface="Arial" pitchFamily="34" charset="0"/>
              </a:rPr>
            </a:br>
            <a:r>
              <a:rPr lang="en-US" sz="1600" b="0" cap="none" dirty="0" smtClean="0">
                <a:latin typeface="Arial" pitchFamily="34" charset="0"/>
                <a:cs typeface="Arial" pitchFamily="34" charset="0"/>
              </a:rPr>
              <a:t/>
            </a:r>
            <a:br>
              <a:rPr lang="en-US" sz="1600" b="0" cap="none" dirty="0" smtClean="0">
                <a:latin typeface="Arial" pitchFamily="34" charset="0"/>
                <a:cs typeface="Arial" pitchFamily="34" charset="0"/>
              </a:rPr>
            </a:br>
            <a:r>
              <a:rPr lang="en-US" sz="1600" cap="none" dirty="0" smtClean="0">
                <a:latin typeface="Times New Roman" pitchFamily="18" charset="0"/>
                <a:ea typeface="Times New Roman" pitchFamily="18" charset="0"/>
                <a:cs typeface="Times New Roman" pitchFamily="18" charset="0"/>
              </a:rPr>
              <a:t/>
            </a:r>
            <a:br>
              <a:rPr lang="en-US" sz="1600" cap="none" dirty="0" smtClean="0">
                <a:latin typeface="Times New Roman" pitchFamily="18" charset="0"/>
                <a:ea typeface="Times New Roman" pitchFamily="18" charset="0"/>
                <a:cs typeface="Times New Roman" pitchFamily="18" charset="0"/>
              </a:rPr>
            </a:br>
            <a:r>
              <a:rPr lang="en-US" sz="800" u="sng" cap="none" dirty="0" smtClean="0">
                <a:latin typeface="Times New Roman" pitchFamily="18" charset="0"/>
                <a:ea typeface="Times New Roman" pitchFamily="18" charset="0"/>
                <a:cs typeface="Times New Roman" pitchFamily="18" charset="0"/>
              </a:rPr>
              <a:t/>
            </a:r>
            <a:br>
              <a:rPr lang="en-US" sz="800" u="sng" cap="none" dirty="0" smtClean="0">
                <a:latin typeface="Times New Roman" pitchFamily="18" charset="0"/>
                <a:ea typeface="Times New Roman" pitchFamily="18" charset="0"/>
                <a:cs typeface="Times New Roman" pitchFamily="18" charset="0"/>
              </a:rPr>
            </a:br>
            <a:r>
              <a:rPr lang="en-US" sz="600" b="0" cap="none" dirty="0" smtClean="0">
                <a:latin typeface="Arial" pitchFamily="34" charset="0"/>
                <a:cs typeface="Arial" pitchFamily="34" charset="0"/>
              </a:rPr>
              <a:t/>
            </a:r>
            <a:br>
              <a:rPr lang="en-US" sz="600" b="0" cap="none" dirty="0" smtClean="0">
                <a:latin typeface="Arial" pitchFamily="34" charset="0"/>
                <a:cs typeface="Arial" pitchFamily="34" charset="0"/>
              </a:rPr>
            </a:br>
            <a:r>
              <a:rPr lang="en-US" sz="1600" cap="none" dirty="0" smtClean="0">
                <a:latin typeface="Calibri" pitchFamily="34" charset="0"/>
                <a:ea typeface="Times New Roman" pitchFamily="18" charset="0"/>
                <a:cs typeface="Calibri" pitchFamily="34" charset="0"/>
              </a:rPr>
              <a:t/>
            </a:r>
            <a:br>
              <a:rPr lang="en-US" sz="1600" cap="none" dirty="0" smtClean="0">
                <a:latin typeface="Calibri" pitchFamily="34" charset="0"/>
                <a:ea typeface="Times New Roman" pitchFamily="18" charset="0"/>
                <a:cs typeface="Calibri" pitchFamily="34" charset="0"/>
              </a:rPr>
            </a:br>
            <a:r>
              <a:rPr lang="en-US" sz="1600" cap="none" dirty="0" smtClean="0">
                <a:latin typeface="Calibri" pitchFamily="34" charset="0"/>
                <a:ea typeface="Times New Roman" pitchFamily="18" charset="0"/>
                <a:cs typeface="Calibri" pitchFamily="34" charset="0"/>
              </a:rPr>
              <a:t> </a:t>
            </a:r>
            <a:r>
              <a:rPr lang="en-US" sz="1600" b="0" cap="none" dirty="0" smtClean="0">
                <a:latin typeface="Arial" pitchFamily="34" charset="0"/>
                <a:cs typeface="Arial" pitchFamily="34" charset="0"/>
              </a:rPr>
              <a:t/>
            </a:r>
            <a:br>
              <a:rPr lang="en-US" sz="1600" b="0" cap="none" dirty="0" smtClean="0">
                <a:latin typeface="Arial" pitchFamily="34" charset="0"/>
                <a:cs typeface="Arial" pitchFamily="34" charset="0"/>
              </a:rPr>
            </a:br>
            <a:r>
              <a:rPr lang="en-US" sz="1600" cap="none" dirty="0" smtClean="0" bmk="_Toc100558234">
                <a:latin typeface="Cambria" pitchFamily="18" charset="0"/>
                <a:ea typeface="Times New Roman" pitchFamily="18" charset="0"/>
                <a:cs typeface="Times New Roman" pitchFamily="18" charset="0"/>
              </a:rPr>
              <a:t> </a:t>
            </a:r>
            <a:br>
              <a:rPr lang="en-US" sz="1600" cap="none" dirty="0" smtClean="0" bmk="_Toc100558234">
                <a:latin typeface="Cambria" pitchFamily="18" charset="0"/>
                <a:ea typeface="Times New Roman" pitchFamily="18" charset="0"/>
                <a:cs typeface="Times New Roman" pitchFamily="18" charset="0"/>
              </a:rPr>
            </a:br>
            <a:r>
              <a:rPr lang="en-US" sz="1600" b="0" cap="none" dirty="0" smtClean="0">
                <a:latin typeface="Arial" pitchFamily="34" charset="0"/>
                <a:cs typeface="Arial" pitchFamily="34" charset="0"/>
              </a:rPr>
              <a:t/>
            </a:r>
            <a:br>
              <a:rPr lang="en-US" sz="1600" b="0" cap="none" dirty="0" smtClean="0">
                <a:latin typeface="Arial" pitchFamily="34" charset="0"/>
                <a:cs typeface="Arial" pitchFamily="34" charset="0"/>
              </a:rPr>
            </a:br>
            <a:r>
              <a:rPr lang="en-US" sz="1600" dirty="0" smtClean="0"/>
              <a:t/>
            </a:r>
            <a:br>
              <a:rPr lang="en-US" sz="1600" dirty="0" smtClean="0"/>
            </a:br>
            <a:r>
              <a:rPr lang="en-US" sz="1600" dirty="0" smtClean="0"/>
              <a:t/>
            </a:r>
            <a:br>
              <a:rPr lang="en-US" sz="1600" dirty="0" smtClean="0"/>
            </a:br>
            <a:endParaRPr lang="en-US" sz="1600" dirty="0"/>
          </a:p>
        </p:txBody>
      </p:sp>
      <p:sp>
        <p:nvSpPr>
          <p:cNvPr id="3" name="Text Placeholder 2"/>
          <p:cNvSpPr>
            <a:spLocks noGrp="1"/>
          </p:cNvSpPr>
          <p:nvPr>
            <p:ph type="body" idx="1"/>
          </p:nvPr>
        </p:nvSpPr>
        <p:spPr>
          <a:xfrm>
            <a:off x="0" y="122238"/>
            <a:ext cx="9144000" cy="533399"/>
          </a:xfrm>
        </p:spPr>
        <p:txBody>
          <a:bodyPr/>
          <a:lstStyle/>
          <a:p>
            <a:pPr algn="ctr"/>
            <a:r>
              <a:rPr lang="en-US" dirty="0" smtClean="0">
                <a:solidFill>
                  <a:schemeClr val="tx1"/>
                </a:solidFill>
              </a:rPr>
              <a:t>Table of contents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79355F55-4B22-4140-9450-E8FB9119FA37}" type="slidenum">
              <a:rPr lang="en-US" smtClean="0"/>
              <a:pPr/>
              <a:t>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1800" b="1" dirty="0" smtClean="0"/>
              <a:t>1. Declaration</a:t>
            </a:r>
            <a:r>
              <a:rPr lang="en-US" dirty="0" smtClean="0"/>
              <a:t/>
            </a:r>
            <a:br>
              <a:rPr lang="en-US" dirty="0" smtClean="0"/>
            </a:br>
            <a:r>
              <a:rPr lang="en-US" sz="1300" dirty="0" smtClean="0"/>
              <a:t>I hereby declare that this is my own work. Materials of work found by other researchers are mentioned by reference.</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5" name="Subtitle 4"/>
          <p:cNvSpPr>
            <a:spLocks noGrp="1"/>
          </p:cNvSpPr>
          <p:nvPr>
            <p:ph type="subTitle" idx="1"/>
          </p:nvPr>
        </p:nvSpPr>
        <p:spPr>
          <a:xfrm>
            <a:off x="304800" y="4008437"/>
            <a:ext cx="2362200" cy="987637"/>
          </a:xfrm>
        </p:spPr>
        <p:txBody>
          <a:bodyPr>
            <a:normAutofit fontScale="70000" lnSpcReduction="20000"/>
          </a:bodyPr>
          <a:lstStyle/>
          <a:p>
            <a:r>
              <a:rPr lang="en-US" dirty="0" smtClean="0">
                <a:solidFill>
                  <a:schemeClr val="tx1"/>
                </a:solidFill>
              </a:rPr>
              <a:t>Mr.Yubraj</a:t>
            </a:r>
            <a:r>
              <a:rPr lang="en-US" dirty="0" smtClean="0"/>
              <a:t> </a:t>
            </a:r>
            <a:r>
              <a:rPr lang="en-US" dirty="0" smtClean="0">
                <a:solidFill>
                  <a:schemeClr val="tx1"/>
                </a:solidFill>
              </a:rPr>
              <a:t>Neupane</a:t>
            </a:r>
          </a:p>
          <a:p>
            <a:r>
              <a:rPr lang="en-US" dirty="0" smtClean="0">
                <a:solidFill>
                  <a:schemeClr val="tx1"/>
                </a:solidFill>
              </a:rPr>
              <a:t>Supervisor </a:t>
            </a:r>
            <a:endParaRPr lang="en-US" dirty="0">
              <a:solidFill>
                <a:schemeClr val="tx1"/>
              </a:solidFill>
            </a:endParaRPr>
          </a:p>
        </p:txBody>
      </p:sp>
      <p:cxnSp>
        <p:nvCxnSpPr>
          <p:cNvPr id="4" name="Straight Connector 3"/>
          <p:cNvCxnSpPr/>
          <p:nvPr/>
        </p:nvCxnSpPr>
        <p:spPr>
          <a:xfrm>
            <a:off x="762000" y="3551237"/>
            <a:ext cx="1905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79355F55-4B22-4140-9450-E8FB9119FA37}" type="slidenum">
              <a:rPr lang="en-US" smtClean="0"/>
              <a:pPr/>
              <a:t>4</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34546"/>
            <a:ext cx="6934200" cy="3456728"/>
          </a:xfrm>
        </p:spPr>
        <p:txBody>
          <a:bodyPr/>
          <a:lstStyle/>
          <a:p>
            <a:r>
              <a:rPr lang="en-US" sz="1600" dirty="0" smtClean="0"/>
              <a:t>Acknowledgement</a:t>
            </a:r>
            <a:r>
              <a:rPr lang="en-US" sz="2400" b="1" dirty="0" smtClean="0"/>
              <a:t/>
            </a:r>
            <a:br>
              <a:rPr lang="en-US" sz="2400" b="1" dirty="0" smtClean="0"/>
            </a:br>
            <a:r>
              <a:rPr lang="en-US" dirty="0"/>
              <a:t/>
            </a:r>
            <a:br>
              <a:rPr lang="en-US" dirty="0"/>
            </a:br>
            <a:r>
              <a:rPr lang="en-US" sz="1200" dirty="0"/>
              <a:t>It is an honor for me to thank all those people who made this </a:t>
            </a:r>
            <a:r>
              <a:rPr lang="en-US" sz="1200" dirty="0" smtClean="0"/>
              <a:t>project </a:t>
            </a:r>
            <a:r>
              <a:rPr lang="en-US" sz="1200" dirty="0"/>
              <a:t>possible. I want to thank my</a:t>
            </a:r>
            <a:br>
              <a:rPr lang="en-US" sz="1200" dirty="0"/>
            </a:br>
            <a:r>
              <a:rPr lang="en-US" sz="1200" dirty="0"/>
              <a:t>advisor. This would not be possible without their help and support</a:t>
            </a:r>
            <a:r>
              <a:rPr lang="en-US" sz="1200" dirty="0" smtClean="0"/>
              <a:t>.</a:t>
            </a:r>
            <a:br>
              <a:rPr lang="en-US" sz="1200" dirty="0" smtClean="0"/>
            </a:br>
            <a:r>
              <a:rPr lang="en-US" sz="1200" dirty="0"/>
              <a:t>I also want to thank all my faculties and friends for their constant help throughout the </a:t>
            </a:r>
            <a:r>
              <a:rPr lang="en-US" sz="1200" dirty="0" smtClean="0"/>
              <a:t>whole time</a:t>
            </a:r>
            <a:r>
              <a:rPr lang="en-US" sz="1200" dirty="0"/>
              <a:t>. I could not have done it without their </a:t>
            </a:r>
            <a:r>
              <a:rPr lang="en-US" sz="1200" dirty="0" smtClean="0"/>
              <a:t>help.</a:t>
            </a:r>
            <a:r>
              <a:rPr lang="en-US" sz="1200" dirty="0"/>
              <a:t/>
            </a:r>
            <a:br>
              <a:rPr lang="en-US" sz="1200" dirty="0"/>
            </a:br>
            <a:r>
              <a:rPr lang="en-US" sz="1800" dirty="0"/>
              <a:t/>
            </a:r>
            <a:br>
              <a:rPr lang="en-US" sz="1800" dirty="0"/>
            </a:br>
            <a:endParaRPr lang="en-US" sz="1800" dirty="0"/>
          </a:p>
        </p:txBody>
      </p:sp>
      <p:sp>
        <p:nvSpPr>
          <p:cNvPr id="5" name="Slide Number Placeholder 4"/>
          <p:cNvSpPr>
            <a:spLocks noGrp="1"/>
          </p:cNvSpPr>
          <p:nvPr>
            <p:ph type="sldNum" sz="quarter" idx="12"/>
          </p:nvPr>
        </p:nvSpPr>
        <p:spPr/>
        <p:txBody>
          <a:bodyPr/>
          <a:lstStyle/>
          <a:p>
            <a:fld id="{79355F55-4B22-4140-9450-E8FB9119FA37}" type="slidenum">
              <a:rPr lang="en-US" smtClean="0"/>
              <a:pPr/>
              <a:t>5</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11516"/>
            <a:ext cx="9144000" cy="5478423"/>
          </a:xfrm>
          <a:prstGeom prst="rect">
            <a:avLst/>
          </a:prstGeom>
        </p:spPr>
        <p:txBody>
          <a:bodyPr wrap="square">
            <a:spAutoFit/>
          </a:bodyPr>
          <a:lstStyle/>
          <a:p>
            <a:pPr marL="342900" indent="-342900"/>
            <a:r>
              <a:rPr lang="en-US" b="1" dirty="0" smtClean="0"/>
              <a:t>3. </a:t>
            </a:r>
            <a:r>
              <a:rPr lang="en-US" sz="1600" b="1" dirty="0" smtClean="0"/>
              <a:t>Objective &amp; Scope</a:t>
            </a:r>
            <a:r>
              <a:rPr lang="en-US" dirty="0" smtClean="0"/>
              <a:t/>
            </a:r>
            <a:br>
              <a:rPr lang="en-US" dirty="0" smtClean="0"/>
            </a:br>
            <a:r>
              <a:rPr lang="en-US" sz="1400" b="1" dirty="0" smtClean="0"/>
              <a:t>1.1 Objective </a:t>
            </a:r>
            <a:r>
              <a:rPr lang="en-US" b="1" dirty="0" smtClean="0"/>
              <a:t/>
            </a:r>
            <a:br>
              <a:rPr lang="en-US" b="1" dirty="0" smtClean="0"/>
            </a:br>
            <a:r>
              <a:rPr lang="en-US" sz="1200" dirty="0" smtClean="0"/>
              <a:t>This is a web oriented application allows us to access the whole information about the college, staffs, students, facilities etc. This application provides a virtual tour of Campus. Here we will get the latest information about the students and staffs. This generic application designed for assisting the students of an institute regarding information on the courses, subjects, classes, assignments, grades and timetable. It also provides support that a faculty can also check about his daily schedule, can upload assignments, and notices to the students. Here administrator will manage the accounts of the student and faculties, makes the timetable, and upload the latest information about the campus.   </a:t>
            </a:r>
          </a:p>
          <a:p>
            <a:r>
              <a:rPr lang="en-US" sz="1400" b="1" dirty="0" smtClean="0"/>
              <a:t>1.2 Scope</a:t>
            </a:r>
          </a:p>
          <a:p>
            <a:pPr>
              <a:buFont typeface="Wingdings" pitchFamily="2" charset="2"/>
              <a:buChar char="v"/>
            </a:pPr>
            <a:r>
              <a:rPr lang="en-US" sz="1200" dirty="0" smtClean="0"/>
              <a:t>College information: Through this service one can access the complete information about the college campus such as courses available, admission procedure, placements, college events, achievements etc.</a:t>
            </a:r>
          </a:p>
          <a:p>
            <a:pPr lvl="0">
              <a:buFont typeface="Wingdings" pitchFamily="2" charset="2"/>
              <a:buChar char="v"/>
            </a:pPr>
            <a:r>
              <a:rPr lang="en-US" sz="1200" dirty="0" smtClean="0"/>
              <a:t>Student tracking: Any company or any organization that want to check the summary about the student of  the college, so that they will be able to choose the particular students for their campus placement  And for that purpose they will be given a particular link through which they can access the information required. </a:t>
            </a:r>
          </a:p>
          <a:p>
            <a:pPr lvl="0">
              <a:buFont typeface="Wingdings" pitchFamily="2" charset="2"/>
              <a:buChar char="v"/>
            </a:pPr>
            <a:r>
              <a:rPr lang="en-US" sz="1200" dirty="0" smtClean="0"/>
              <a:t>Student attendance status: It gives the attendance status of students. Faculty will update the attendance periodically and can be seen by students and parents.</a:t>
            </a:r>
          </a:p>
          <a:p>
            <a:pPr>
              <a:buFont typeface="Wingdings" pitchFamily="2" charset="2"/>
              <a:buChar char="v"/>
            </a:pPr>
            <a:r>
              <a:rPr lang="en-US" sz="1200" dirty="0" smtClean="0"/>
              <a:t>Student’s performance in exams: This facility provides the performance of the student in each exam which is conducted by university or college such as midterm performance. Marks obtained by students in exams will be updated by faculties that can be access by students and parents.</a:t>
            </a:r>
          </a:p>
          <a:p>
            <a:pPr lvl="0" eaLnBrk="0" fontAlgn="base" hangingPunct="0">
              <a:spcBef>
                <a:spcPct val="0"/>
              </a:spcBef>
              <a:spcAft>
                <a:spcPct val="0"/>
              </a:spcAft>
              <a:buFont typeface="Wingdings" pitchFamily="2" charset="2"/>
              <a:buChar char="v"/>
            </a:pPr>
            <a:r>
              <a:rPr lang="en-US" sz="1200" dirty="0" smtClean="0">
                <a:latin typeface="Calibri" pitchFamily="34" charset="0"/>
                <a:ea typeface="Times New Roman" pitchFamily="18" charset="0"/>
                <a:cs typeface="Mangal"/>
              </a:rPr>
              <a:t>Exam Notification: This facility notifies students and parents about examination schedule.</a:t>
            </a:r>
            <a:endParaRPr lang="en-US" sz="1200" dirty="0" smtClean="0">
              <a:latin typeface="Calibri" pitchFamily="34" charset="0"/>
              <a:ea typeface="Times New Roman" pitchFamily="18" charset="0"/>
              <a:cs typeface="Calibri" pitchFamily="34" charset="0"/>
            </a:endParaRPr>
          </a:p>
          <a:p>
            <a:pPr lvl="0" eaLnBrk="0" fontAlgn="base" hangingPunct="0">
              <a:spcBef>
                <a:spcPct val="0"/>
              </a:spcBef>
              <a:spcAft>
                <a:spcPct val="0"/>
              </a:spcAft>
              <a:buFont typeface="Wingdings" pitchFamily="2" charset="2"/>
              <a:buChar char="v"/>
            </a:pPr>
            <a:r>
              <a:rPr lang="en-US" sz="1200" dirty="0" smtClean="0">
                <a:latin typeface="Calibri" pitchFamily="34" charset="0"/>
                <a:ea typeface="Times New Roman" pitchFamily="18" charset="0"/>
                <a:cs typeface="Mangal"/>
              </a:rPr>
              <a:t>Events: It will give information about different events that will be conducted by college time to time. Information about these events will be updated by administrator.</a:t>
            </a:r>
            <a:endParaRPr lang="en-US" sz="1200" dirty="0" smtClean="0">
              <a:latin typeface="Calibri" pitchFamily="34" charset="0"/>
              <a:ea typeface="Times New Roman" pitchFamily="18" charset="0"/>
              <a:cs typeface="Calibri" pitchFamily="34" charset="0"/>
            </a:endParaRPr>
          </a:p>
          <a:p>
            <a:pPr lvl="0" eaLnBrk="0" fontAlgn="base" hangingPunct="0">
              <a:spcBef>
                <a:spcPct val="0"/>
              </a:spcBef>
              <a:spcAft>
                <a:spcPct val="0"/>
              </a:spcAft>
              <a:buFont typeface="Wingdings" pitchFamily="2" charset="2"/>
              <a:buChar char="v"/>
            </a:pPr>
            <a:r>
              <a:rPr lang="en-US" sz="1200" dirty="0" smtClean="0">
                <a:latin typeface="Calibri" pitchFamily="34" charset="0"/>
                <a:ea typeface="Times New Roman" pitchFamily="18" charset="0"/>
                <a:cs typeface="Mangal"/>
              </a:rPr>
              <a:t>Online assignments: This service provides the facility to faculty to upload assignments and to students to submit these assignments online. </a:t>
            </a:r>
            <a:endParaRPr lang="en-US" sz="1200" dirty="0" smtClean="0">
              <a:latin typeface="Calibri" pitchFamily="34" charset="0"/>
              <a:ea typeface="Times New Roman" pitchFamily="18" charset="0"/>
              <a:cs typeface="Calibri" pitchFamily="34" charset="0"/>
            </a:endParaRPr>
          </a:p>
          <a:p>
            <a:pPr lvl="0" eaLnBrk="0" fontAlgn="base" hangingPunct="0">
              <a:spcBef>
                <a:spcPct val="0"/>
              </a:spcBef>
              <a:spcAft>
                <a:spcPct val="0"/>
              </a:spcAft>
              <a:buFont typeface="Wingdings" pitchFamily="2" charset="2"/>
              <a:buChar char="v"/>
            </a:pPr>
            <a:r>
              <a:rPr lang="en-US" sz="1200" dirty="0" smtClean="0">
                <a:latin typeface="Calibri" pitchFamily="34" charset="0"/>
                <a:ea typeface="Times New Roman" pitchFamily="18" charset="0"/>
                <a:cs typeface="Mangal"/>
              </a:rPr>
              <a:t>Information about staff: It will help in maintaining complete information about college faculty members such as their department, cadre, date of joining, salary, etc. Administrator will register new faculties and remove their account when they leave the college</a:t>
            </a:r>
            <a:r>
              <a:rPr lang="en-US" sz="1200" dirty="0" smtClean="0">
                <a:latin typeface="Calibri" pitchFamily="34" charset="0"/>
                <a:ea typeface="Times New Roman" pitchFamily="18" charset="0"/>
                <a:cs typeface="Calibri" pitchFamily="34" charset="0"/>
              </a:rPr>
              <a:t>.</a:t>
            </a:r>
            <a:endParaRPr lang="en-US" sz="1200" dirty="0" smtClean="0">
              <a:latin typeface="Arial" pitchFamily="34" charset="0"/>
              <a:cs typeface="Arial" pitchFamily="34" charset="0"/>
            </a:endParaRPr>
          </a:p>
          <a:p>
            <a:pPr lvl="0" eaLnBrk="0" fontAlgn="base" hangingPunct="0">
              <a:spcBef>
                <a:spcPct val="0"/>
              </a:spcBef>
              <a:spcAft>
                <a:spcPct val="0"/>
              </a:spcAft>
            </a:pPr>
            <a:endParaRPr lang="en-US" sz="1600" dirty="0" smtClean="0">
              <a:latin typeface="Arial" pitchFamily="34" charset="0"/>
              <a:cs typeface="Arial" pitchFamily="34" charset="0"/>
            </a:endParaRPr>
          </a:p>
          <a:p>
            <a:r>
              <a:rPr lang="en-US" sz="1200" dirty="0" smtClean="0"/>
              <a:t/>
            </a:r>
            <a:br>
              <a:rPr lang="en-US" sz="1200" dirty="0" smtClean="0"/>
            </a:br>
            <a:endParaRPr lang="en-US" sz="1200" dirty="0"/>
          </a:p>
        </p:txBody>
      </p:sp>
      <p:sp>
        <p:nvSpPr>
          <p:cNvPr id="4" name="Slide Number Placeholder 3"/>
          <p:cNvSpPr>
            <a:spLocks noGrp="1"/>
          </p:cNvSpPr>
          <p:nvPr>
            <p:ph type="sldNum" sz="quarter" idx="12"/>
          </p:nvPr>
        </p:nvSpPr>
        <p:spPr/>
        <p:txBody>
          <a:bodyPr/>
          <a:lstStyle/>
          <a:p>
            <a:fld id="{79355F55-4B22-4140-9450-E8FB9119FA37}" type="slidenum">
              <a:rPr lang="en-US" smtClean="0"/>
              <a:pPr/>
              <a:t>6</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0" y="751553"/>
            <a:ext cx="9144000" cy="6524863"/>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lang="en-US" sz="1600" b="1" dirty="0" smtClean="0">
                <a:latin typeface="Times New Roman" pitchFamily="18" charset="0"/>
                <a:ea typeface="Times New Roman" pitchFamily="18" charset="0"/>
                <a:cs typeface="Times New Roman" pitchFamily="18" charset="0"/>
              </a:rPr>
              <a:t>4</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Theoretical Background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Today in colleges student details are entered manually. The student details in separate records are tedious task. Referring to all these records and updating is needed. There is a chance for more manual errors.</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Mangal"/>
              </a:rPr>
              <a:t>Problems in existing system: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It was limited to a single system.</a:t>
            </a:r>
            <a:endPar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It was less user-friendly.</a:t>
            </a:r>
            <a:endPar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It have a lots of manual work</a:t>
            </a: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Mangal"/>
              </a:rPr>
              <a:t> (Manual system does not mean that we are working with pen and paper, it also include working on spread sheets and other simple software's)</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 </a:t>
            </a:r>
            <a:endPar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It requires more no of employees need to work.</a:t>
            </a:r>
            <a:endPar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Mangal"/>
              </a:rPr>
              <a:t>It was time consuming process.</a:t>
            </a:r>
            <a:endPar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The present system was very less secure.</a:t>
            </a:r>
            <a:endPar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It is unable to generate different kinds of report.</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Mangal"/>
              </a:rPr>
              <a:t>Solution to these problems: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The development of the new system contains the following activities, which try to automate the entire process keeping in view of the database integration approach.</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User friendliness is provided in the application with various controls.</a:t>
            </a:r>
            <a:endPar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The system makes the overall project management much easier and flexible.</a:t>
            </a:r>
            <a:endPar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It can be accessed over the Internet.</a:t>
            </a:r>
            <a:endPar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Various classes have been used to provide file upload and mail features. </a:t>
            </a:r>
            <a:endPar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There is no risk of data mismanagement at any level while the project development is under process.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provides high level of security using different protocols like https etc.</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fontAlgn="base">
              <a:spcBef>
                <a:spcPct val="0"/>
              </a:spcBef>
              <a:spcAft>
                <a:spcPct val="0"/>
              </a:spcAft>
              <a:tabLst>
                <a:tab pos="457200" algn="l"/>
              </a:tabLst>
            </a:pPr>
            <a:r>
              <a:rPr lang="en-US" sz="1600" b="1" dirty="0" smtClean="0" bmk="_Toc100558234">
                <a:latin typeface="Cambria" pitchFamily="18" charset="0"/>
                <a:ea typeface="Times New Roman" pitchFamily="18" charset="0"/>
                <a:cs typeface="Times New Roman" pitchFamily="18" charset="0"/>
              </a:rPr>
              <a:t>5. Problem Statement</a:t>
            </a:r>
            <a:r>
              <a:rPr lang="en-US" sz="1600" b="1" dirty="0" smtClean="0">
                <a:latin typeface="Cambria" pitchFamily="18" charset="0"/>
                <a:ea typeface="Times New Roman" pitchFamily="18" charset="0"/>
                <a:cs typeface="Times New Roman" pitchFamily="18" charset="0"/>
              </a:rPr>
              <a:t> </a:t>
            </a:r>
          </a:p>
          <a:p>
            <a:pPr lvl="0" eaLnBrk="0" fontAlgn="base" hangingPunct="0">
              <a:spcBef>
                <a:spcPct val="0"/>
              </a:spcBef>
              <a:spcAft>
                <a:spcPct val="0"/>
              </a:spcAft>
              <a:buFontTx/>
              <a:buChar char="•"/>
              <a:tabLst>
                <a:tab pos="457200" algn="l"/>
              </a:tabLst>
            </a:pPr>
            <a:r>
              <a:rPr lang="en-US" sz="1200" dirty="0" smtClean="0">
                <a:solidFill>
                  <a:srgbClr val="444444"/>
                </a:solidFill>
                <a:latin typeface="Poppins" charset="0"/>
                <a:ea typeface="Times New Roman" pitchFamily="18" charset="0"/>
                <a:cs typeface="Times New Roman" pitchFamily="18" charset="0"/>
              </a:rPr>
              <a:t>This process is so time-consuming.</a:t>
            </a:r>
            <a:endParaRPr lang="en-US" sz="1200" dirty="0" smtClean="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en-US" sz="1200" dirty="0" smtClean="0">
                <a:solidFill>
                  <a:srgbClr val="444444"/>
                </a:solidFill>
                <a:latin typeface="Poppins" charset="0"/>
                <a:ea typeface="Times New Roman" pitchFamily="18" charset="0"/>
                <a:cs typeface="Times New Roman" pitchFamily="18" charset="0"/>
              </a:rPr>
              <a:t>There is a threat to the record of the student and teachers, in this case, there might be a chance that a person makes entry on someone else record.</a:t>
            </a:r>
            <a:endParaRPr lang="en-US" sz="1200" dirty="0" smtClean="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en-US" sz="1200" dirty="0" smtClean="0">
                <a:solidFill>
                  <a:srgbClr val="444444"/>
                </a:solidFill>
                <a:latin typeface="Poppins" charset="0"/>
                <a:ea typeface="Times New Roman" pitchFamily="18" charset="0"/>
                <a:cs typeface="Times New Roman" pitchFamily="18" charset="0"/>
              </a:rPr>
              <a:t>There is no proper way of getting to know about the events and extra curriculum activities happening in colleges.</a:t>
            </a:r>
          </a:p>
          <a:p>
            <a:pPr lvl="0" fontAlgn="base">
              <a:buFont typeface="Arial" pitchFamily="34" charset="0"/>
              <a:buChar char="•"/>
            </a:pPr>
            <a:r>
              <a:rPr lang="en-US" sz="1200" dirty="0" smtClean="0"/>
              <a:t>It might be the case that student tries to bribe the teachers to avoid the long queue.</a:t>
            </a:r>
          </a:p>
          <a:p>
            <a:r>
              <a:rPr lang="en-US" sz="1200" dirty="0" smtClean="0"/>
              <a:t>So, above this is the whole process of the college management system and its working by our system we can make it a little bit simpler and the fast process of automating it. We can automate this process by creating an application that will allow you to use these things in a fully functional way and the application will include the following entities (an entity is a real-world object).</a:t>
            </a:r>
            <a:endParaRPr lang="en-US" sz="1200" dirty="0" smtClean="0">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79355F55-4B22-4140-9450-E8FB9119FA37}" type="slidenum">
              <a:rPr lang="en-US" smtClean="0"/>
              <a:pPr/>
              <a:t>7</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0" y="1030459"/>
            <a:ext cx="91440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solidFill>
                  <a:srgbClr val="000000"/>
                </a:solidFill>
                <a:latin typeface="Calibri" pitchFamily="34" charset="0"/>
                <a:ea typeface="Times New Roman" pitchFamily="18" charset="0"/>
                <a:cs typeface="Mangal"/>
              </a:rPr>
              <a:t>6.</a:t>
            </a:r>
            <a:r>
              <a:rPr kumimoji="0" lang="en-US" sz="1600" b="1" i="0" u="none" strike="noStrike" cap="none" normalizeH="0" baseline="0" dirty="0" smtClean="0">
                <a:ln>
                  <a:noFill/>
                </a:ln>
                <a:solidFill>
                  <a:srgbClr val="000000"/>
                </a:solidFill>
                <a:effectLst/>
                <a:latin typeface="Calibri" pitchFamily="34" charset="0"/>
                <a:ea typeface="Times New Roman" pitchFamily="18" charset="0"/>
                <a:cs typeface="Mangal"/>
              </a:rPr>
              <a:t> Analysis Model</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This document play a vital role in the development of life cycle (SDLC) as it describes the complete requirement of the system.  It means for use by developers and will be the basic during testing phase.  Any changes made to the requirements in the future will have to go through formal change approval process.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SPIRAL MODEL was defined by Barry Boehm in his 1988 article, “A spiral Model of Software Development and Enhancement.  This model was not the first model to discuss iterative development, but it was the first model to explain why the iteration models.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As originally envisioned, the iterations were typically 6 months to 2 years long.  Each phase starts with a design goal and ends with a client reviewing the progress thus far.   Analysis and engineering efforts are applied at each phase of the project, with an eye toward the end goal of the project.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The steps for Spiral Model can be generalized as follows: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The new system requirements are defined in as much details as possible.  This usually involves interviewing a number of users representing all the external or internal users and other aspects of the existing system.</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A preliminary design is created for the new system.</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A first prototype of the new system is constructed from the preliminary design.  This is usually a scaled-down system, and represents an approximation of the characteristics of the final product.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A second prototype is evolved by a fourfold procedure: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i.Evaluating the first prototype in terms of its strengths, weakness, and risks.</a:t>
            </a:r>
          </a:p>
          <a:p>
            <a:pPr lvl="0"/>
            <a:r>
              <a:rPr lang="en-US" sz="1200" dirty="0" smtClean="0"/>
              <a:t>ii.Defining the requirements of the second prototype.</a:t>
            </a:r>
          </a:p>
          <a:p>
            <a:pPr lvl="0"/>
            <a:r>
              <a:rPr lang="en-US" sz="1200" dirty="0" smtClean="0"/>
              <a:t>iii.Planning and designing the second prototype.</a:t>
            </a:r>
          </a:p>
          <a:p>
            <a:pPr lvl="0"/>
            <a:r>
              <a:rPr lang="en-US" sz="1200" dirty="0" smtClean="0"/>
              <a:t>iv.Constructing and testing the second prototype.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79355F55-4B22-4140-9450-E8FB9119FA37}" type="slidenum">
              <a:rPr lang="en-US" smtClean="0"/>
              <a:pPr/>
              <a:t>8</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066800" y="246909"/>
            <a:ext cx="7086600" cy="699576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79355F55-4B22-4140-9450-E8FB9119FA37}" type="slidenum">
              <a:rPr lang="en-US" smtClean="0"/>
              <a:pPr/>
              <a:t>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401574"/>
            <a:ext cx="9144000" cy="54784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28600" algn="l"/>
              </a:tabLst>
            </a:pPr>
            <a:r>
              <a:rPr kumimoji="0" lang="en-US" sz="16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7.Requirement analysis and proposed design </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lang="en-US" sz="1400" b="1" dirty="0" smtClean="0">
                <a:latin typeface="Times New Roman" pitchFamily="18" charset="0"/>
                <a:ea typeface="Times New Roman" pitchFamily="18" charset="0"/>
                <a:cs typeface="Times New Roman" pitchFamily="18" charset="0"/>
              </a:rPr>
              <a:t>7</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Feasibility studies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Perform and evaluate feasibility studies like cost-benefit analysis, technical feasibility, time feasibility and operational feasibility for the project. Project Scheduling should be made using PERT charts.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Feasibility study is carried out to decide whether the proposed system is feasible for the company. The feasibility study is to serve as a decision document it must answer three key questions: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Is there a new and better way to do the job that will benefit the user?</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What are the cost and the savings of the alternative(s)?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What is recommended?</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228600" algn="l"/>
              </a:tabLst>
            </a:pPr>
            <a:r>
              <a:rPr lang="en-US" sz="1400" b="1" u="sng" dirty="0" smtClean="0">
                <a:latin typeface="Times New Roman" pitchFamily="18" charset="0"/>
                <a:ea typeface="Times New Roman" pitchFamily="18" charset="0"/>
                <a:cs typeface="Times New Roman" pitchFamily="18" charset="0"/>
              </a:rPr>
              <a:t>i.</a:t>
            </a: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Technical feasibility</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Our System will be an online mobile and web based system. Since internet, web browsers and web hosting are easily available, the application will be easy to host and access. Tools and technologies like Sublime, MySQL database, Xampp, are open source so it will not be difficulty in developing the system.</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228600" algn="l"/>
              </a:tabLst>
            </a:pPr>
            <a:r>
              <a:rPr lang="en-US" sz="1400" b="1" u="sng" dirty="0" smtClean="0">
                <a:latin typeface="Times New Roman" pitchFamily="18" charset="0"/>
                <a:ea typeface="Times New Roman" pitchFamily="18" charset="0"/>
                <a:cs typeface="Times New Roman" pitchFamily="18" charset="0"/>
              </a:rPr>
              <a:t>ii.</a:t>
            </a: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Economical feasibility</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Economical Feasibility is the most frequently used method for evaluating the effectiveness of a candidate system. More commonly known as Cost/ Benefit analysis, the procedure is to determine the benefits and savings that are expected from the candidate system and compare them with costs. If the benefits outweigh costs, then the decision is made to design and implement the system.</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228600" algn="l"/>
              </a:tabLst>
            </a:pPr>
            <a:r>
              <a:rPr lang="en-US" sz="1400" b="1" u="sng" dirty="0" smtClean="0">
                <a:latin typeface="Calibri" pitchFamily="34" charset="0"/>
                <a:ea typeface="Times New Roman" pitchFamily="18" charset="0"/>
                <a:cs typeface="Calibri" pitchFamily="34" charset="0"/>
              </a:rPr>
              <a:t>iii.</a:t>
            </a:r>
            <a:r>
              <a:rPr kumimoji="0" lang="en-US" sz="1400" b="1" i="0" u="sng" strike="noStrike" cap="none" normalizeH="0" baseline="0" dirty="0" smtClean="0">
                <a:ln>
                  <a:noFill/>
                </a:ln>
                <a:solidFill>
                  <a:schemeClr val="tx1"/>
                </a:solidFill>
                <a:effectLst/>
                <a:latin typeface="Calibri" pitchFamily="34" charset="0"/>
                <a:ea typeface="Times New Roman" pitchFamily="18" charset="0"/>
                <a:cs typeface="Calibri" pitchFamily="34" charset="0"/>
              </a:rPr>
              <a:t>Operational Feasibility :</a:t>
            </a:r>
            <a:endPar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Mangal"/>
            </a:endParaRPr>
          </a:p>
          <a:p>
            <a:pPr eaLnBrk="0" fontAlgn="base" hangingPunct="0">
              <a:spcBef>
                <a:spcPct val="0"/>
              </a:spcBef>
              <a:spcAft>
                <a:spcPct val="0"/>
              </a:spcAft>
              <a:tabLst>
                <a:tab pos="228600" algn="l"/>
              </a:tabLst>
            </a:pPr>
            <a:r>
              <a:rPr kumimoji="0" lang="en-US" sz="1200" b="0" i="0" u="none" strike="noStrike" cap="none" normalizeH="0" baseline="0" dirty="0" smtClean="0">
                <a:ln>
                  <a:noFill/>
                </a:ln>
                <a:solidFill>
                  <a:srgbClr val="000000"/>
                </a:solidFill>
                <a:effectLst/>
                <a:latin typeface="Arial" pitchFamily="34" charset="0"/>
                <a:ea typeface="Times New Roman" pitchFamily="18" charset="0"/>
                <a:cs typeface="Mangal"/>
              </a:rPr>
              <a:t>Our system requires timely update over the extracted data to provide the user with the consistent and reliable information.  It is </a:t>
            </a:r>
            <a:r>
              <a:rPr lang="en-US" sz="1200" dirty="0" smtClean="0"/>
              <a:t>easier to manage. No extra hardware other than a computer is necessary for developing and running the website. </a:t>
            </a:r>
          </a:p>
          <a:p>
            <a:pPr lvl="0" fontAlgn="base">
              <a:spcBef>
                <a:spcPct val="0"/>
              </a:spcBef>
              <a:spcAft>
                <a:spcPct val="0"/>
              </a:spcAft>
            </a:pPr>
            <a:r>
              <a:rPr lang="en-US" sz="1600" dirty="0" smtClean="0">
                <a:solidFill>
                  <a:srgbClr val="000000"/>
                </a:solidFill>
                <a:latin typeface="Calibri" pitchFamily="34" charset="0"/>
                <a:ea typeface="Times New Roman" pitchFamily="18" charset="0"/>
                <a:cs typeface="Calibri" pitchFamily="34" charset="0"/>
              </a:rPr>
              <a:t>7.2</a:t>
            </a:r>
            <a:r>
              <a:rPr lang="en-US" sz="1600" dirty="0" smtClean="0">
                <a:latin typeface="Calibri" pitchFamily="34" charset="0"/>
                <a:ea typeface="Times New Roman" pitchFamily="18" charset="0"/>
                <a:cs typeface="Calibri" pitchFamily="34" charset="0"/>
              </a:rPr>
              <a:t> </a:t>
            </a:r>
            <a:r>
              <a:rPr lang="en-US" sz="1600" b="1" dirty="0" smtClean="0">
                <a:latin typeface="Calibri" pitchFamily="34" charset="0"/>
                <a:ea typeface="Times New Roman" pitchFamily="18" charset="0"/>
                <a:cs typeface="Calibri" pitchFamily="34" charset="0"/>
              </a:rPr>
              <a:t>Non- Functional Requirement </a:t>
            </a:r>
            <a:endParaRPr lang="en-US" sz="1600" dirty="0" smtClean="0">
              <a:latin typeface="Arial" pitchFamily="34" charset="0"/>
              <a:cs typeface="Arial" pitchFamily="34" charset="0"/>
            </a:endParaRPr>
          </a:p>
          <a:p>
            <a:pPr lvl="0" eaLnBrk="0" fontAlgn="base" hangingPunct="0">
              <a:spcBef>
                <a:spcPct val="0"/>
              </a:spcBef>
              <a:spcAft>
                <a:spcPct val="0"/>
              </a:spcAft>
              <a:buFontTx/>
              <a:buChar char="•"/>
            </a:pPr>
            <a:r>
              <a:rPr lang="en-US" sz="1400" b="1" dirty="0" smtClean="0">
                <a:latin typeface="Calibri" pitchFamily="34" charset="0"/>
                <a:ea typeface="Times New Roman" pitchFamily="18" charset="0"/>
                <a:cs typeface="Times New Roman" pitchFamily="18" charset="0"/>
              </a:rPr>
              <a:t>Accuracy</a:t>
            </a:r>
            <a:r>
              <a:rPr lang="en-US" sz="1200" i="1" dirty="0" smtClean="0">
                <a:solidFill>
                  <a:srgbClr val="4F81BD"/>
                </a:solidFill>
                <a:latin typeface="Cambria" pitchFamily="18" charset="0"/>
                <a:ea typeface="Times New Roman" pitchFamily="18" charset="0"/>
                <a:cs typeface="Times New Roman" pitchFamily="18" charset="0"/>
              </a:rPr>
              <a:t>:</a:t>
            </a:r>
            <a:r>
              <a:rPr lang="en-US" sz="1200" b="1" dirty="0" smtClean="0">
                <a:latin typeface="Calibri" pitchFamily="34" charset="0"/>
                <a:ea typeface="Times New Roman" pitchFamily="18" charset="0"/>
                <a:cs typeface="Times New Roman" pitchFamily="18" charset="0"/>
              </a:rPr>
              <a:t> </a:t>
            </a:r>
            <a:r>
              <a:rPr lang="en-US" sz="1200" dirty="0" smtClean="0">
                <a:latin typeface="Calibri" pitchFamily="34" charset="0"/>
                <a:ea typeface="Times New Roman" pitchFamily="18" charset="0"/>
                <a:cs typeface="Calibri" pitchFamily="34" charset="0"/>
              </a:rPr>
              <a:t>The data displayed by the website shall be accurate, consistent and timely updated. </a:t>
            </a:r>
            <a:endParaRPr lang="en-US" sz="1200" dirty="0" smtClean="0">
              <a:latin typeface="Arial" pitchFamily="34" charset="0"/>
              <a:cs typeface="Arial" pitchFamily="34" charset="0"/>
            </a:endParaRPr>
          </a:p>
          <a:p>
            <a:pPr lvl="0" eaLnBrk="0" fontAlgn="base" hangingPunct="0">
              <a:spcBef>
                <a:spcPct val="0"/>
              </a:spcBef>
              <a:spcAft>
                <a:spcPct val="0"/>
              </a:spcAft>
              <a:buFontTx/>
              <a:buChar char="•"/>
            </a:pPr>
            <a:r>
              <a:rPr lang="en-US" sz="1400" b="1" dirty="0" smtClean="0">
                <a:latin typeface="Calibri" pitchFamily="34" charset="0"/>
                <a:ea typeface="Times New Roman" pitchFamily="18" charset="0"/>
                <a:cs typeface="Calibri" pitchFamily="34" charset="0"/>
              </a:rPr>
              <a:t>User Friendly</a:t>
            </a:r>
            <a:r>
              <a:rPr lang="en-US" sz="1200" b="1" dirty="0" smtClean="0">
                <a:latin typeface="Calibri" pitchFamily="34" charset="0"/>
                <a:ea typeface="Times New Roman" pitchFamily="18" charset="0"/>
                <a:cs typeface="Calibri" pitchFamily="34" charset="0"/>
              </a:rPr>
              <a:t>:</a:t>
            </a:r>
            <a:r>
              <a:rPr lang="en-US" sz="1200" dirty="0" smtClean="0">
                <a:solidFill>
                  <a:srgbClr val="000000"/>
                </a:solidFill>
                <a:latin typeface="Times New Roman" pitchFamily="18" charset="0"/>
                <a:ea typeface="Times New Roman" pitchFamily="18" charset="0"/>
                <a:cs typeface="Times New Roman" pitchFamily="18" charset="0"/>
              </a:rPr>
              <a:t> The system shall be interactive and easy to use. It shall have nice interface that will attract the students. All the important information about the college shall be easily accessible and clearly visible to the students. </a:t>
            </a:r>
            <a:endParaRPr lang="en-US" sz="1200" dirty="0" smtClean="0">
              <a:latin typeface="Arial" pitchFamily="34" charset="0"/>
              <a:cs typeface="Arial" pitchFamily="34" charset="0"/>
            </a:endParaRPr>
          </a:p>
          <a:p>
            <a:pPr lvl="0" eaLnBrk="0" fontAlgn="base" hangingPunct="0">
              <a:spcBef>
                <a:spcPct val="0"/>
              </a:spcBef>
              <a:spcAft>
                <a:spcPct val="0"/>
              </a:spcAft>
              <a:buFontTx/>
              <a:buChar char="•"/>
            </a:pPr>
            <a:r>
              <a:rPr lang="en-US" sz="1400" b="1" dirty="0" smtClean="0">
                <a:latin typeface="Calibri" pitchFamily="34" charset="0"/>
                <a:ea typeface="Times New Roman" pitchFamily="18" charset="0"/>
                <a:cs typeface="Calibri" pitchFamily="34" charset="0"/>
              </a:rPr>
              <a:t>Performance</a:t>
            </a:r>
            <a:r>
              <a:rPr lang="en-US" sz="1200" b="1" dirty="0" smtClean="0">
                <a:latin typeface="Calibri" pitchFamily="34" charset="0"/>
                <a:ea typeface="Times New Roman" pitchFamily="18" charset="0"/>
                <a:cs typeface="Calibri" pitchFamily="34" charset="0"/>
              </a:rPr>
              <a:t>:</a:t>
            </a:r>
            <a:r>
              <a:rPr lang="en-US" sz="1200" dirty="0" smtClean="0">
                <a:solidFill>
                  <a:srgbClr val="000000"/>
                </a:solidFill>
                <a:latin typeface="Times New Roman" pitchFamily="18" charset="0"/>
                <a:ea typeface="Times New Roman" pitchFamily="18" charset="0"/>
                <a:cs typeface="Times New Roman" pitchFamily="18" charset="0"/>
              </a:rPr>
              <a:t> The system shall be fast. It shall provide all queries of students.</a:t>
            </a:r>
          </a:p>
          <a:p>
            <a:pPr eaLnBrk="0" fontAlgn="base" hangingPunct="0">
              <a:spcBef>
                <a:spcPct val="0"/>
              </a:spcBef>
              <a:spcAft>
                <a:spcPct val="0"/>
              </a:spcAft>
              <a:tabLst>
                <a:tab pos="228600" algn="l"/>
              </a:tabLst>
            </a:pPr>
            <a:endParaRPr lang="en-US" sz="1200" dirty="0" smtClean="0"/>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79355F55-4B22-4140-9450-E8FB9119FA37}" type="slidenum">
              <a:rPr lang="en-US" smtClean="0"/>
              <a:pPr/>
              <a:t>10</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TotalTime>
  <Words>800</Words>
  <Application>Microsoft Office PowerPoint</Application>
  <PresentationFormat>Custom</PresentationFormat>
  <Paragraphs>151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Tribhuvan university        </vt:lpstr>
      <vt:lpstr>               1.Declaration………………………………………………………………………………..4 2. Acknowledgement……………………………………………………………………5 3. Objective &amp; Scope…………………………………………………………………………..6   3.1 Objective  3.2 Scope 4. Theoretical Background……………………………………………….7 4.1 Problems in existing system 4.2 Solution to these problems  5. Problem Statement…………………………………………………………………..7 6.Analysis Model………………………………………………………………………………….8-9  7.Requirement analysis and proposed design………………………………………10 7.1 Feasibility studies 7.2 Non- Functional Requirement 8. Use Case Diagram of System ……………………………………………………….11 9 Methodology adopted and System implementation………………….12 10.Fig:Data Flow Diagram………………………………………………………………..13 11.Fig: Class Diagram……………………………………………………………………….14 12.Fig: Activity Diagram……………………………………………………………………15 13.Fig:Test Case…………………………………………………………………………………..16 13.References ………………………………………………………………………………17                 </vt:lpstr>
      <vt:lpstr>1. Declaration I hereby declare that this is my own work. Materials of work found by other researchers are mentioned by reference.    </vt:lpstr>
      <vt:lpstr>Acknowledgement  It is an honor for me to thank all those people who made this project possible. I want to thank my advisor. This would not be possible without their help and support. I also want to thank all my faculties and friends for their constant help throughout the whole time. I could not have done it without their help.  </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Bhandari</dc:creator>
  <cp:lastModifiedBy>Bhandari</cp:lastModifiedBy>
  <cp:revision>102</cp:revision>
  <dcterms:created xsi:type="dcterms:W3CDTF">2022-08-07T05:23:38Z</dcterms:created>
  <dcterms:modified xsi:type="dcterms:W3CDTF">2022-09-06T07:06:52Z</dcterms:modified>
</cp:coreProperties>
</file>