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42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48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316334" y="1372476"/>
            <a:ext cx="12220932" cy="5332690"/>
          </a:xfrm>
          <a:prstGeom prst="roundRect">
            <a:avLst>
              <a:gd name="adj" fmla="val 3750"/>
            </a:avLst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6487190" y="1624388"/>
            <a:ext cx="6938297" cy="919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Statement : Startup-Investor Platform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6468589" y="2439883"/>
            <a:ext cx="6975497" cy="919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(Developing a comprehensive online platform to connect startups and investors seamlessly.)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559708" y="3453064"/>
            <a:ext cx="5971580" cy="6015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Name : Innovative Technies</a:t>
            </a:r>
            <a:endParaRPr lang="en-US" sz="2187" dirty="0"/>
          </a:p>
        </p:txBody>
      </p:sp>
      <p:pic>
        <p:nvPicPr>
          <p:cNvPr id="1026" name="Picture 2" descr="5 ways to make your startup super-attractive to investors - Innovation ...">
            <a:extLst>
              <a:ext uri="{FF2B5EF4-FFF2-40B4-BE49-F238E27FC236}">
                <a16:creationId xmlns:a16="http://schemas.microsoft.com/office/drawing/2014/main" id="{73B62A8E-7AF1-52B5-1E31-6041B4F0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34" y="1372476"/>
            <a:ext cx="5134013" cy="511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1C65E0-0E9B-B504-CAAB-2C181272C1BD}"/>
              </a:ext>
            </a:extLst>
          </p:cNvPr>
          <p:cNvSpPr txBox="1"/>
          <p:nvPr/>
        </p:nvSpPr>
        <p:spPr>
          <a:xfrm>
            <a:off x="8662737" y="5463541"/>
            <a:ext cx="5197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Team Leader :     </a:t>
            </a:r>
            <a:r>
              <a:rPr lang="en-US" sz="2000" dirty="0" err="1">
                <a:solidFill>
                  <a:schemeClr val="bg1"/>
                </a:solidFill>
              </a:rPr>
              <a:t>Shivkumar</a:t>
            </a:r>
            <a:r>
              <a:rPr lang="en-US" sz="2000" dirty="0">
                <a:solidFill>
                  <a:schemeClr val="bg1"/>
                </a:solidFill>
              </a:rPr>
              <a:t> Kadam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Team Member :  Sonali </a:t>
            </a:r>
            <a:r>
              <a:rPr lang="en-US" sz="2000" dirty="0" err="1">
                <a:solidFill>
                  <a:schemeClr val="bg1"/>
                </a:solidFill>
              </a:rPr>
              <a:t>Kotlapure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Gaytri </a:t>
            </a:r>
            <a:r>
              <a:rPr lang="en-US" sz="2000" dirty="0" err="1">
                <a:solidFill>
                  <a:schemeClr val="bg1"/>
                </a:solidFill>
              </a:rPr>
              <a:t>Suraywanshi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687412" y="243840"/>
            <a:ext cx="3987758" cy="7835503"/>
          </a:xfrm>
          <a:prstGeom prst="roundRect">
            <a:avLst>
              <a:gd name="adj" fmla="val 2077"/>
            </a:avLst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3020139" y="741045"/>
            <a:ext cx="4715708" cy="565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6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Platform Objectives</a:t>
            </a:r>
            <a:endParaRPr lang="en-US" sz="3560" dirty="0"/>
          </a:p>
        </p:txBody>
      </p:sp>
      <p:sp>
        <p:nvSpPr>
          <p:cNvPr id="6" name="Text 2"/>
          <p:cNvSpPr/>
          <p:nvPr/>
        </p:nvSpPr>
        <p:spPr>
          <a:xfrm>
            <a:off x="3020139" y="1577340"/>
            <a:ext cx="6103382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78"/>
              </a:lnSpc>
              <a:buNone/>
            </a:pPr>
            <a:r>
              <a:rPr lang="en-US" sz="142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Brief about the Idea : "Enhancing Investor Engagement : Creating Platforms for Seamless Interaction and Deal Flow."</a:t>
            </a:r>
            <a:endParaRPr lang="en-US" sz="1424" dirty="0"/>
          </a:p>
        </p:txBody>
      </p:sp>
      <p:sp>
        <p:nvSpPr>
          <p:cNvPr id="7" name="Shape 3"/>
          <p:cNvSpPr/>
          <p:nvPr/>
        </p:nvSpPr>
        <p:spPr>
          <a:xfrm>
            <a:off x="3273385" y="2359343"/>
            <a:ext cx="36076" cy="5222796"/>
          </a:xfrm>
          <a:prstGeom prst="roundRect">
            <a:avLst>
              <a:gd name="adj" fmla="val 225574"/>
            </a:avLst>
          </a:prstGeom>
          <a:solidFill>
            <a:srgbClr val="552C8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3494782" y="2685871"/>
            <a:ext cx="632936" cy="36076"/>
          </a:xfrm>
          <a:prstGeom prst="roundRect">
            <a:avLst>
              <a:gd name="adj" fmla="val 225574"/>
            </a:avLst>
          </a:prstGeom>
          <a:solidFill>
            <a:srgbClr val="552C8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5"/>
          <p:cNvSpPr/>
          <p:nvPr/>
        </p:nvSpPr>
        <p:spPr>
          <a:xfrm>
            <a:off x="3087945" y="2500551"/>
            <a:ext cx="406837" cy="406837"/>
          </a:xfrm>
          <a:prstGeom prst="roundRect">
            <a:avLst>
              <a:gd name="adj" fmla="val 20003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3242370" y="2534483"/>
            <a:ext cx="97869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0"/>
              </a:lnSpc>
              <a:buNone/>
            </a:pPr>
            <a:r>
              <a:rPr lang="en-US" sz="2136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136" dirty="0"/>
          </a:p>
        </p:txBody>
      </p:sp>
      <p:sp>
        <p:nvSpPr>
          <p:cNvPr id="11" name="Text 7"/>
          <p:cNvSpPr/>
          <p:nvPr/>
        </p:nvSpPr>
        <p:spPr>
          <a:xfrm>
            <a:off x="4285893" y="2540079"/>
            <a:ext cx="3000613" cy="282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5"/>
              </a:lnSpc>
              <a:buNone/>
            </a:pPr>
            <a:r>
              <a:rPr lang="en-US" sz="1780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Streamlined Connections</a:t>
            </a:r>
            <a:endParaRPr lang="en-US" sz="1780" dirty="0"/>
          </a:p>
        </p:txBody>
      </p:sp>
      <p:sp>
        <p:nvSpPr>
          <p:cNvPr id="12" name="Text 8"/>
          <p:cNvSpPr/>
          <p:nvPr/>
        </p:nvSpPr>
        <p:spPr>
          <a:xfrm>
            <a:off x="4285893" y="2931081"/>
            <a:ext cx="4837628" cy="867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en-US" sz="142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Facilitate easy discovery of investment opportunities for investors while providing startups with access to a diverse pool of potential bakers.</a:t>
            </a:r>
            <a:endParaRPr lang="en-US" sz="1424" dirty="0"/>
          </a:p>
        </p:txBody>
      </p:sp>
      <p:sp>
        <p:nvSpPr>
          <p:cNvPr id="13" name="Shape 9"/>
          <p:cNvSpPr/>
          <p:nvPr/>
        </p:nvSpPr>
        <p:spPr>
          <a:xfrm>
            <a:off x="3494782" y="4487049"/>
            <a:ext cx="632936" cy="36076"/>
          </a:xfrm>
          <a:prstGeom prst="roundRect">
            <a:avLst>
              <a:gd name="adj" fmla="val 225574"/>
            </a:avLst>
          </a:prstGeom>
          <a:solidFill>
            <a:srgbClr val="552C8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0"/>
          <p:cNvSpPr/>
          <p:nvPr/>
        </p:nvSpPr>
        <p:spPr>
          <a:xfrm>
            <a:off x="3087945" y="4301728"/>
            <a:ext cx="406837" cy="406837"/>
          </a:xfrm>
          <a:prstGeom prst="roundRect">
            <a:avLst>
              <a:gd name="adj" fmla="val 20003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3214271" y="4335661"/>
            <a:ext cx="154067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0"/>
              </a:lnSpc>
              <a:buNone/>
            </a:pPr>
            <a:r>
              <a:rPr lang="en-US" sz="2136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136" dirty="0"/>
          </a:p>
        </p:txBody>
      </p:sp>
      <p:sp>
        <p:nvSpPr>
          <p:cNvPr id="16" name="Text 12"/>
          <p:cNvSpPr/>
          <p:nvPr/>
        </p:nvSpPr>
        <p:spPr>
          <a:xfrm>
            <a:off x="4285893" y="4341257"/>
            <a:ext cx="2779752" cy="282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5"/>
              </a:lnSpc>
              <a:buNone/>
            </a:pPr>
            <a:r>
              <a:rPr lang="en-US" sz="1780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Democratized Funding</a:t>
            </a:r>
            <a:r>
              <a:rPr lang="en-US" sz="178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780" dirty="0"/>
          </a:p>
        </p:txBody>
      </p:sp>
      <p:sp>
        <p:nvSpPr>
          <p:cNvPr id="17" name="Text 13"/>
          <p:cNvSpPr/>
          <p:nvPr/>
        </p:nvSpPr>
        <p:spPr>
          <a:xfrm>
            <a:off x="4285893" y="4732258"/>
            <a:ext cx="4837628" cy="867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en-US" sz="142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Provide startups with access to a diverse pool of potential backers. By leveraging technology and data-driven matchmaking algorithms.</a:t>
            </a:r>
            <a:endParaRPr lang="en-US" sz="1424" dirty="0"/>
          </a:p>
        </p:txBody>
      </p:sp>
      <p:sp>
        <p:nvSpPr>
          <p:cNvPr id="18" name="Shape 14"/>
          <p:cNvSpPr/>
          <p:nvPr/>
        </p:nvSpPr>
        <p:spPr>
          <a:xfrm>
            <a:off x="3494782" y="6288226"/>
            <a:ext cx="632936" cy="36076"/>
          </a:xfrm>
          <a:prstGeom prst="roundRect">
            <a:avLst>
              <a:gd name="adj" fmla="val 225574"/>
            </a:avLst>
          </a:prstGeom>
          <a:solidFill>
            <a:srgbClr val="552C8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5"/>
          <p:cNvSpPr/>
          <p:nvPr/>
        </p:nvSpPr>
        <p:spPr>
          <a:xfrm>
            <a:off x="3087945" y="6102906"/>
            <a:ext cx="406837" cy="406837"/>
          </a:xfrm>
          <a:prstGeom prst="roundRect">
            <a:avLst>
              <a:gd name="adj" fmla="val 20003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3214866" y="6136838"/>
            <a:ext cx="152995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0"/>
              </a:lnSpc>
              <a:buNone/>
            </a:pPr>
            <a:r>
              <a:rPr lang="en-US" sz="2136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136" dirty="0"/>
          </a:p>
        </p:txBody>
      </p:sp>
      <p:sp>
        <p:nvSpPr>
          <p:cNvPr id="21" name="Text 17"/>
          <p:cNvSpPr/>
          <p:nvPr/>
        </p:nvSpPr>
        <p:spPr>
          <a:xfrm>
            <a:off x="4285893" y="6142434"/>
            <a:ext cx="2899648" cy="282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5"/>
              </a:lnSpc>
              <a:buNone/>
            </a:pPr>
            <a:r>
              <a:rPr lang="en-US" sz="1780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Meaningful Connections</a:t>
            </a:r>
            <a:endParaRPr lang="en-US" sz="1780" dirty="0"/>
          </a:p>
        </p:txBody>
      </p:sp>
      <p:sp>
        <p:nvSpPr>
          <p:cNvPr id="22" name="Text 18"/>
          <p:cNvSpPr/>
          <p:nvPr/>
        </p:nvSpPr>
        <p:spPr>
          <a:xfrm>
            <a:off x="4285893" y="6533436"/>
            <a:ext cx="4837628" cy="867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en-US" sz="142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These problem statements serves as key areas of focus for developing solutions that address the challenges faced by startup and investors, streamline the funding process.</a:t>
            </a:r>
            <a:endParaRPr lang="en-US" sz="1424" dirty="0"/>
          </a:p>
        </p:txBody>
      </p:sp>
      <p:pic>
        <p:nvPicPr>
          <p:cNvPr id="2050" name="Picture 2" descr="8 Best Investment Platforms For 2021 in India">
            <a:extLst>
              <a:ext uri="{FF2B5EF4-FFF2-40B4-BE49-F238E27FC236}">
                <a16:creationId xmlns:a16="http://schemas.microsoft.com/office/drawing/2014/main" id="{831178CC-A2F1-2E3E-C08C-88F02F330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321" y="391886"/>
            <a:ext cx="4330434" cy="759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204674" y="249198"/>
            <a:ext cx="12220932" cy="7731204"/>
          </a:xfrm>
          <a:prstGeom prst="roundRect">
            <a:avLst>
              <a:gd name="adj" fmla="val 2587"/>
            </a:avLst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674" y="249198"/>
            <a:ext cx="3055144" cy="773120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93018" y="86022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Opportunity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5093018" y="1887855"/>
            <a:ext cx="749927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pro je c t has t he op port unit y t o make a significant impact on t he startup investment land scape by providing a comprehensive , user-friendly, and data-driven platform t hat connects startups w it h investors, fosters collaboration and innovation, and drives economic growth and prosperity.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093018" y="373296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5282803" y="3774638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5815132" y="38092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Market Demand</a:t>
            </a:r>
            <a:endParaRPr lang="en-US" sz="2187" dirty="0"/>
          </a:p>
        </p:txBody>
      </p:sp>
      <p:sp>
        <p:nvSpPr>
          <p:cNvPr id="10" name="Shape 6"/>
          <p:cNvSpPr/>
          <p:nvPr/>
        </p:nvSpPr>
        <p:spPr>
          <a:xfrm>
            <a:off x="8953738" y="373296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9108996" y="3774638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675852" y="38092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 to Capital</a:t>
            </a:r>
            <a:endParaRPr lang="en-US" sz="2187" dirty="0"/>
          </a:p>
        </p:txBody>
      </p:sp>
      <p:sp>
        <p:nvSpPr>
          <p:cNvPr id="13" name="Shape 9"/>
          <p:cNvSpPr/>
          <p:nvPr/>
        </p:nvSpPr>
        <p:spPr>
          <a:xfrm>
            <a:off x="5093018" y="48021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5248989" y="4843820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5815132" y="4878467"/>
            <a:ext cx="291643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Transformation</a:t>
            </a:r>
            <a:endParaRPr lang="en-US" sz="2187" dirty="0"/>
          </a:p>
        </p:txBody>
      </p:sp>
      <p:sp>
        <p:nvSpPr>
          <p:cNvPr id="16" name="Shape 12"/>
          <p:cNvSpPr/>
          <p:nvPr/>
        </p:nvSpPr>
        <p:spPr>
          <a:xfrm>
            <a:off x="8953738" y="48021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3"/>
          <p:cNvSpPr/>
          <p:nvPr/>
        </p:nvSpPr>
        <p:spPr>
          <a:xfrm>
            <a:off x="9093518" y="4843820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8" name="Text 14"/>
          <p:cNvSpPr/>
          <p:nvPr/>
        </p:nvSpPr>
        <p:spPr>
          <a:xfrm>
            <a:off x="9675852" y="4878467"/>
            <a:ext cx="291643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 and Collaboration</a:t>
            </a:r>
            <a:endParaRPr lang="en-US" sz="2187" dirty="0"/>
          </a:p>
        </p:txBody>
      </p:sp>
      <p:sp>
        <p:nvSpPr>
          <p:cNvPr id="19" name="Text 15"/>
          <p:cNvSpPr/>
          <p:nvPr/>
        </p:nvSpPr>
        <p:spPr>
          <a:xfrm>
            <a:off x="9675852" y="5706070"/>
            <a:ext cx="2916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0" name="Shape 16"/>
          <p:cNvSpPr/>
          <p:nvPr/>
        </p:nvSpPr>
        <p:spPr>
          <a:xfrm>
            <a:off x="5093018" y="64572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1" name="Text 17"/>
          <p:cNvSpPr/>
          <p:nvPr/>
        </p:nvSpPr>
        <p:spPr>
          <a:xfrm>
            <a:off x="5248632" y="6498908"/>
            <a:ext cx="1887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2624" dirty="0"/>
          </a:p>
        </p:txBody>
      </p:sp>
      <p:sp>
        <p:nvSpPr>
          <p:cNvPr id="22" name="Text 18"/>
          <p:cNvSpPr/>
          <p:nvPr/>
        </p:nvSpPr>
        <p:spPr>
          <a:xfrm>
            <a:off x="5815132" y="6533555"/>
            <a:ext cx="291643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Efficiency and Transparency</a:t>
            </a:r>
            <a:endParaRPr lang="en-US" sz="2187" dirty="0"/>
          </a:p>
        </p:txBody>
      </p:sp>
      <p:sp>
        <p:nvSpPr>
          <p:cNvPr id="23" name="Shape 19"/>
          <p:cNvSpPr/>
          <p:nvPr/>
        </p:nvSpPr>
        <p:spPr>
          <a:xfrm>
            <a:off x="8953738" y="64572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4" name="Text 20"/>
          <p:cNvSpPr/>
          <p:nvPr/>
        </p:nvSpPr>
        <p:spPr>
          <a:xfrm>
            <a:off x="9102209" y="6498908"/>
            <a:ext cx="203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</a:t>
            </a:r>
            <a:endParaRPr lang="en-US" sz="2624" dirty="0"/>
          </a:p>
        </p:txBody>
      </p:sp>
      <p:sp>
        <p:nvSpPr>
          <p:cNvPr id="25" name="Text 21"/>
          <p:cNvSpPr/>
          <p:nvPr/>
        </p:nvSpPr>
        <p:spPr>
          <a:xfrm>
            <a:off x="9675852" y="6533555"/>
            <a:ext cx="28713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Data-Driven Insights</a:t>
            </a:r>
            <a:endParaRPr lang="en-US" sz="2187" dirty="0"/>
          </a:p>
        </p:txBody>
      </p:sp>
      <p:sp>
        <p:nvSpPr>
          <p:cNvPr id="26" name="Text 22"/>
          <p:cNvSpPr/>
          <p:nvPr/>
        </p:nvSpPr>
        <p:spPr>
          <a:xfrm>
            <a:off x="9675852" y="7013972"/>
            <a:ext cx="2916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251173" y="421123"/>
            <a:ext cx="8221987" cy="6954367"/>
          </a:xfrm>
          <a:prstGeom prst="roundRect">
            <a:avLst>
              <a:gd name="adj" fmla="val 1636"/>
            </a:avLst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3621167" y="671512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Features</a:t>
            </a:r>
            <a:endParaRPr lang="en-US" sz="3062" dirty="0"/>
          </a:p>
        </p:txBody>
      </p:sp>
      <p:sp>
        <p:nvSpPr>
          <p:cNvPr id="5" name="Text 2"/>
          <p:cNvSpPr/>
          <p:nvPr/>
        </p:nvSpPr>
        <p:spPr>
          <a:xfrm>
            <a:off x="3621167" y="1468517"/>
            <a:ext cx="7388066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offering these comprehensive features, your solution stands out from existing systems by providing startups and investors with a holistic platform that addresses their diverse needs and challenges in the startup investment landscape.</a:t>
            </a:r>
            <a:endParaRPr lang="en-US" sz="1225" dirty="0"/>
          </a:p>
        </p:txBody>
      </p:sp>
      <p:sp>
        <p:nvSpPr>
          <p:cNvPr id="9" name="Text 6"/>
          <p:cNvSpPr/>
          <p:nvPr/>
        </p:nvSpPr>
        <p:spPr>
          <a:xfrm>
            <a:off x="7272992" y="2540079"/>
            <a:ext cx="84296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10" name="Text 7"/>
          <p:cNvSpPr/>
          <p:nvPr/>
        </p:nvSpPr>
        <p:spPr>
          <a:xfrm>
            <a:off x="4381763" y="2534894"/>
            <a:ext cx="197072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Startup Registration</a:t>
            </a:r>
            <a:endParaRPr lang="en-US" sz="1531" dirty="0"/>
          </a:p>
        </p:txBody>
      </p:sp>
      <p:sp>
        <p:nvSpPr>
          <p:cNvPr id="13" name="Text 10"/>
          <p:cNvSpPr/>
          <p:nvPr/>
        </p:nvSpPr>
        <p:spPr>
          <a:xfrm>
            <a:off x="7248942" y="3317677"/>
            <a:ext cx="132517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14" name="Text 11"/>
          <p:cNvSpPr/>
          <p:nvPr/>
        </p:nvSpPr>
        <p:spPr>
          <a:xfrm>
            <a:off x="4307944" y="3404634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Pitch Presentation</a:t>
            </a:r>
            <a:endParaRPr lang="en-US" sz="1531" dirty="0"/>
          </a:p>
        </p:txBody>
      </p:sp>
      <p:sp>
        <p:nvSpPr>
          <p:cNvPr id="17" name="Text 14"/>
          <p:cNvSpPr/>
          <p:nvPr/>
        </p:nvSpPr>
        <p:spPr>
          <a:xfrm>
            <a:off x="7249418" y="4017526"/>
            <a:ext cx="13156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18" name="Text 15"/>
          <p:cNvSpPr/>
          <p:nvPr/>
        </p:nvSpPr>
        <p:spPr>
          <a:xfrm>
            <a:off x="4307944" y="4264231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Investor Matching</a:t>
            </a:r>
            <a:endParaRPr lang="en-US" sz="1531" dirty="0"/>
          </a:p>
        </p:txBody>
      </p:sp>
      <p:sp>
        <p:nvSpPr>
          <p:cNvPr id="21" name="Text 18"/>
          <p:cNvSpPr/>
          <p:nvPr/>
        </p:nvSpPr>
        <p:spPr>
          <a:xfrm>
            <a:off x="7238107" y="4717375"/>
            <a:ext cx="154186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22" name="Text 19"/>
          <p:cNvSpPr/>
          <p:nvPr/>
        </p:nvSpPr>
        <p:spPr>
          <a:xfrm>
            <a:off x="4410849" y="5232206"/>
            <a:ext cx="2838569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 and Collaboration</a:t>
            </a:r>
            <a:endParaRPr lang="en-US" sz="1531" dirty="0"/>
          </a:p>
        </p:txBody>
      </p:sp>
      <p:sp>
        <p:nvSpPr>
          <p:cNvPr id="25" name="Text 22"/>
          <p:cNvSpPr/>
          <p:nvPr/>
        </p:nvSpPr>
        <p:spPr>
          <a:xfrm>
            <a:off x="7249180" y="5417225"/>
            <a:ext cx="1320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26" name="Text 23"/>
          <p:cNvSpPr/>
          <p:nvPr/>
        </p:nvSpPr>
        <p:spPr>
          <a:xfrm>
            <a:off x="4210848" y="6462721"/>
            <a:ext cx="2312551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Secure Communication</a:t>
            </a:r>
            <a:endParaRPr lang="en-US" sz="1531" dirty="0"/>
          </a:p>
        </p:txBody>
      </p:sp>
      <p:sp>
        <p:nvSpPr>
          <p:cNvPr id="29" name="Text 26"/>
          <p:cNvSpPr/>
          <p:nvPr/>
        </p:nvSpPr>
        <p:spPr>
          <a:xfrm>
            <a:off x="7244060" y="6117074"/>
            <a:ext cx="142161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30" name="Text 27"/>
          <p:cNvSpPr/>
          <p:nvPr/>
        </p:nvSpPr>
        <p:spPr>
          <a:xfrm>
            <a:off x="8375356" y="6518076"/>
            <a:ext cx="2229564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Due Diligence Support</a:t>
            </a:r>
            <a:endParaRPr lang="en-US" sz="1531" dirty="0"/>
          </a:p>
        </p:txBody>
      </p:sp>
      <p:sp>
        <p:nvSpPr>
          <p:cNvPr id="33" name="Text 30"/>
          <p:cNvSpPr/>
          <p:nvPr/>
        </p:nvSpPr>
        <p:spPr>
          <a:xfrm>
            <a:off x="7246441" y="6816923"/>
            <a:ext cx="137398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34" name="Text 31"/>
          <p:cNvSpPr/>
          <p:nvPr/>
        </p:nvSpPr>
        <p:spPr>
          <a:xfrm>
            <a:off x="8375356" y="5415710"/>
            <a:ext cx="246257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Feedback and Evaluation</a:t>
            </a:r>
            <a:endParaRPr lang="en-US" sz="1531" dirty="0"/>
          </a:p>
        </p:txBody>
      </p:sp>
      <p:sp>
        <p:nvSpPr>
          <p:cNvPr id="37" name="Text 34"/>
          <p:cNvSpPr/>
          <p:nvPr/>
        </p:nvSpPr>
        <p:spPr>
          <a:xfrm>
            <a:off x="7240726" y="7516773"/>
            <a:ext cx="148828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38" name="Text 35"/>
          <p:cNvSpPr/>
          <p:nvPr/>
        </p:nvSpPr>
        <p:spPr>
          <a:xfrm>
            <a:off x="8257697" y="4264231"/>
            <a:ext cx="217598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Transparent Deal Flow</a:t>
            </a:r>
            <a:endParaRPr lang="en-US" sz="1531" dirty="0"/>
          </a:p>
        </p:txBody>
      </p:sp>
      <p:sp>
        <p:nvSpPr>
          <p:cNvPr id="41" name="Text 38"/>
          <p:cNvSpPr/>
          <p:nvPr/>
        </p:nvSpPr>
        <p:spPr>
          <a:xfrm>
            <a:off x="7244060" y="8216622"/>
            <a:ext cx="142161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42" name="Text 39"/>
          <p:cNvSpPr/>
          <p:nvPr/>
        </p:nvSpPr>
        <p:spPr>
          <a:xfrm>
            <a:off x="8573121" y="3411267"/>
            <a:ext cx="2009418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Data-Driven Insights</a:t>
            </a:r>
            <a:endParaRPr lang="en-US" sz="1531" dirty="0"/>
          </a:p>
        </p:txBody>
      </p:sp>
      <p:sp>
        <p:nvSpPr>
          <p:cNvPr id="45" name="Text 42"/>
          <p:cNvSpPr/>
          <p:nvPr/>
        </p:nvSpPr>
        <p:spPr>
          <a:xfrm>
            <a:off x="7195840" y="8916472"/>
            <a:ext cx="2387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46" name="Text 43"/>
          <p:cNvSpPr/>
          <p:nvPr/>
        </p:nvSpPr>
        <p:spPr>
          <a:xfrm>
            <a:off x="8634591" y="2387915"/>
            <a:ext cx="2838569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Experience Optimization</a:t>
            </a:r>
            <a:endParaRPr lang="en-US" sz="1531" dirty="0"/>
          </a:p>
        </p:txBody>
      </p:sp>
      <p:sp>
        <p:nvSpPr>
          <p:cNvPr id="47" name="Text 44"/>
          <p:cNvSpPr/>
          <p:nvPr/>
        </p:nvSpPr>
        <p:spPr>
          <a:xfrm>
            <a:off x="3621167" y="10185083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BC732607-5BF6-6605-31C6-2560FE6D8B1A}"/>
              </a:ext>
            </a:extLst>
          </p:cNvPr>
          <p:cNvSpPr/>
          <p:nvPr/>
        </p:nvSpPr>
        <p:spPr>
          <a:xfrm>
            <a:off x="4982061" y="2911297"/>
            <a:ext cx="273228" cy="444950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96D334A-060E-9F06-D70C-DA99BEDC8A6B}"/>
              </a:ext>
            </a:extLst>
          </p:cNvPr>
          <p:cNvSpPr/>
          <p:nvPr/>
        </p:nvSpPr>
        <p:spPr>
          <a:xfrm>
            <a:off x="4969943" y="3823951"/>
            <a:ext cx="273228" cy="444950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23B73E8B-5AC4-4AFE-65F1-C28601597845}"/>
              </a:ext>
            </a:extLst>
          </p:cNvPr>
          <p:cNvSpPr/>
          <p:nvPr/>
        </p:nvSpPr>
        <p:spPr>
          <a:xfrm>
            <a:off x="4953962" y="4697471"/>
            <a:ext cx="273228" cy="444950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276372D0-1E49-F227-4A42-E59C35EF5271}"/>
              </a:ext>
            </a:extLst>
          </p:cNvPr>
          <p:cNvSpPr/>
          <p:nvPr/>
        </p:nvSpPr>
        <p:spPr>
          <a:xfrm>
            <a:off x="4966717" y="5894599"/>
            <a:ext cx="273228" cy="444950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8EA5994-EC3E-9E9E-4A30-0948F01CC275}"/>
              </a:ext>
            </a:extLst>
          </p:cNvPr>
          <p:cNvSpPr/>
          <p:nvPr/>
        </p:nvSpPr>
        <p:spPr>
          <a:xfrm rot="10800000">
            <a:off x="9253722" y="5894599"/>
            <a:ext cx="273228" cy="444950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8CC0BFC1-EEB0-E6B5-FF8F-1952DEA84B51}"/>
              </a:ext>
            </a:extLst>
          </p:cNvPr>
          <p:cNvSpPr/>
          <p:nvPr/>
        </p:nvSpPr>
        <p:spPr>
          <a:xfrm rot="10800000">
            <a:off x="9253722" y="4816893"/>
            <a:ext cx="273228" cy="444950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F143C835-E25B-AA97-88F4-E05920BEC6C1}"/>
              </a:ext>
            </a:extLst>
          </p:cNvPr>
          <p:cNvSpPr/>
          <p:nvPr/>
        </p:nvSpPr>
        <p:spPr>
          <a:xfrm rot="10800000">
            <a:off x="9253722" y="3753643"/>
            <a:ext cx="273228" cy="444950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3CCB416C-2358-8F5C-199E-3E4F22742A0E}"/>
              </a:ext>
            </a:extLst>
          </p:cNvPr>
          <p:cNvSpPr/>
          <p:nvPr/>
        </p:nvSpPr>
        <p:spPr>
          <a:xfrm rot="10800000">
            <a:off x="9253722" y="2939566"/>
            <a:ext cx="273228" cy="444950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7E5EE58E-689E-C94F-BDA1-8A0B9AD31263}"/>
              </a:ext>
            </a:extLst>
          </p:cNvPr>
          <p:cNvSpPr/>
          <p:nvPr/>
        </p:nvSpPr>
        <p:spPr>
          <a:xfrm rot="16200000">
            <a:off x="7169404" y="6452337"/>
            <a:ext cx="273228" cy="444950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204674" y="250508"/>
            <a:ext cx="12220932" cy="7728466"/>
          </a:xfrm>
          <a:prstGeom prst="roundRect">
            <a:avLst>
              <a:gd name="adj" fmla="val 2588"/>
            </a:avLst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874" y="86153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Technology Stack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714" y="2000250"/>
            <a:ext cx="1741408" cy="17522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626173" y="2883575"/>
            <a:ext cx="10025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5769293" y="2400062"/>
            <a:ext cx="3347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Frontend Technologies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6124694" y="2997160"/>
            <a:ext cx="52547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HTML  2. CSS  3. JavaScript  4. React.js  5. Bootstrap  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602605" y="3754547"/>
            <a:ext cx="6934200" cy="22205"/>
          </a:xfrm>
          <a:prstGeom prst="roundRect">
            <a:avLst>
              <a:gd name="adj" fmla="val 450302"/>
            </a:avLst>
          </a:prstGeom>
          <a:solidFill>
            <a:srgbClr val="552C8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91" y="3807976"/>
            <a:ext cx="3482935" cy="175224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597479" y="4461867"/>
            <a:ext cx="15775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6639997" y="4207788"/>
            <a:ext cx="32907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Backend Technologies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6995398" y="4804886"/>
            <a:ext cx="418945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Node.js  2. Express.js  3. MongoDB  4. JWT</a:t>
            </a:r>
            <a:endParaRPr lang="en-US" sz="1750" dirty="0"/>
          </a:p>
        </p:txBody>
      </p:sp>
      <p:sp>
        <p:nvSpPr>
          <p:cNvPr id="14" name="Shape 9"/>
          <p:cNvSpPr/>
          <p:nvPr/>
        </p:nvSpPr>
        <p:spPr>
          <a:xfrm>
            <a:off x="6473309" y="5562273"/>
            <a:ext cx="6063496" cy="22205"/>
          </a:xfrm>
          <a:prstGeom prst="roundRect">
            <a:avLst>
              <a:gd name="adj" fmla="val 450302"/>
            </a:avLst>
          </a:prstGeom>
          <a:solidFill>
            <a:srgbClr val="552C8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187" y="5615702"/>
            <a:ext cx="5224343" cy="1752243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597956" y="6269593"/>
            <a:ext cx="156686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1"/>
          <p:cNvSpPr/>
          <p:nvPr/>
        </p:nvSpPr>
        <p:spPr>
          <a:xfrm>
            <a:off x="7510701" y="5837873"/>
            <a:ext cx="47102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Development and Infrastructure</a:t>
            </a:r>
            <a:endParaRPr lang="en-US" sz="2187" dirty="0"/>
          </a:p>
        </p:txBody>
      </p:sp>
      <p:sp>
        <p:nvSpPr>
          <p:cNvPr id="18" name="Text 12"/>
          <p:cNvSpPr/>
          <p:nvPr/>
        </p:nvSpPr>
        <p:spPr>
          <a:xfrm>
            <a:off x="7866102" y="6434971"/>
            <a:ext cx="450401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Google Cloud Platform  2. Docker  3. CI/CD Tools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204674" y="1448395"/>
            <a:ext cx="12220932" cy="5332690"/>
          </a:xfrm>
          <a:prstGeom prst="roundRect">
            <a:avLst>
              <a:gd name="adj" fmla="val 3750"/>
            </a:avLst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344" y="1448395"/>
            <a:ext cx="3055144" cy="53326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874" y="22202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Estimated Costs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874" y="3247906"/>
            <a:ext cx="3638550" cy="2761298"/>
          </a:xfrm>
          <a:prstGeom prst="roundRect">
            <a:avLst>
              <a:gd name="adj" fmla="val 3621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2267664" y="34776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Development Costs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7664" y="3958114"/>
            <a:ext cx="317896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Frontend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2267664" y="4446746"/>
            <a:ext cx="317896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Backend Development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2267664" y="4935379"/>
            <a:ext cx="317896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Infrastructure Costs 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2267664" y="5424011"/>
            <a:ext cx="317896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898594" y="3247906"/>
            <a:ext cx="3638550" cy="2761298"/>
          </a:xfrm>
          <a:prstGeom prst="roundRect">
            <a:avLst>
              <a:gd name="adj" fmla="val 3621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6128385" y="3477697"/>
            <a:ext cx="317896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Maintenance and Support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128385" y="4305300"/>
            <a:ext cx="317896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Ongoing Development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6128385" y="4793933"/>
            <a:ext cx="317896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Security Updates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6128385" y="5282565"/>
            <a:ext cx="317896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Technical Support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204674" y="702945"/>
            <a:ext cx="12220932" cy="6823710"/>
          </a:xfrm>
          <a:prstGeom prst="roundRect">
            <a:avLst>
              <a:gd name="adj" fmla="val 2931"/>
            </a:avLst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674" y="702945"/>
            <a:ext cx="12220932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874" y="4091464"/>
            <a:ext cx="7078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and Opportunity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874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2227659" y="5334357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759988" y="536900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Economic Growth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759988" y="5849422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Fostering innovation and prosperity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108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5785366" y="5334357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52223" y="536900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Comprehensive Platform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52223" y="6196608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User-friendly and data-driven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222343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9378315" y="5334357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9944457" y="536900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Effective Solution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9944457" y="584942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Addressing diverse needs in the startup investment landscape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204674" y="323731"/>
            <a:ext cx="12220932" cy="7582138"/>
          </a:xfrm>
          <a:prstGeom prst="roundRect">
            <a:avLst>
              <a:gd name="adj" fmla="val 2638"/>
            </a:avLst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344" y="323731"/>
            <a:ext cx="3055144" cy="75821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874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874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482102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Streamline Funding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3482102" y="2664976"/>
            <a:ext cx="60550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Bridge the gap between startups and investors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874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482102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Foster Innovation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3482102" y="4442460"/>
            <a:ext cx="60550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Drive economic growth and prosperity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874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3482102" y="5739527"/>
            <a:ext cx="34141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Meaningful Connections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3482102" y="6219944"/>
            <a:ext cx="60550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Facilitate collaboration and networking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874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Text 2"/>
          <p:cNvSpPr/>
          <p:nvPr/>
        </p:nvSpPr>
        <p:spPr>
          <a:xfrm>
            <a:off x="1426866" y="1266092"/>
            <a:ext cx="9545936" cy="56572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9600" dirty="0">
              <a:solidFill>
                <a:srgbClr val="DCD7E5"/>
              </a:solidFill>
              <a:latin typeface="Montserrat" pitchFamily="34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9600" dirty="0">
              <a:solidFill>
                <a:srgbClr val="DCD7E5"/>
              </a:solidFill>
              <a:latin typeface="Montserrat" pitchFamily="34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9600" dirty="0">
              <a:solidFill>
                <a:srgbClr val="DCD7E5"/>
              </a:solidFill>
              <a:latin typeface="Montserrat" pitchFamily="34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9600" dirty="0">
              <a:solidFill>
                <a:srgbClr val="DCD7E5"/>
              </a:solidFill>
              <a:latin typeface="Montserrat" pitchFamily="34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9600" dirty="0">
              <a:solidFill>
                <a:srgbClr val="DCD7E5"/>
              </a:solidFill>
              <a:latin typeface="Montserrat" pitchFamily="34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9600" dirty="0">
              <a:solidFill>
                <a:srgbClr val="DCD7E5"/>
              </a:solidFill>
              <a:latin typeface="Montserrat" pitchFamily="34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9600" dirty="0">
              <a:solidFill>
                <a:schemeClr val="bg1"/>
              </a:solidFill>
              <a:latin typeface="Montserrat" pitchFamily="34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9600" dirty="0">
              <a:solidFill>
                <a:schemeClr val="bg1"/>
              </a:solidFill>
              <a:latin typeface="Montserrat" pitchFamily="34" charset="0"/>
            </a:endParaRPr>
          </a:p>
          <a:p>
            <a:pPr marL="0" indent="0" algn="l">
              <a:lnSpc>
                <a:spcPts val="2734"/>
              </a:lnSpc>
              <a:buNone/>
            </a:pPr>
            <a:r>
              <a:rPr lang="en-US" sz="9600" dirty="0">
                <a:solidFill>
                  <a:schemeClr val="bg1"/>
                </a:solidFill>
                <a:latin typeface="Montserrat" pitchFamily="34" charset="0"/>
              </a:rPr>
              <a:t>Thank You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3482102" y="2664976"/>
            <a:ext cx="60550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3482102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3482102" y="4442460"/>
            <a:ext cx="60550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6"/>
          <p:cNvSpPr/>
          <p:nvPr/>
        </p:nvSpPr>
        <p:spPr>
          <a:xfrm>
            <a:off x="3482102" y="5739527"/>
            <a:ext cx="34141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3482102" y="6219944"/>
            <a:ext cx="60550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8285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406</Words>
  <Application>Microsoft Office PowerPoint</Application>
  <PresentationFormat>Custom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shiv kadam</cp:lastModifiedBy>
  <cp:revision>3</cp:revision>
  <dcterms:created xsi:type="dcterms:W3CDTF">2024-03-17T09:17:59Z</dcterms:created>
  <dcterms:modified xsi:type="dcterms:W3CDTF">2024-03-17T17:53:00Z</dcterms:modified>
</cp:coreProperties>
</file>