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74" r:id="rId16"/>
    <p:sldId id="264" r:id="rId17"/>
    <p:sldId id="275" r:id="rId18"/>
    <p:sldId id="27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2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2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62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0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88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8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5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7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0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4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76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7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8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6C58-3884-4F18-A0F2-C9B387B72B63}" type="datetimeFigureOut">
              <a:rPr lang="en-IN" smtClean="0"/>
              <a:t>25-05-2017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218355-5DB6-4252-AF8C-8B7D5E083A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36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5012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2835" y="1724890"/>
            <a:ext cx="5798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smtClean="0">
                <a:solidFill>
                  <a:schemeClr val="bg1"/>
                </a:solidFill>
                <a:latin typeface="Cooper Std Black" panose="0208090304030B020404" pitchFamily="18" charset="0"/>
              </a:rPr>
              <a:t>SPECMAC</a:t>
            </a:r>
            <a:endParaRPr lang="en-IN" sz="8000" dirty="0">
              <a:solidFill>
                <a:schemeClr val="bg1"/>
              </a:solidFill>
              <a:latin typeface="Cooper Std Black" panose="0208090304030B0204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434" y="5112327"/>
            <a:ext cx="4281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bg1"/>
                </a:solidFill>
              </a:rPr>
              <a:t>Sonali</a:t>
            </a:r>
            <a:r>
              <a:rPr lang="en-IN" sz="2800" b="1" dirty="0">
                <a:solidFill>
                  <a:schemeClr val="bg1"/>
                </a:solidFill>
              </a:rPr>
              <a:t> Chawla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Bhawna Singla</a:t>
            </a:r>
          </a:p>
          <a:p>
            <a:r>
              <a:rPr lang="en-IN" sz="2800" b="1" dirty="0" err="1" smtClean="0">
                <a:solidFill>
                  <a:schemeClr val="bg1"/>
                </a:solidFill>
              </a:rPr>
              <a:t>Nisha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834" y="2767279"/>
            <a:ext cx="5798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Cooper Std Black" panose="0208090304030B020404" pitchFamily="18" charset="0"/>
              </a:rPr>
              <a:t>The </a:t>
            </a:r>
            <a:r>
              <a:rPr lang="en-IN" sz="3200" dirty="0" err="1" smtClean="0">
                <a:solidFill>
                  <a:schemeClr val="bg1"/>
                </a:solidFill>
                <a:latin typeface="Cooper Std Black" panose="0208090304030B020404" pitchFamily="18" charset="0"/>
              </a:rPr>
              <a:t>SPECie</a:t>
            </a:r>
            <a:r>
              <a:rPr lang="en-IN" sz="3200" dirty="0" smtClean="0">
                <a:solidFill>
                  <a:schemeClr val="bg1"/>
                </a:solidFill>
                <a:latin typeface="Cooper Std Black" panose="0208090304030B020404" pitchFamily="18" charset="0"/>
              </a:rPr>
              <a:t> </a:t>
            </a:r>
            <a:r>
              <a:rPr lang="en-IN" sz="3200" dirty="0" err="1" smtClean="0">
                <a:solidFill>
                  <a:schemeClr val="bg1"/>
                </a:solidFill>
                <a:latin typeface="Cooper Std Black" panose="0208090304030B020404" pitchFamily="18" charset="0"/>
              </a:rPr>
              <a:t>MAChine</a:t>
            </a:r>
            <a:endParaRPr lang="en-IN" sz="3200" dirty="0">
              <a:solidFill>
                <a:schemeClr val="bg1"/>
              </a:solidFill>
              <a:latin typeface="Cooper Std Black" panose="02080903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8501" y="542004"/>
            <a:ext cx="90168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Inception of </a:t>
            </a:r>
            <a:r>
              <a:rPr lang="en-IN" sz="2800" b="1" dirty="0" err="1" smtClean="0"/>
              <a:t>GoogLeNet</a:t>
            </a:r>
            <a:endParaRPr lang="en-IN" sz="2800" b="1" dirty="0"/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Inception model made by Google works on Tensorflow library. It is used for image classification. Up to 100 images can be input to train the system. </a:t>
            </a:r>
            <a:r>
              <a:rPr lang="en-IN" dirty="0" err="1" smtClean="0"/>
              <a:t>GoogLeNet</a:t>
            </a:r>
            <a:r>
              <a:rPr lang="en-IN" dirty="0" smtClean="0"/>
              <a:t> is the neural network algorithm working on this model used by Google.</a:t>
            </a:r>
            <a:endParaRPr lang="en-IN" dirty="0"/>
          </a:p>
        </p:txBody>
      </p:sp>
      <p:pic>
        <p:nvPicPr>
          <p:cNvPr id="2050" name="Picture 2" descr="Image result for GoogL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2" y="3120890"/>
            <a:ext cx="9558112" cy="27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96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586" y="513432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ritannic Bold" panose="020B0903060703020204" pitchFamily="34" charset="0"/>
              </a:rPr>
              <a:t>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770258" y="1789607"/>
            <a:ext cx="548002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>
                <a:ea typeface="Times New Roman" panose="02020603050405020304" pitchFamily="18" charset="0"/>
              </a:rPr>
              <a:t>Conceptualizing the Framework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Software</a:t>
            </a:r>
            <a:endParaRPr lang="en-US" sz="2400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Feasibility </a:t>
            </a:r>
            <a:r>
              <a:rPr lang="en-US" sz="2400" dirty="0"/>
              <a:t>study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Collecting </a:t>
            </a:r>
            <a:r>
              <a:rPr lang="en-US" sz="2400" dirty="0"/>
              <a:t>Training Data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Developing </a:t>
            </a:r>
            <a:r>
              <a:rPr lang="en-US" sz="2400" dirty="0"/>
              <a:t>Identification Algorithm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Preparing </a:t>
            </a:r>
            <a:r>
              <a:rPr lang="en-US" sz="2400" dirty="0"/>
              <a:t>Interfaces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2400" dirty="0" smtClean="0"/>
              <a:t>Connecting </a:t>
            </a:r>
            <a:r>
              <a:rPr lang="en-US" sz="2400" dirty="0"/>
              <a:t>all elements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25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9197" y="567220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ritannic Bold" panose="020B0903060703020204" pitchFamily="34" charset="0"/>
              </a:rPr>
              <a:t>TECHNOLOGY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7536" y="166915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effectLst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  <a:endParaRPr lang="en-IN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Android Studio</a:t>
            </a:r>
            <a:endParaRPr lang="en-US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TensorFlow</a:t>
            </a:r>
            <a:endParaRPr lang="en-IN" sz="2400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Docker Toolbox</a:t>
            </a:r>
            <a:endParaRPr lang="en-IN" sz="2400" dirty="0">
              <a:effectLst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Anaconda</a:t>
            </a:r>
            <a:endParaRPr lang="en-I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786" y="540326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ritannic Bold" panose="020B0903060703020204" pitchFamily="34" charset="0"/>
              </a:rPr>
              <a:t>FEASABILITY STUDIES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9177" y="1953140"/>
            <a:ext cx="727486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Economical </a:t>
            </a: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Feasible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Technical Feasible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Legal Feasible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798" y="567220"/>
            <a:ext cx="5174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Britannic Bold" panose="020B0903060703020204" pitchFamily="34" charset="0"/>
              </a:rPr>
              <a:t>PROJECT STRUCTURE</a:t>
            </a:r>
            <a:endParaRPr lang="en-IN" sz="5400" dirty="0">
              <a:latin typeface="Britannic Bold" panose="020B0903060703020204" pitchFamily="34" charset="0"/>
            </a:endParaRPr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9" t="29498" r="25581" b="28909"/>
          <a:stretch>
            <a:fillRect/>
          </a:stretch>
        </p:blipFill>
        <p:spPr bwMode="auto">
          <a:xfrm>
            <a:off x="847037" y="1770058"/>
            <a:ext cx="8391092" cy="399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6066" y="904547"/>
            <a:ext cx="1951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Britannic Bold" panose="020B0903060703020204" pitchFamily="34" charset="0"/>
                <a:ea typeface="Times New Roman" panose="02020603050405020304" pitchFamily="18" charset="0"/>
              </a:rPr>
              <a:t>Flow Chart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031" t="14522" r="54996" b="11949"/>
          <a:stretch/>
        </p:blipFill>
        <p:spPr>
          <a:xfrm>
            <a:off x="3953433" y="245641"/>
            <a:ext cx="4047565" cy="62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5595" y="531768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ritannic Bold" panose="020B0903060703020204" pitchFamily="34" charset="0"/>
              </a:rPr>
              <a:t>WORK TILL 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544" y="1276173"/>
            <a:ext cx="4304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  <a:ea typeface="Times New Roman" panose="02020603050405020304" pitchFamily="18" charset="0"/>
              </a:rPr>
              <a:t>Collecting Specie </a:t>
            </a:r>
            <a:r>
              <a:rPr lang="en-US" sz="2800" b="1" dirty="0" smtClean="0">
                <a:latin typeface="+mj-lt"/>
                <a:ea typeface="Times New Roman" panose="02020603050405020304" pitchFamily="18" charset="0"/>
              </a:rPr>
              <a:t>Images</a:t>
            </a:r>
            <a:endParaRPr lang="en-US" sz="2800" b="1" dirty="0">
              <a:latin typeface="+mj-lt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9116"/>
              </p:ext>
            </p:extLst>
          </p:nvPr>
        </p:nvGraphicFramePr>
        <p:xfrm>
          <a:off x="3618875" y="1998360"/>
          <a:ext cx="5242736" cy="4676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977"/>
                <a:gridCol w="2229316"/>
                <a:gridCol w="2152443"/>
              </a:tblGrid>
              <a:tr h="4676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 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 of the Specie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 of Images Collected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Ant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472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Buffalo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372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Butterfly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603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Cat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674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Cow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617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Crow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485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Dog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691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Honey Bee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617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Horse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793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House Fly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467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Human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1375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Mosquito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261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Parrot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501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Pig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401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Pigeon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496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Rabbit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654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Rat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413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8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</a:rPr>
                        <a:t>Sparrow</a:t>
                      </a:r>
                      <a:endParaRPr lang="en-US" sz="120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</a:rPr>
                        <a:t>616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775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9897" y="3225996"/>
            <a:ext cx="4336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+mj-lt"/>
              </a:rPr>
              <a:t>Working </a:t>
            </a:r>
            <a:r>
              <a:rPr lang="en-US" sz="2800" b="1" dirty="0">
                <a:latin typeface="+mj-lt"/>
              </a:rPr>
              <a:t>with </a:t>
            </a:r>
            <a:r>
              <a:rPr lang="en-US" sz="2800" b="1" dirty="0" smtClean="0">
                <a:latin typeface="+mj-lt"/>
              </a:rPr>
              <a:t>Tensorflow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36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5769" y="2903267"/>
            <a:ext cx="4174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+mj-lt"/>
              </a:rPr>
              <a:t>Developing </a:t>
            </a:r>
            <a:r>
              <a:rPr lang="en-US" sz="2800" b="1" dirty="0">
                <a:latin typeface="+mj-lt"/>
              </a:rPr>
              <a:t>Android </a:t>
            </a:r>
            <a:r>
              <a:rPr lang="en-US" sz="2800" b="1" dirty="0" smtClean="0">
                <a:latin typeface="+mj-lt"/>
              </a:rPr>
              <a:t>App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20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210" y="526879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ritannic Bold" panose="020B0903060703020204" pitchFamily="34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813" y="2015836"/>
            <a:ext cx="9574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/>
              <a:t>SPECMAC: the Specie Machine</a:t>
            </a:r>
            <a:r>
              <a:rPr lang="en-US" sz="2400" dirty="0"/>
              <a:t> is </a:t>
            </a:r>
            <a:r>
              <a:rPr lang="en-US" sz="2400" dirty="0" smtClean="0"/>
              <a:t>an android application made to detect the species on this Earth.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framework uses Tensorflow Library with inception model for deep learning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model takes around 500 images per specie for training set.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Since smartphone is portable, thus, app can be used anywhere.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3174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036" y="295834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ritannic Bold" panose="020B0903060703020204" pitchFamily="34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919" y="1195565"/>
            <a:ext cx="9574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1" dirty="0"/>
              <a:t>SPECMAC: the Specie Machine</a:t>
            </a:r>
            <a:r>
              <a:rPr lang="en-US" sz="2400" dirty="0"/>
              <a:t> is a project made for android users to provide information to the android users about the specie scanned from their smart phone.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framework </a:t>
            </a:r>
            <a:r>
              <a:rPr lang="en-US" sz="2400" b="1" i="1" dirty="0" err="1"/>
              <a:t>Specmac</a:t>
            </a:r>
            <a:r>
              <a:rPr lang="en-US" sz="2400" dirty="0"/>
              <a:t> is an inspiration from cartoon series Pokémon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algorithm developed will identify all the features of the specie and match it with the training set to identify the specie.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Machine </a:t>
            </a:r>
            <a:r>
              <a:rPr lang="en-US" sz="2400" dirty="0"/>
              <a:t>Learning, a process to make the machine learn all the working is used to make the framework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8915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2897" y="587928"/>
            <a:ext cx="211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Britannic Bold" panose="020B0903060703020204" pitchFamily="34" charset="0"/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203" y="1976643"/>
            <a:ext cx="9529340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Build Android app to be used in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zoologists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 researching in wildlife.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Providing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interactive learning experience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Bridge </a:t>
            </a:r>
            <a:r>
              <a:rPr lang="en-US" sz="2400" b="1" dirty="0"/>
              <a:t>the gap between Technology and Knowledge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Transmission </a:t>
            </a:r>
            <a:r>
              <a:rPr lang="en-US" sz="2400" b="1" dirty="0"/>
              <a:t>of knowledge with fun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E-learning </a:t>
            </a:r>
            <a:r>
              <a:rPr lang="en-US" sz="2400" b="1" dirty="0"/>
              <a:t>in Schools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434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" y="473091"/>
            <a:ext cx="51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Britannic Bold" panose="020B0903060703020204" pitchFamily="34" charset="0"/>
              </a:rPr>
              <a:t>BASIC CONCEPTS USED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595" y="2644181"/>
            <a:ext cx="102454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Machine Learning</a:t>
            </a:r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Making a machine learn something. For this, training set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4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129" y="1020679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235129" y="5607348"/>
            <a:ext cx="7183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learning here is performed with the help of a teacher</a:t>
            </a:r>
            <a:endParaRPr lang="en-IN" sz="2400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4" t="49734" r="44180" b="31117"/>
          <a:stretch>
            <a:fillRect/>
          </a:stretch>
        </p:blipFill>
        <p:spPr bwMode="auto">
          <a:xfrm>
            <a:off x="958159" y="1974235"/>
            <a:ext cx="7460347" cy="267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5129" y="912957"/>
            <a:ext cx="65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IN" dirty="0" smtClean="0"/>
              <a:t>Supervised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5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6526" y="895989"/>
            <a:ext cx="3542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48608" y="5516162"/>
            <a:ext cx="797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type of learning is performed without the help of a teacher</a:t>
            </a:r>
            <a:endParaRPr lang="en-IN" sz="2400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7" t="35399" r="27077" b="35397"/>
          <a:stretch>
            <a:fillRect/>
          </a:stretch>
        </p:blipFill>
        <p:spPr bwMode="auto">
          <a:xfrm>
            <a:off x="1537813" y="2065426"/>
            <a:ext cx="7095892" cy="259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1180" y="1262441"/>
            <a:ext cx="65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IN" dirty="0" smtClean="0"/>
              <a:t>Unsupervised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849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37914" r="21635" b="20183"/>
          <a:stretch>
            <a:fillRect/>
          </a:stretch>
        </p:blipFill>
        <p:spPr bwMode="auto">
          <a:xfrm>
            <a:off x="1078607" y="1436936"/>
            <a:ext cx="8288770" cy="392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8607" y="792079"/>
            <a:ext cx="3196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84477" y="5546122"/>
            <a:ext cx="10494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kern="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 type of learning is done using insertion of an error signal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86183" y="597434"/>
            <a:ext cx="65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IN" dirty="0" smtClean="0"/>
              <a:t>Reinforcement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72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2444" y="937553"/>
            <a:ext cx="4032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ISKI EXPLANATION NI SAMAJH AAI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6013" y="506666"/>
            <a:ext cx="90168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Deep </a:t>
            </a:r>
            <a:r>
              <a:rPr lang="en-IN" sz="2800" b="1" dirty="0"/>
              <a:t>Learning</a:t>
            </a:r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Huge set of layers before the final layer that train the model very deeply and detailed</a:t>
            </a:r>
            <a:endParaRPr lang="en-IN" dirty="0"/>
          </a:p>
        </p:txBody>
      </p:sp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30513" r="31090" b="24872"/>
          <a:stretch>
            <a:fillRect/>
          </a:stretch>
        </p:blipFill>
        <p:spPr bwMode="auto">
          <a:xfrm>
            <a:off x="1883320" y="2089057"/>
            <a:ext cx="6342249" cy="4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406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0" t="39999" r="33173" b="42564"/>
          <a:stretch>
            <a:fillRect/>
          </a:stretch>
        </p:blipFill>
        <p:spPr bwMode="auto">
          <a:xfrm>
            <a:off x="1340589" y="3099481"/>
            <a:ext cx="6643296" cy="239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866" y="1026098"/>
            <a:ext cx="90168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Transfer </a:t>
            </a:r>
            <a:r>
              <a:rPr lang="en-IN" sz="2800" b="1" dirty="0"/>
              <a:t>Learning</a:t>
            </a:r>
          </a:p>
          <a:p>
            <a:pPr lvl="2"/>
            <a:endParaRPr lang="en-IN" dirty="0" smtClean="0"/>
          </a:p>
          <a:p>
            <a:pPr lvl="2"/>
            <a:r>
              <a:rPr lang="en-IN" dirty="0" smtClean="0"/>
              <a:t>Transferring knowledge from one task to another related task. It needs another set of information from the first system to train second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61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rgbClr val="E9F5D0"/>
      </a:dk1>
      <a:lt1>
        <a:sysClr val="window" lastClr="FFFFFF"/>
      </a:lt1>
      <a:dk2>
        <a:srgbClr val="000000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478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Britannic Bold</vt:lpstr>
      <vt:lpstr>Calibri</vt:lpstr>
      <vt:lpstr>Cooper Std Black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 Singla</dc:creator>
  <cp:lastModifiedBy>ADMIN</cp:lastModifiedBy>
  <cp:revision>25</cp:revision>
  <dcterms:created xsi:type="dcterms:W3CDTF">2017-04-07T15:50:30Z</dcterms:created>
  <dcterms:modified xsi:type="dcterms:W3CDTF">2017-05-24T18:54:18Z</dcterms:modified>
</cp:coreProperties>
</file>