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70" r:id="rId14"/>
    <p:sldId id="271" r:id="rId15"/>
    <p:sldId id="272" r:id="rId16"/>
    <p:sldId id="273" r:id="rId17"/>
    <p:sldId id="274" r:id="rId18"/>
    <p:sldId id="275" r:id="rId19"/>
    <p:sldId id="276" r:id="rId20"/>
    <p:sldId id="277" r:id="rId21"/>
    <p:sldId id="278"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1" d="100"/>
          <a:sy n="81" d="100"/>
        </p:scale>
        <p:origin x="-1056"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60C08CB5-57CF-4CB1-BF71-A7FDC20127B4}" type="datetimeFigureOut">
              <a:rPr lang="en-US" smtClean="0"/>
              <a:pPr/>
              <a:t>11/3/2020</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A29CEEEC-CBD9-4BC3-B9FE-8BAFFD9A1897}"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0C08CB5-57CF-4CB1-BF71-A7FDC20127B4}" type="datetimeFigureOut">
              <a:rPr lang="en-US" smtClean="0"/>
              <a:pPr/>
              <a:t>11/3/2020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9CEEEC-CBD9-4BC3-B9FE-8BAFFD9A189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0C08CB5-57CF-4CB1-BF71-A7FDC20127B4}" type="datetimeFigureOut">
              <a:rPr lang="en-US" smtClean="0"/>
              <a:pPr/>
              <a:t>11/3/2020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9CEEEC-CBD9-4BC3-B9FE-8BAFFD9A189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0C08CB5-57CF-4CB1-BF71-A7FDC20127B4}" type="datetimeFigureOut">
              <a:rPr lang="en-US" smtClean="0"/>
              <a:pPr/>
              <a:t>11/3/2020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9CEEEC-CBD9-4BC3-B9FE-8BAFFD9A189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60C08CB5-57CF-4CB1-BF71-A7FDC20127B4}" type="datetimeFigureOut">
              <a:rPr lang="en-US" smtClean="0"/>
              <a:pPr/>
              <a:t>11/3/2020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9CEEEC-CBD9-4BC3-B9FE-8BAFFD9A1897}"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0C08CB5-57CF-4CB1-BF71-A7FDC20127B4}" type="datetimeFigureOut">
              <a:rPr lang="en-US" smtClean="0"/>
              <a:pPr/>
              <a:t>11/3/2020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9CEEEC-CBD9-4BC3-B9FE-8BAFFD9A189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60C08CB5-57CF-4CB1-BF71-A7FDC20127B4}" type="datetimeFigureOut">
              <a:rPr lang="en-US" smtClean="0"/>
              <a:pPr/>
              <a:t>11/3/2020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29CEEEC-CBD9-4BC3-B9FE-8BAFFD9A189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60C08CB5-57CF-4CB1-BF71-A7FDC20127B4}" type="datetimeFigureOut">
              <a:rPr lang="en-US" smtClean="0"/>
              <a:pPr/>
              <a:t>11/3/2020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29CEEEC-CBD9-4BC3-B9FE-8BAFFD9A189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C08CB5-57CF-4CB1-BF71-A7FDC20127B4}" type="datetimeFigureOut">
              <a:rPr lang="en-US" smtClean="0"/>
              <a:pPr/>
              <a:t>11/3/2020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29CEEEC-CBD9-4BC3-B9FE-8BAFFD9A189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0C08CB5-57CF-4CB1-BF71-A7FDC20127B4}" type="datetimeFigureOut">
              <a:rPr lang="en-US" smtClean="0"/>
              <a:pPr/>
              <a:t>11/3/2020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9CEEEC-CBD9-4BC3-B9FE-8BAFFD9A189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60C08CB5-57CF-4CB1-BF71-A7FDC20127B4}" type="datetimeFigureOut">
              <a:rPr lang="en-US" smtClean="0"/>
              <a:pPr/>
              <a:t>11/3/2020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A29CEEEC-CBD9-4BC3-B9FE-8BAFFD9A1897}"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60C08CB5-57CF-4CB1-BF71-A7FDC20127B4}" type="datetimeFigureOut">
              <a:rPr lang="en-US" smtClean="0"/>
              <a:pPr/>
              <a:t>11/3/2020</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A29CEEEC-CBD9-4BC3-B9FE-8BAFFD9A1897}"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Unit 5</a:t>
            </a:r>
            <a:endParaRPr lang="en-US" dirty="0"/>
          </a:p>
        </p:txBody>
      </p:sp>
      <p:sp>
        <p:nvSpPr>
          <p:cNvPr id="3" name="Content Placeholder 2"/>
          <p:cNvSpPr>
            <a:spLocks noGrp="1"/>
          </p:cNvSpPr>
          <p:nvPr>
            <p:ph idx="1"/>
          </p:nvPr>
        </p:nvSpPr>
        <p:spPr/>
        <p:txBody>
          <a:bodyPr/>
          <a:lstStyle/>
          <a:p>
            <a:pPr>
              <a:buNone/>
            </a:pPr>
            <a:endParaRPr lang="en-US" dirty="0" smtClean="0"/>
          </a:p>
          <a:p>
            <a:pPr>
              <a:buNone/>
            </a:pPr>
            <a:endParaRPr lang="en-US" dirty="0"/>
          </a:p>
          <a:p>
            <a:pPr>
              <a:buNone/>
            </a:pPr>
            <a:endParaRPr lang="en-US" dirty="0" smtClean="0"/>
          </a:p>
          <a:p>
            <a:pPr>
              <a:buNone/>
            </a:pPr>
            <a:endParaRPr lang="en-US" dirty="0"/>
          </a:p>
          <a:p>
            <a:pPr>
              <a:buNone/>
            </a:pPr>
            <a:r>
              <a:rPr lang="en-US" dirty="0" smtClean="0"/>
              <a:t>				</a:t>
            </a:r>
            <a:r>
              <a:rPr lang="en-US" sz="4000" b="1" dirty="0" smtClean="0"/>
              <a:t>System Modeling</a:t>
            </a:r>
            <a:endParaRPr lang="en-US" sz="40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fontScale="90000"/>
          </a:bodyPr>
          <a:lstStyle/>
          <a:p>
            <a:r>
              <a:rPr lang="en-US" dirty="0" smtClean="0"/>
              <a:t>Use case Modeling</a:t>
            </a:r>
            <a:endParaRPr lang="en-US" dirty="0"/>
          </a:p>
        </p:txBody>
      </p:sp>
      <p:sp>
        <p:nvSpPr>
          <p:cNvPr id="3" name="Content Placeholder 2"/>
          <p:cNvSpPr>
            <a:spLocks noGrp="1"/>
          </p:cNvSpPr>
          <p:nvPr>
            <p:ph idx="1"/>
          </p:nvPr>
        </p:nvSpPr>
        <p:spPr>
          <a:xfrm>
            <a:off x="228600" y="914400"/>
            <a:ext cx="8686800" cy="5715000"/>
          </a:xfrm>
        </p:spPr>
        <p:txBody>
          <a:bodyPr>
            <a:normAutofit fontScale="92500"/>
          </a:bodyPr>
          <a:lstStyle/>
          <a:p>
            <a:pPr algn="just"/>
            <a:r>
              <a:rPr lang="en-US" dirty="0" smtClean="0"/>
              <a:t>A use cases diagram is a graphical depiction of the interactions among the elements of a system and its external entities called actors. A use case is a methodology used in system analysis to identify, clarifies &amp; organize system requirements. </a:t>
            </a:r>
          </a:p>
          <a:p>
            <a:pPr algn="just"/>
            <a:r>
              <a:rPr lang="en-US" dirty="0" smtClean="0"/>
              <a:t>Use case diagram are consists of actors, use cases and their relationships. A single use case diagram captures a particular functionality of a system. </a:t>
            </a:r>
          </a:p>
          <a:p>
            <a:r>
              <a:rPr lang="en-US" dirty="0" smtClean="0"/>
              <a:t>Purposes of use case diagram     </a:t>
            </a:r>
          </a:p>
          <a:p>
            <a:pPr lvl="0">
              <a:buFont typeface="Wingdings" pitchFamily="2" charset="2"/>
              <a:buChar char="Ø"/>
            </a:pPr>
            <a:r>
              <a:rPr lang="en-US" dirty="0" smtClean="0"/>
              <a:t>Used together requirement of a system.</a:t>
            </a:r>
          </a:p>
          <a:p>
            <a:pPr lvl="0">
              <a:buFont typeface="Wingdings" pitchFamily="2" charset="2"/>
              <a:buChar char="Ø"/>
            </a:pPr>
            <a:r>
              <a:rPr lang="en-US" dirty="0" smtClean="0"/>
              <a:t>Used to get an outside view of a system. </a:t>
            </a:r>
          </a:p>
          <a:p>
            <a:pPr lvl="0">
              <a:buFont typeface="Wingdings" pitchFamily="2" charset="2"/>
              <a:buChar char="Ø"/>
            </a:pPr>
            <a:r>
              <a:rPr lang="en-US" dirty="0" smtClean="0"/>
              <a:t>Identify external and internal factors influencing the system. </a:t>
            </a:r>
          </a:p>
          <a:p>
            <a:pPr lvl="0">
              <a:buFont typeface="Wingdings" pitchFamily="2" charset="2"/>
              <a:buChar char="Ø"/>
            </a:pPr>
            <a:r>
              <a:rPr lang="en-US" dirty="0" smtClean="0"/>
              <a:t>Show the interacting among the requirements are actors. </a:t>
            </a:r>
          </a:p>
          <a:p>
            <a:pPr lvl="0">
              <a:buFont typeface="Wingdings" pitchFamily="2" charset="2"/>
              <a:buChar char="Ø"/>
            </a:pPr>
            <a:r>
              <a:rPr lang="en-US" dirty="0" smtClean="0"/>
              <a:t>It is focus on functional requirement. </a:t>
            </a:r>
          </a:p>
          <a:p>
            <a:pPr algn="just"/>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p:cNvPicPr>
          <p:nvPr>
            <p:ph idx="1"/>
          </p:nvPr>
        </p:nvPicPr>
        <p:blipFill>
          <a:blip r:embed="rId2"/>
          <a:stretch>
            <a:fillRect/>
          </a:stretch>
        </p:blipFill>
        <p:spPr>
          <a:xfrm>
            <a:off x="609600" y="304800"/>
            <a:ext cx="7620000" cy="640079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610600" cy="6477000"/>
          </a:xfrm>
        </p:spPr>
        <p:txBody>
          <a:bodyPr/>
          <a:lstStyle/>
          <a:p>
            <a:r>
              <a:rPr lang="en-US" dirty="0" smtClean="0"/>
              <a:t>Automated Teller Machine (ATM) use-case model.</a:t>
            </a:r>
          </a:p>
          <a:p>
            <a:pPr>
              <a:buNone/>
            </a:pPr>
            <a:r>
              <a:rPr lang="en-US" dirty="0" smtClean="0"/>
              <a:t> </a:t>
            </a:r>
          </a:p>
          <a:p>
            <a:endParaRPr lang="en-US" dirty="0"/>
          </a:p>
        </p:txBody>
      </p:sp>
      <p:pic>
        <p:nvPicPr>
          <p:cNvPr id="4" name="Picture 3" descr="Concept: Use-Case Model"/>
          <p:cNvPicPr/>
          <p:nvPr/>
        </p:nvPicPr>
        <p:blipFill>
          <a:blip r:embed="rId2"/>
          <a:srcRect/>
          <a:stretch>
            <a:fillRect/>
          </a:stretch>
        </p:blipFill>
        <p:spPr bwMode="auto">
          <a:xfrm>
            <a:off x="990600" y="685800"/>
            <a:ext cx="6934200" cy="6019800"/>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UML Diagrams Library Management System | Programs and Notes for MCA"/>
          <p:cNvPicPr>
            <a:picLocks noGrp="1"/>
          </p:cNvPicPr>
          <p:nvPr>
            <p:ph idx="1"/>
          </p:nvPr>
        </p:nvPicPr>
        <p:blipFill>
          <a:blip r:embed="rId2"/>
          <a:srcRect/>
          <a:stretch>
            <a:fillRect/>
          </a:stretch>
        </p:blipFill>
        <p:spPr bwMode="auto">
          <a:xfrm>
            <a:off x="685800" y="152400"/>
            <a:ext cx="7620000" cy="6553200"/>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8610600" cy="838200"/>
          </a:xfrm>
        </p:spPr>
        <p:txBody>
          <a:bodyPr/>
          <a:lstStyle/>
          <a:p>
            <a:r>
              <a:rPr lang="en-US" dirty="0" smtClean="0"/>
              <a:t>Sequence Diagram</a:t>
            </a:r>
            <a:endParaRPr lang="en-US" dirty="0"/>
          </a:p>
        </p:txBody>
      </p:sp>
      <p:sp>
        <p:nvSpPr>
          <p:cNvPr id="3" name="Content Placeholder 2"/>
          <p:cNvSpPr>
            <a:spLocks noGrp="1"/>
          </p:cNvSpPr>
          <p:nvPr>
            <p:ph idx="1"/>
          </p:nvPr>
        </p:nvSpPr>
        <p:spPr>
          <a:xfrm>
            <a:off x="228600" y="1143000"/>
            <a:ext cx="8686800" cy="5486400"/>
          </a:xfrm>
        </p:spPr>
        <p:txBody>
          <a:bodyPr>
            <a:normAutofit fontScale="92500" lnSpcReduction="20000"/>
          </a:bodyPr>
          <a:lstStyle/>
          <a:p>
            <a:pPr algn="just"/>
            <a:r>
              <a:rPr lang="en-GB" dirty="0" smtClean="0"/>
              <a:t>Sequence diagrams are part of the UML and are used to model the interactions between the actors and the objects within a system. </a:t>
            </a:r>
          </a:p>
          <a:p>
            <a:pPr algn="just"/>
            <a:r>
              <a:rPr lang="en-GB" dirty="0" smtClean="0"/>
              <a:t>A sequence diagram shows the sequence of interactions that take place during a particular use case or use case instance. </a:t>
            </a:r>
          </a:p>
          <a:p>
            <a:pPr algn="just"/>
            <a:r>
              <a:rPr lang="en-US" dirty="0" smtClean="0"/>
              <a:t>It simply depicts interaction between objects in a sequential order i.e. the order in which these interactions take place. Sequence diagrams describe how and in what order the objects in a system function. </a:t>
            </a:r>
          </a:p>
          <a:p>
            <a:pPr algn="just"/>
            <a:r>
              <a:rPr lang="en-US" dirty="0" smtClean="0"/>
              <a:t>These diagrams are widely used by businessmen and software developers to document and understand requirements for new and existing systems.</a:t>
            </a:r>
            <a:endParaRPr lang="en-GB" dirty="0" smtClean="0"/>
          </a:p>
          <a:p>
            <a:pPr algn="just"/>
            <a:r>
              <a:rPr lang="en-GB" dirty="0" smtClean="0"/>
              <a:t>The objects and actors involved are listed along the top of the diagram, with a dotted line drawn vertically from these. Interactions between objects are indicated by annotated arrows.</a:t>
            </a:r>
            <a:endParaRPr lang="en-US" dirty="0" smtClean="0"/>
          </a:p>
          <a:p>
            <a:pPr algn="just"/>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a:xfrm>
            <a:off x="609600" y="304800"/>
            <a:ext cx="8077200" cy="63246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UML Diagrams Library Management System | Programs and Notes for MCA"/>
          <p:cNvPicPr>
            <a:picLocks noGrp="1"/>
          </p:cNvPicPr>
          <p:nvPr>
            <p:ph idx="1"/>
          </p:nvPr>
        </p:nvPicPr>
        <p:blipFill>
          <a:blip r:embed="rId2"/>
          <a:srcRect/>
          <a:stretch>
            <a:fillRect/>
          </a:stretch>
        </p:blipFill>
        <p:spPr bwMode="auto">
          <a:xfrm>
            <a:off x="762000" y="304800"/>
            <a:ext cx="7467600" cy="6248400"/>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838200"/>
          </a:xfrm>
        </p:spPr>
        <p:txBody>
          <a:bodyPr/>
          <a:lstStyle/>
          <a:p>
            <a:r>
              <a:rPr lang="en-US" dirty="0" smtClean="0"/>
              <a:t>Structural Model</a:t>
            </a:r>
            <a:endParaRPr lang="en-US" dirty="0"/>
          </a:p>
        </p:txBody>
      </p:sp>
      <p:sp>
        <p:nvSpPr>
          <p:cNvPr id="3" name="Content Placeholder 2"/>
          <p:cNvSpPr>
            <a:spLocks noGrp="1"/>
          </p:cNvSpPr>
          <p:nvPr>
            <p:ph idx="1"/>
          </p:nvPr>
        </p:nvSpPr>
        <p:spPr>
          <a:xfrm>
            <a:off x="533400" y="1219200"/>
            <a:ext cx="8153400" cy="5334000"/>
          </a:xfrm>
        </p:spPr>
        <p:txBody>
          <a:bodyPr/>
          <a:lstStyle/>
          <a:p>
            <a:pPr algn="just"/>
            <a:r>
              <a:rPr lang="en-GB" dirty="0" smtClean="0"/>
              <a:t>Structural models of software display the organization of a system in terms of the components that make up that system and their relationships. </a:t>
            </a:r>
          </a:p>
          <a:p>
            <a:pPr algn="just"/>
            <a:r>
              <a:rPr lang="en-GB" dirty="0" smtClean="0"/>
              <a:t>Structural models may be static models, which show the structure of the system design, or dynamic models, which show the organization of the system when it is executing. You create structural models of a system when you are discussing and designing the system architecture.</a:t>
            </a:r>
            <a:endParaRPr lang="en-US" dirty="0" smtClean="0"/>
          </a:p>
          <a:p>
            <a:pPr algn="just">
              <a:buNone/>
            </a:pP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838200"/>
          </a:xfrm>
        </p:spPr>
        <p:txBody>
          <a:bodyPr/>
          <a:lstStyle/>
          <a:p>
            <a:r>
              <a:rPr lang="en-US" dirty="0" smtClean="0"/>
              <a:t>Class Diagram</a:t>
            </a:r>
            <a:endParaRPr lang="en-US" dirty="0"/>
          </a:p>
        </p:txBody>
      </p:sp>
      <p:sp>
        <p:nvSpPr>
          <p:cNvPr id="3" name="Content Placeholder 2"/>
          <p:cNvSpPr>
            <a:spLocks noGrp="1"/>
          </p:cNvSpPr>
          <p:nvPr>
            <p:ph idx="1"/>
          </p:nvPr>
        </p:nvSpPr>
        <p:spPr>
          <a:xfrm>
            <a:off x="457200" y="1219200"/>
            <a:ext cx="8382000" cy="5410200"/>
          </a:xfrm>
        </p:spPr>
        <p:txBody>
          <a:bodyPr/>
          <a:lstStyle/>
          <a:p>
            <a:pPr marL="342900" indent="-342900" algn="just">
              <a:spcBef>
                <a:spcPts val="600"/>
              </a:spcBef>
              <a:buFont typeface="Wingdings" pitchFamily="2" charset="2"/>
              <a:buChar char="Ø"/>
            </a:pPr>
            <a:r>
              <a:rPr lang="en-US" dirty="0" smtClean="0"/>
              <a:t>Class diagrams are used when developing an object-oriented system model to show the classes in a system and the associations between these classes. </a:t>
            </a:r>
          </a:p>
          <a:p>
            <a:pPr marL="342900" indent="-342900" algn="just">
              <a:spcBef>
                <a:spcPts val="600"/>
              </a:spcBef>
              <a:buFont typeface="Wingdings" pitchFamily="2" charset="2"/>
              <a:buChar char="Ø"/>
            </a:pPr>
            <a:r>
              <a:rPr lang="en-US" dirty="0" smtClean="0"/>
              <a:t>An object class can be thought of as a general definition of one kind of system object. </a:t>
            </a:r>
          </a:p>
          <a:p>
            <a:pPr marL="342900" indent="-342900" algn="just">
              <a:spcBef>
                <a:spcPts val="600"/>
              </a:spcBef>
              <a:buFont typeface="Wingdings" pitchFamily="2" charset="2"/>
              <a:buChar char="Ø"/>
            </a:pPr>
            <a:r>
              <a:rPr lang="en-US" dirty="0" smtClean="0"/>
              <a:t>An association is a link between classes that indicates that there is some relationship between these classes. </a:t>
            </a:r>
          </a:p>
          <a:p>
            <a:pPr marL="342900" indent="-342900" algn="just">
              <a:spcBef>
                <a:spcPts val="600"/>
              </a:spcBef>
              <a:buFont typeface="Wingdings" pitchFamily="2" charset="2"/>
              <a:buChar char="Ø"/>
            </a:pPr>
            <a:r>
              <a:rPr lang="en-US" dirty="0" smtClean="0"/>
              <a:t>When you are developing models during the early stages of the software engineering process, objects represent something in the real world, such as a patient, doctor, customer, librarian etc. </a:t>
            </a:r>
          </a:p>
          <a:p>
            <a:pPr algn="just">
              <a:buNone/>
            </a:pP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867400"/>
          </a:xfrm>
        </p:spPr>
        <p:txBody>
          <a:bodyPr/>
          <a:lstStyle/>
          <a:p>
            <a:pPr algn="just"/>
            <a:r>
              <a:rPr lang="en-US" dirty="0" smtClean="0"/>
              <a:t>The class diagram describes the attributes &amp; method (operations) of a class and also the constraints imposed on the system. </a:t>
            </a:r>
          </a:p>
          <a:p>
            <a:pPr algn="just"/>
            <a:r>
              <a:rPr lang="en-US" dirty="0" smtClean="0"/>
              <a:t>The class diagrams are widely used in the modeling of object oriented system because they are the only UML diagrams which can be mapped directly with object oriented languages.</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381000"/>
            <a:ext cx="8839200" cy="6324600"/>
          </a:xfrm>
        </p:spPr>
        <p:txBody>
          <a:bodyPr>
            <a:normAutofit/>
          </a:bodyPr>
          <a:lstStyle/>
          <a:p>
            <a:pPr algn="just"/>
            <a:r>
              <a:rPr lang="en-GB" dirty="0" smtClean="0"/>
              <a:t>System modelling is approach of developing system’s abstract models for representing its different views or perspective. </a:t>
            </a:r>
          </a:p>
          <a:p>
            <a:pPr algn="just"/>
            <a:r>
              <a:rPr lang="en-GB" dirty="0" smtClean="0"/>
              <a:t>System modelling helps system analyst to validate the system’s functionality and helps to communicate clearly with the customers about their needs. </a:t>
            </a:r>
          </a:p>
          <a:p>
            <a:pPr algn="just"/>
            <a:r>
              <a:rPr lang="en-GB" dirty="0" smtClean="0"/>
              <a:t>It is mainly used for requirement engineering and helps in identifying and validating the requirements of the new system by finding scope and limitation of the existing system.</a:t>
            </a:r>
          </a:p>
          <a:p>
            <a:pPr algn="just"/>
            <a:r>
              <a:rPr lang="en-GB" dirty="0" smtClean="0"/>
              <a:t>Now a days system modelling is mainly represented in graphical notations which are based on notations in the Unified Modelling Language (UML). Engineers use these models to discuss design proposals and to document the system for implementation.</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rcRect/>
          <a:stretch>
            <a:fillRect/>
          </a:stretch>
        </p:blipFill>
        <p:spPr bwMode="auto">
          <a:xfrm>
            <a:off x="838200" y="304800"/>
            <a:ext cx="7315200" cy="6096000"/>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iagram Uml Class Diagram FULL HD Version Class Diagram - LUIS-DIAGRAM .TACCHETTIDIFERRO.IT"/>
          <p:cNvPicPr>
            <a:picLocks noGrp="1"/>
          </p:cNvPicPr>
          <p:nvPr>
            <p:ph idx="1"/>
          </p:nvPr>
        </p:nvPicPr>
        <p:blipFill>
          <a:blip r:embed="rId2"/>
          <a:srcRect/>
          <a:stretch>
            <a:fillRect/>
          </a:stretch>
        </p:blipFill>
        <p:spPr bwMode="auto">
          <a:xfrm>
            <a:off x="228600" y="228600"/>
            <a:ext cx="8686800" cy="6400800"/>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686800" cy="6248400"/>
          </a:xfrm>
        </p:spPr>
        <p:txBody>
          <a:bodyPr>
            <a:normAutofit fontScale="92500" lnSpcReduction="20000"/>
          </a:bodyPr>
          <a:lstStyle/>
          <a:p>
            <a:pPr algn="just"/>
            <a:r>
              <a:rPr lang="en-US" b="1" dirty="0" smtClean="0"/>
              <a:t>System Modeling</a:t>
            </a:r>
            <a:r>
              <a:rPr lang="en-US" dirty="0" smtClean="0"/>
              <a:t> is the process of developing abstract models of a system with model presenting a different view or perspective of that system.</a:t>
            </a:r>
            <a:br>
              <a:rPr lang="en-US" dirty="0" smtClean="0"/>
            </a:br>
            <a:r>
              <a:rPr lang="en-US" dirty="0" smtClean="0"/>
              <a:t>or</a:t>
            </a:r>
            <a:br>
              <a:rPr lang="en-US" dirty="0" smtClean="0"/>
            </a:br>
            <a:r>
              <a:rPr lang="en-US" b="1" dirty="0" smtClean="0"/>
              <a:t>A System Model</a:t>
            </a:r>
            <a:r>
              <a:rPr lang="en-US" dirty="0" smtClean="0"/>
              <a:t> represent aspects of a system and its environment.</a:t>
            </a:r>
            <a:br>
              <a:rPr lang="en-US" dirty="0" smtClean="0"/>
            </a:br>
            <a:r>
              <a:rPr lang="en-US" dirty="0" smtClean="0"/>
              <a:t>or</a:t>
            </a:r>
            <a:br>
              <a:rPr lang="en-US" dirty="0" smtClean="0"/>
            </a:br>
            <a:r>
              <a:rPr lang="en-US" b="1" dirty="0" smtClean="0"/>
              <a:t>System Modeling</a:t>
            </a:r>
            <a:r>
              <a:rPr lang="en-US" dirty="0" smtClean="0"/>
              <a:t> is a mean of representing a world view a detailed view of the system using same kind of Graphical Notation.</a:t>
            </a:r>
          </a:p>
          <a:p>
            <a:r>
              <a:rPr lang="en-US" b="1" dirty="0" smtClean="0"/>
              <a:t>Features of a System Model :</a:t>
            </a:r>
          </a:p>
          <a:p>
            <a:pPr algn="just">
              <a:buNone/>
            </a:pPr>
            <a:r>
              <a:rPr lang="en-US" b="1" dirty="0" smtClean="0"/>
              <a:t>• </a:t>
            </a:r>
            <a:r>
              <a:rPr lang="en-US" dirty="0" smtClean="0"/>
              <a:t>Define the processes that serve the needs of the view under consideration.</a:t>
            </a:r>
          </a:p>
          <a:p>
            <a:pPr algn="just">
              <a:buNone/>
            </a:pPr>
            <a:r>
              <a:rPr lang="en-US" dirty="0" smtClean="0"/>
              <a:t>• Represent the behavior of the processes and the assumptions on which the behavior is based.</a:t>
            </a:r>
          </a:p>
          <a:p>
            <a:pPr algn="just">
              <a:buNone/>
            </a:pPr>
            <a:r>
              <a:rPr lang="en-US" dirty="0" smtClean="0"/>
              <a:t>• Explicitly define both a exogenous and endogenous input to the model.</a:t>
            </a:r>
          </a:p>
          <a:p>
            <a:pPr algn="just">
              <a:buNone/>
            </a:pPr>
            <a:r>
              <a:rPr lang="en-US" dirty="0" smtClean="0"/>
              <a:t>• Represent all linkages(input/output) that will enable engineer to better understand the view.</a:t>
            </a:r>
          </a:p>
          <a:p>
            <a:pPr algn="just"/>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914400"/>
          </a:xfrm>
        </p:spPr>
        <p:txBody>
          <a:bodyPr>
            <a:normAutofit fontScale="90000"/>
          </a:bodyPr>
          <a:lstStyle/>
          <a:p>
            <a:r>
              <a:rPr lang="en-US" dirty="0" smtClean="0"/>
              <a:t>Existing and Planned System Models</a:t>
            </a:r>
            <a:endParaRPr lang="en-US" dirty="0"/>
          </a:p>
        </p:txBody>
      </p:sp>
      <p:sp>
        <p:nvSpPr>
          <p:cNvPr id="3" name="Content Placeholder 2"/>
          <p:cNvSpPr>
            <a:spLocks noGrp="1"/>
          </p:cNvSpPr>
          <p:nvPr>
            <p:ph idx="1"/>
          </p:nvPr>
        </p:nvSpPr>
        <p:spPr>
          <a:xfrm>
            <a:off x="228600" y="1524000"/>
            <a:ext cx="8686800" cy="5029200"/>
          </a:xfrm>
        </p:spPr>
        <p:txBody>
          <a:bodyPr>
            <a:normAutofit fontScale="92500" lnSpcReduction="20000"/>
          </a:bodyPr>
          <a:lstStyle/>
          <a:p>
            <a:pPr marL="301625" indent="-301625" algn="just">
              <a:spcBef>
                <a:spcPts val="600"/>
              </a:spcBef>
              <a:buFont typeface="Wingdings" pitchFamily="2" charset="2"/>
              <a:buChar char="Ø"/>
            </a:pPr>
            <a:r>
              <a:rPr lang="en-US" sz="2800" dirty="0" smtClean="0"/>
              <a:t>Models of the existing system are used during requirements engineering. </a:t>
            </a:r>
          </a:p>
          <a:p>
            <a:pPr marL="301625" indent="-301625" algn="just">
              <a:spcBef>
                <a:spcPts val="600"/>
              </a:spcBef>
              <a:buFont typeface="Wingdings" pitchFamily="2" charset="2"/>
              <a:buChar char="Ø"/>
            </a:pPr>
            <a:r>
              <a:rPr lang="en-US" sz="2800" dirty="0" smtClean="0"/>
              <a:t>They help clarify what the existing system does and can be used as a basis for discussing its strengths and weaknesses. </a:t>
            </a:r>
          </a:p>
          <a:p>
            <a:pPr marL="301625" indent="-301625" algn="just">
              <a:spcBef>
                <a:spcPts val="600"/>
              </a:spcBef>
              <a:buFont typeface="Wingdings" pitchFamily="2" charset="2"/>
              <a:buChar char="Ø"/>
            </a:pPr>
            <a:r>
              <a:rPr lang="en-US" sz="2800" dirty="0" smtClean="0"/>
              <a:t>These then lead to requirements for the new system.</a:t>
            </a:r>
          </a:p>
          <a:p>
            <a:pPr marL="301625" indent="-301625" algn="just">
              <a:spcBef>
                <a:spcPts val="600"/>
              </a:spcBef>
              <a:buFont typeface="Wingdings" pitchFamily="2" charset="2"/>
              <a:buChar char="Ø"/>
            </a:pPr>
            <a:r>
              <a:rPr lang="en-US" sz="2800" dirty="0" smtClean="0"/>
              <a:t>Models of the new system are used during requirements engineering to help explain the proposed requirements to other system stakeholders. </a:t>
            </a:r>
          </a:p>
          <a:p>
            <a:pPr marL="301625" indent="-301625" algn="just">
              <a:spcBef>
                <a:spcPts val="600"/>
              </a:spcBef>
              <a:buFont typeface="Wingdings" pitchFamily="2" charset="2"/>
              <a:buChar char="Ø"/>
            </a:pPr>
            <a:r>
              <a:rPr lang="en-US" sz="2800" dirty="0" smtClean="0"/>
              <a:t>Engineers use these models to discuss design proposals and to document the system for implementation. </a:t>
            </a:r>
          </a:p>
          <a:p>
            <a:pPr marL="301625" indent="-301625" algn="just">
              <a:spcBef>
                <a:spcPts val="600"/>
              </a:spcBef>
              <a:buFont typeface="Wingdings" pitchFamily="2" charset="2"/>
              <a:buChar char="Ø"/>
            </a:pPr>
            <a:r>
              <a:rPr lang="en-US" sz="2800" dirty="0" smtClean="0"/>
              <a:t>In a model-driven engineering process, it is possible to generate a complete or partial system implementation from the system model. </a:t>
            </a:r>
            <a:endParaRPr lang="en-US" dirty="0" smtClean="0"/>
          </a:p>
          <a:p>
            <a:pPr algn="just"/>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534400" cy="762000"/>
          </a:xfrm>
        </p:spPr>
        <p:txBody>
          <a:bodyPr>
            <a:normAutofit fontScale="90000"/>
          </a:bodyPr>
          <a:lstStyle/>
          <a:p>
            <a:r>
              <a:rPr lang="en-US" dirty="0" smtClean="0"/>
              <a:t>System Perspectives</a:t>
            </a:r>
            <a:endParaRPr lang="en-US" dirty="0"/>
          </a:p>
        </p:txBody>
      </p:sp>
      <p:sp>
        <p:nvSpPr>
          <p:cNvPr id="3" name="Content Placeholder 2"/>
          <p:cNvSpPr>
            <a:spLocks noGrp="1"/>
          </p:cNvSpPr>
          <p:nvPr>
            <p:ph idx="1"/>
          </p:nvPr>
        </p:nvSpPr>
        <p:spPr>
          <a:xfrm>
            <a:off x="457200" y="1371600"/>
            <a:ext cx="8229600" cy="5181600"/>
          </a:xfrm>
        </p:spPr>
        <p:txBody>
          <a:bodyPr/>
          <a:lstStyle/>
          <a:p>
            <a:pPr marL="342900" indent="-342900" algn="just">
              <a:spcBef>
                <a:spcPts val="600"/>
              </a:spcBef>
              <a:buFont typeface="Wingdings" pitchFamily="2" charset="2"/>
              <a:buChar char="Ø"/>
            </a:pPr>
            <a:r>
              <a:rPr lang="en-US" dirty="0" smtClean="0"/>
              <a:t>External perspective: In this perspective, we model the context or environment of the system.</a:t>
            </a:r>
          </a:p>
          <a:p>
            <a:pPr marL="342900" indent="-342900" algn="just">
              <a:spcBef>
                <a:spcPts val="600"/>
              </a:spcBef>
              <a:buFont typeface="Wingdings" pitchFamily="2" charset="2"/>
              <a:buChar char="Ø"/>
            </a:pPr>
            <a:r>
              <a:rPr lang="en-US" dirty="0" smtClean="0"/>
              <a:t>Interaction perspective: where you model the interactions between a system and its environment, or between the components of a system.</a:t>
            </a:r>
          </a:p>
          <a:p>
            <a:pPr marL="342900" indent="-342900" algn="just">
              <a:spcBef>
                <a:spcPts val="600"/>
              </a:spcBef>
              <a:buFont typeface="Wingdings" pitchFamily="2" charset="2"/>
              <a:buChar char="Ø"/>
            </a:pPr>
            <a:r>
              <a:rPr lang="en-US" dirty="0" smtClean="0"/>
              <a:t>Structural perspective: In this perspective, we  model the organization of a system or the structure of the data that is processed by the system.</a:t>
            </a:r>
          </a:p>
          <a:p>
            <a:pPr marL="342900" indent="-342900" algn="just">
              <a:spcBef>
                <a:spcPts val="600"/>
              </a:spcBef>
              <a:buFont typeface="Wingdings" pitchFamily="2" charset="2"/>
              <a:buChar char="Ø"/>
            </a:pPr>
            <a:r>
              <a:rPr lang="en-US" dirty="0" smtClean="0"/>
              <a:t>Behavioral perspective: where you model the dynamic behavior of the system and how it responds to events. </a:t>
            </a:r>
          </a:p>
          <a:p>
            <a:pPr>
              <a:buNone/>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762000"/>
          </a:xfrm>
        </p:spPr>
        <p:txBody>
          <a:bodyPr>
            <a:normAutofit fontScale="90000"/>
          </a:bodyPr>
          <a:lstStyle/>
          <a:p>
            <a:r>
              <a:rPr lang="en-US" dirty="0" smtClean="0"/>
              <a:t>Context Models</a:t>
            </a:r>
            <a:endParaRPr lang="en-US" dirty="0"/>
          </a:p>
        </p:txBody>
      </p:sp>
      <p:sp>
        <p:nvSpPr>
          <p:cNvPr id="3" name="Content Placeholder 2"/>
          <p:cNvSpPr>
            <a:spLocks noGrp="1"/>
          </p:cNvSpPr>
          <p:nvPr>
            <p:ph idx="1"/>
          </p:nvPr>
        </p:nvSpPr>
        <p:spPr>
          <a:xfrm>
            <a:off x="228600" y="990600"/>
            <a:ext cx="8686800" cy="5638800"/>
          </a:xfrm>
        </p:spPr>
        <p:txBody>
          <a:bodyPr>
            <a:normAutofit fontScale="92500" lnSpcReduction="10000"/>
          </a:bodyPr>
          <a:lstStyle/>
          <a:p>
            <a:pPr algn="just"/>
            <a:r>
              <a:rPr lang="en-GB" dirty="0" smtClean="0"/>
              <a:t>Context models represents the operational environment of the system, they represent what lies outside the system boundaries. </a:t>
            </a:r>
          </a:p>
          <a:p>
            <a:pPr algn="just"/>
            <a:r>
              <a:rPr lang="en-US" dirty="0" smtClean="0"/>
              <a:t>Simply </a:t>
            </a:r>
            <a:r>
              <a:rPr lang="en-US" dirty="0" smtClean="0"/>
              <a:t>show the other systems in the environment, not how the system being developed is used in that environment.</a:t>
            </a:r>
            <a:endParaRPr lang="en-GB" dirty="0" smtClean="0"/>
          </a:p>
          <a:p>
            <a:pPr algn="just"/>
            <a:r>
              <a:rPr lang="en-GB" dirty="0" smtClean="0"/>
              <a:t>The environment of the system contains social and organisational concerns which directly or indirectly effects on the position of the system boundaries. </a:t>
            </a:r>
          </a:p>
          <a:p>
            <a:pPr algn="just"/>
            <a:r>
              <a:rPr lang="en-GB" dirty="0" smtClean="0"/>
              <a:t>Hence, architectural models are used to show the system and its relationship with other systems.</a:t>
            </a:r>
            <a:endParaRPr lang="en-US" dirty="0" smtClean="0"/>
          </a:p>
          <a:p>
            <a:pPr algn="just"/>
            <a:r>
              <a:rPr lang="en-GB" dirty="0" smtClean="0"/>
              <a:t>System boundaries are established to define what is inside and what is outside the system. </a:t>
            </a:r>
          </a:p>
          <a:p>
            <a:pPr algn="just"/>
            <a:r>
              <a:rPr lang="en-GB" dirty="0" smtClean="0"/>
              <a:t>They show other systems that are used or depend on the system being developed. The position of the system boundary has a profound effect on the system requirements. </a:t>
            </a:r>
            <a:endParaRPr lang="en-US" dirty="0" smtClean="0"/>
          </a:p>
          <a:p>
            <a:pPr algn="just"/>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867400"/>
          </a:xfrm>
        </p:spPr>
        <p:txBody>
          <a:bodyPr/>
          <a:lstStyle/>
          <a:p>
            <a:r>
              <a:rPr lang="en-GB" dirty="0" smtClean="0"/>
              <a:t>Context models simply show the other systems in the environment, not how the system being developed is used in that environment. </a:t>
            </a:r>
          </a:p>
          <a:p>
            <a:endParaRPr lang="en-GB" dirty="0" smtClean="0"/>
          </a:p>
          <a:p>
            <a:pPr>
              <a:buNone/>
            </a:pPr>
            <a:endParaRPr lang="en-US" dirty="0"/>
          </a:p>
        </p:txBody>
      </p:sp>
      <p:pic>
        <p:nvPicPr>
          <p:cNvPr id="4" name="Picture 3"/>
          <p:cNvPicPr/>
          <p:nvPr/>
        </p:nvPicPr>
        <p:blipFill>
          <a:blip r:embed="rId2">
            <a:extLst>
              <a:ext uri="{28A0092B-C50C-407E-A947-70E740481C1C}">
                <a14:useLocalDpi xmlns:lc="http://schemas.openxmlformats.org/drawingml/2006/lockedCanvas" xmlns:pic="http://schemas.openxmlformats.org/drawingml/2006/picture" xmlns="" xmlns:wpc="http://schemas.microsoft.com/office/word/2010/wordprocessingCanvas"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15="http://schemas.microsoft.com/office/word/2012/wordml" xmlns:wpg="http://schemas.microsoft.com/office/word/2010/wordprocessingGroup" xmlns:wpi="http://schemas.microsoft.com/office/word/2010/wordprocessingInk" xmlns:wps="http://schemas.microsoft.com/office/word/2010/wordprocessingShape" xmlns:a14="http://schemas.microsoft.com/office/drawing/2010/main" xmlns:wne="http://schemas.microsoft.com/office/word/2006/wordml" xmlns:wp="http://schemas.openxmlformats.org/drawingml/2006/wordprocessingDrawing" xmlns:m="http://schemas.openxmlformats.org/officeDocument/2006/math" xmlns:ve="http://schemas.openxmlformats.org/markup-compatibility/2006" val="0"/>
              </a:ext>
            </a:extLst>
          </a:blip>
          <a:stretch>
            <a:fillRect/>
          </a:stretch>
        </p:blipFill>
        <p:spPr>
          <a:xfrm>
            <a:off x="533400" y="1752600"/>
            <a:ext cx="7239000" cy="48768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Chapter 5 – System Modeling - ppt video online download"/>
          <p:cNvPicPr>
            <a:picLocks noGrp="1"/>
          </p:cNvPicPr>
          <p:nvPr>
            <p:ph idx="1"/>
          </p:nvPr>
        </p:nvPicPr>
        <p:blipFill>
          <a:blip r:embed="rId2"/>
          <a:srcRect/>
          <a:stretch>
            <a:fillRect/>
          </a:stretch>
        </p:blipFill>
        <p:spPr bwMode="auto">
          <a:xfrm>
            <a:off x="304800" y="457200"/>
            <a:ext cx="8534400" cy="6172199"/>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38200"/>
          </a:xfrm>
        </p:spPr>
        <p:txBody>
          <a:bodyPr/>
          <a:lstStyle/>
          <a:p>
            <a:r>
              <a:rPr lang="en-US" dirty="0" smtClean="0"/>
              <a:t>Interaction Model</a:t>
            </a:r>
            <a:endParaRPr lang="en-US" dirty="0"/>
          </a:p>
        </p:txBody>
      </p:sp>
      <p:sp>
        <p:nvSpPr>
          <p:cNvPr id="3" name="Content Placeholder 2"/>
          <p:cNvSpPr>
            <a:spLocks noGrp="1"/>
          </p:cNvSpPr>
          <p:nvPr>
            <p:ph idx="1"/>
          </p:nvPr>
        </p:nvSpPr>
        <p:spPr>
          <a:xfrm>
            <a:off x="304800" y="990600"/>
            <a:ext cx="8610600" cy="5638800"/>
          </a:xfrm>
        </p:spPr>
        <p:txBody>
          <a:bodyPr>
            <a:normAutofit fontScale="92500" lnSpcReduction="20000"/>
          </a:bodyPr>
          <a:lstStyle/>
          <a:p>
            <a:pPr algn="just"/>
            <a:r>
              <a:rPr lang="en-US" dirty="0" smtClean="0"/>
              <a:t>An </a:t>
            </a:r>
            <a:r>
              <a:rPr lang="en-US" i="1" dirty="0" smtClean="0"/>
              <a:t>interaction model</a:t>
            </a:r>
            <a:r>
              <a:rPr lang="en-US" dirty="0" smtClean="0"/>
              <a:t> is a design model that binds an application together in a way that supports the conceptual models of its target users. </a:t>
            </a:r>
          </a:p>
          <a:p>
            <a:pPr algn="just"/>
            <a:r>
              <a:rPr lang="en-US" dirty="0" smtClean="0"/>
              <a:t>It is the glue that holds an application together. It defines how all of the objects and actions that are part of an application interrelate, in ways that mirror and support real-life user interactions.</a:t>
            </a:r>
            <a:endParaRPr lang="en-GB" dirty="0" smtClean="0"/>
          </a:p>
          <a:p>
            <a:pPr algn="just"/>
            <a:r>
              <a:rPr lang="en-GB" dirty="0" smtClean="0"/>
              <a:t>Modelling user interaction is important as it helps to identify user requirements.</a:t>
            </a:r>
          </a:p>
          <a:p>
            <a:pPr algn="just"/>
            <a:r>
              <a:rPr lang="en-GB" dirty="0" smtClean="0"/>
              <a:t> Modelling system-to-system interaction highlights the communication problems that may arise. </a:t>
            </a:r>
          </a:p>
          <a:p>
            <a:pPr algn="just"/>
            <a:r>
              <a:rPr lang="en-GB" dirty="0" smtClean="0"/>
              <a:t>Modelling component interaction helps us understand if a proposed system structure is likely to deliver the required system performance and dependability.</a:t>
            </a:r>
          </a:p>
          <a:p>
            <a:pPr algn="just"/>
            <a:r>
              <a:rPr lang="en-GB" dirty="0" smtClean="0"/>
              <a:t> Use case diagrams and sequence diagrams may be used for interaction modelling.</a:t>
            </a:r>
            <a:endParaRPr lang="en-US" dirty="0" smtClean="0"/>
          </a:p>
          <a:p>
            <a:pPr algn="just"/>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1589</TotalTime>
  <Words>951</Words>
  <Application>Microsoft Office PowerPoint</Application>
  <PresentationFormat>On-screen Show (4:3)</PresentationFormat>
  <Paragraphs>70</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Flow</vt:lpstr>
      <vt:lpstr>Unit 5</vt:lpstr>
      <vt:lpstr>Slide 2</vt:lpstr>
      <vt:lpstr>Slide 3</vt:lpstr>
      <vt:lpstr>Existing and Planned System Models</vt:lpstr>
      <vt:lpstr>System Perspectives</vt:lpstr>
      <vt:lpstr>Context Models</vt:lpstr>
      <vt:lpstr>Slide 7</vt:lpstr>
      <vt:lpstr>Slide 8</vt:lpstr>
      <vt:lpstr>Interaction Model</vt:lpstr>
      <vt:lpstr>Use case Modeling</vt:lpstr>
      <vt:lpstr>Slide 11</vt:lpstr>
      <vt:lpstr>Slide 12</vt:lpstr>
      <vt:lpstr>Slide 13</vt:lpstr>
      <vt:lpstr>Sequence Diagram</vt:lpstr>
      <vt:lpstr>Slide 15</vt:lpstr>
      <vt:lpstr>Slide 16</vt:lpstr>
      <vt:lpstr>Structural Model</vt:lpstr>
      <vt:lpstr>Class Diagram</vt:lpstr>
      <vt:lpstr>Slide 19</vt:lpstr>
      <vt:lpstr>Slide 20</vt:lpstr>
      <vt:lpstr>Slide 21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5</dc:title>
  <dc:creator>Ramesh</dc:creator>
  <cp:lastModifiedBy>Ramesh</cp:lastModifiedBy>
  <cp:revision>65</cp:revision>
  <dcterms:created xsi:type="dcterms:W3CDTF">2020-11-01T09:32:20Z</dcterms:created>
  <dcterms:modified xsi:type="dcterms:W3CDTF">2020-11-04T01:45:30Z</dcterms:modified>
</cp:coreProperties>
</file>