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5"/>
  </p:notesMasterIdLst>
  <p:sldIdLst>
    <p:sldId id="256" r:id="rId2"/>
    <p:sldId id="257" r:id="rId3"/>
    <p:sldId id="258" r:id="rId4"/>
    <p:sldId id="259" r:id="rId5"/>
    <p:sldId id="276" r:id="rId6"/>
    <p:sldId id="275" r:id="rId7"/>
    <p:sldId id="274" r:id="rId8"/>
    <p:sldId id="273" r:id="rId9"/>
    <p:sldId id="272" r:id="rId10"/>
    <p:sldId id="271" r:id="rId11"/>
    <p:sldId id="263"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ED013-F02F-4A83-83C7-D3D50E34DB87}"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BB4E9-CF97-4566-A850-90718C12FA17}" type="slidenum">
              <a:rPr lang="en-IN" smtClean="0"/>
              <a:t>‹#›</a:t>
            </a:fld>
            <a:endParaRPr lang="en-IN"/>
          </a:p>
        </p:txBody>
      </p:sp>
    </p:spTree>
    <p:extLst>
      <p:ext uri="{BB962C8B-B14F-4D97-AF65-F5344CB8AC3E}">
        <p14:creationId xmlns:p14="http://schemas.microsoft.com/office/powerpoint/2010/main" val="18652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C3C3-3DCF-8B0C-F4FD-860B19EEA3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FEA2C3-55C0-966F-2A9B-BC945FB55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42C40-68B3-822C-3981-670318A889D7}"/>
              </a:ext>
            </a:extLst>
          </p:cNvPr>
          <p:cNvSpPr>
            <a:spLocks noGrp="1"/>
          </p:cNvSpPr>
          <p:nvPr>
            <p:ph type="dt" sz="half" idx="10"/>
          </p:nvPr>
        </p:nvSpPr>
        <p:spPr/>
        <p:txBody>
          <a:bodyPr/>
          <a:lstStyle/>
          <a:p>
            <a:fld id="{09D9F2E3-866A-40DD-BD8F-A7F6C91A39BC}" type="datetime2">
              <a:rPr lang="en-IN" smtClean="0"/>
              <a:t>Wednesday, 04 September 2024</a:t>
            </a:fld>
            <a:endParaRPr lang="en-IN"/>
          </a:p>
        </p:txBody>
      </p:sp>
      <p:sp>
        <p:nvSpPr>
          <p:cNvPr id="5" name="Footer Placeholder 4">
            <a:extLst>
              <a:ext uri="{FF2B5EF4-FFF2-40B4-BE49-F238E27FC236}">
                <a16:creationId xmlns:a16="http://schemas.microsoft.com/office/drawing/2014/main" id="{10C38F98-7AF7-8DE8-0041-F81A34E2282F}"/>
              </a:ext>
            </a:extLst>
          </p:cNvPr>
          <p:cNvSpPr>
            <a:spLocks noGrp="1"/>
          </p:cNvSpPr>
          <p:nvPr>
            <p:ph type="ftr" sz="quarter" idx="11"/>
          </p:nvPr>
        </p:nvSpPr>
        <p:spPr/>
        <p:txBody>
          <a:bodyPr/>
          <a:lstStyle/>
          <a:p>
            <a:r>
              <a:rPr lang="en-US"/>
              <a:t>Department of MCA, Atria Institute of Technology</a:t>
            </a:r>
            <a:endParaRPr lang="en-IN"/>
          </a:p>
        </p:txBody>
      </p:sp>
      <p:sp>
        <p:nvSpPr>
          <p:cNvPr id="6" name="Slide Number Placeholder 5">
            <a:extLst>
              <a:ext uri="{FF2B5EF4-FFF2-40B4-BE49-F238E27FC236}">
                <a16:creationId xmlns:a16="http://schemas.microsoft.com/office/drawing/2014/main" id="{3C2400AD-7E91-B56B-0111-5900DD4096D3}"/>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172021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D086-9522-0B91-214E-D3A6C3C4EB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A67869-1B6F-28CA-514D-69C7A3731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142ED2-B463-611E-DE8B-12ACD5B1566F}"/>
              </a:ext>
            </a:extLst>
          </p:cNvPr>
          <p:cNvSpPr>
            <a:spLocks noGrp="1"/>
          </p:cNvSpPr>
          <p:nvPr>
            <p:ph type="dt" sz="half" idx="10"/>
          </p:nvPr>
        </p:nvSpPr>
        <p:spPr/>
        <p:txBody>
          <a:bodyPr/>
          <a:lstStyle/>
          <a:p>
            <a:fld id="{B1AFE705-4C53-4909-AF78-087BF3F6FFD5}" type="datetime2">
              <a:rPr lang="en-IN" smtClean="0"/>
              <a:t>Wednesday, 04 September 2024</a:t>
            </a:fld>
            <a:endParaRPr lang="en-IN"/>
          </a:p>
        </p:txBody>
      </p:sp>
      <p:sp>
        <p:nvSpPr>
          <p:cNvPr id="5" name="Footer Placeholder 4">
            <a:extLst>
              <a:ext uri="{FF2B5EF4-FFF2-40B4-BE49-F238E27FC236}">
                <a16:creationId xmlns:a16="http://schemas.microsoft.com/office/drawing/2014/main" id="{09FB0A83-0319-4C71-1343-F2A8786F1EBF}"/>
              </a:ext>
            </a:extLst>
          </p:cNvPr>
          <p:cNvSpPr>
            <a:spLocks noGrp="1"/>
          </p:cNvSpPr>
          <p:nvPr>
            <p:ph type="ftr" sz="quarter" idx="11"/>
          </p:nvPr>
        </p:nvSpPr>
        <p:spPr/>
        <p:txBody>
          <a:bodyPr/>
          <a:lstStyle/>
          <a:p>
            <a:r>
              <a:rPr lang="en-US"/>
              <a:t>Department of MCA, Atria Institute of Technology</a:t>
            </a:r>
            <a:endParaRPr lang="en-IN"/>
          </a:p>
        </p:txBody>
      </p:sp>
      <p:sp>
        <p:nvSpPr>
          <p:cNvPr id="6" name="Slide Number Placeholder 5">
            <a:extLst>
              <a:ext uri="{FF2B5EF4-FFF2-40B4-BE49-F238E27FC236}">
                <a16:creationId xmlns:a16="http://schemas.microsoft.com/office/drawing/2014/main" id="{325A035B-33BE-7F50-66CD-F64E09D08DFD}"/>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423424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DAEA1-C3E5-7F15-354E-E787C6093E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53FCF9-FB25-F5E9-F552-4D4E948834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99AFC-578A-1B7A-2BE4-064F9CD1106D}"/>
              </a:ext>
            </a:extLst>
          </p:cNvPr>
          <p:cNvSpPr>
            <a:spLocks noGrp="1"/>
          </p:cNvSpPr>
          <p:nvPr>
            <p:ph type="dt" sz="half" idx="10"/>
          </p:nvPr>
        </p:nvSpPr>
        <p:spPr/>
        <p:txBody>
          <a:bodyPr/>
          <a:lstStyle/>
          <a:p>
            <a:fld id="{0006251E-AAA8-4ED8-A60C-3837D6C26F09}" type="datetime2">
              <a:rPr lang="en-IN" smtClean="0"/>
              <a:t>Wednesday, 04 September 2024</a:t>
            </a:fld>
            <a:endParaRPr lang="en-IN"/>
          </a:p>
        </p:txBody>
      </p:sp>
      <p:sp>
        <p:nvSpPr>
          <p:cNvPr id="5" name="Footer Placeholder 4">
            <a:extLst>
              <a:ext uri="{FF2B5EF4-FFF2-40B4-BE49-F238E27FC236}">
                <a16:creationId xmlns:a16="http://schemas.microsoft.com/office/drawing/2014/main" id="{2C97C0FB-8463-8936-6D93-9279274DEBEE}"/>
              </a:ext>
            </a:extLst>
          </p:cNvPr>
          <p:cNvSpPr>
            <a:spLocks noGrp="1"/>
          </p:cNvSpPr>
          <p:nvPr>
            <p:ph type="ftr" sz="quarter" idx="11"/>
          </p:nvPr>
        </p:nvSpPr>
        <p:spPr/>
        <p:txBody>
          <a:bodyPr/>
          <a:lstStyle/>
          <a:p>
            <a:r>
              <a:rPr lang="en-US"/>
              <a:t>Department of MCA, Atria Institute of Technology</a:t>
            </a:r>
            <a:endParaRPr lang="en-IN"/>
          </a:p>
        </p:txBody>
      </p:sp>
      <p:sp>
        <p:nvSpPr>
          <p:cNvPr id="6" name="Slide Number Placeholder 5">
            <a:extLst>
              <a:ext uri="{FF2B5EF4-FFF2-40B4-BE49-F238E27FC236}">
                <a16:creationId xmlns:a16="http://schemas.microsoft.com/office/drawing/2014/main" id="{41D70D21-7F07-DDEB-4D36-E90804179A25}"/>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270280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5C71-4A31-58CE-4271-3DBD11FA6F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35A5E1-A6CB-461C-8DBD-4988BC7BF0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E0394F-E75F-E445-DACB-B58A6007CB92}"/>
              </a:ext>
            </a:extLst>
          </p:cNvPr>
          <p:cNvSpPr>
            <a:spLocks noGrp="1"/>
          </p:cNvSpPr>
          <p:nvPr>
            <p:ph type="dt" sz="half" idx="10"/>
          </p:nvPr>
        </p:nvSpPr>
        <p:spPr/>
        <p:txBody>
          <a:bodyPr/>
          <a:lstStyle/>
          <a:p>
            <a:fld id="{C4EF0561-5FEE-4E71-9968-471D9F078168}" type="datetime2">
              <a:rPr lang="en-IN" smtClean="0"/>
              <a:t>Wednesday, 04 September 2024</a:t>
            </a:fld>
            <a:endParaRPr lang="en-IN"/>
          </a:p>
        </p:txBody>
      </p:sp>
      <p:sp>
        <p:nvSpPr>
          <p:cNvPr id="5" name="Footer Placeholder 4">
            <a:extLst>
              <a:ext uri="{FF2B5EF4-FFF2-40B4-BE49-F238E27FC236}">
                <a16:creationId xmlns:a16="http://schemas.microsoft.com/office/drawing/2014/main" id="{43E1D47A-48EB-0E86-75ED-96C56C6358CE}"/>
              </a:ext>
            </a:extLst>
          </p:cNvPr>
          <p:cNvSpPr>
            <a:spLocks noGrp="1"/>
          </p:cNvSpPr>
          <p:nvPr>
            <p:ph type="ftr" sz="quarter" idx="11"/>
          </p:nvPr>
        </p:nvSpPr>
        <p:spPr/>
        <p:txBody>
          <a:bodyPr/>
          <a:lstStyle/>
          <a:p>
            <a:r>
              <a:rPr lang="en-US"/>
              <a:t>Department of MCA, Atria Institute of Technology</a:t>
            </a:r>
            <a:endParaRPr lang="en-IN"/>
          </a:p>
        </p:txBody>
      </p:sp>
      <p:sp>
        <p:nvSpPr>
          <p:cNvPr id="6" name="Slide Number Placeholder 5">
            <a:extLst>
              <a:ext uri="{FF2B5EF4-FFF2-40B4-BE49-F238E27FC236}">
                <a16:creationId xmlns:a16="http://schemas.microsoft.com/office/drawing/2014/main" id="{A6228C8B-6A0E-F909-D378-95BA34B44BD4}"/>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2219985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16FD-60A8-1FAB-FC33-9E0FF9449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FFC35E-2CFD-ABB7-AB8C-1461D2E6C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4CAFE-39AE-0B9E-4DB8-6B11F4224683}"/>
              </a:ext>
            </a:extLst>
          </p:cNvPr>
          <p:cNvSpPr>
            <a:spLocks noGrp="1"/>
          </p:cNvSpPr>
          <p:nvPr>
            <p:ph type="dt" sz="half" idx="10"/>
          </p:nvPr>
        </p:nvSpPr>
        <p:spPr/>
        <p:txBody>
          <a:bodyPr/>
          <a:lstStyle/>
          <a:p>
            <a:fld id="{247BA264-2FEE-4958-A334-613ED294D05D}" type="datetime2">
              <a:rPr lang="en-IN" smtClean="0"/>
              <a:t>Wednesday, 04 September 2024</a:t>
            </a:fld>
            <a:endParaRPr lang="en-IN"/>
          </a:p>
        </p:txBody>
      </p:sp>
      <p:sp>
        <p:nvSpPr>
          <p:cNvPr id="5" name="Footer Placeholder 4">
            <a:extLst>
              <a:ext uri="{FF2B5EF4-FFF2-40B4-BE49-F238E27FC236}">
                <a16:creationId xmlns:a16="http://schemas.microsoft.com/office/drawing/2014/main" id="{136EEFE3-2A16-1907-900F-57DD8BD1FBF7}"/>
              </a:ext>
            </a:extLst>
          </p:cNvPr>
          <p:cNvSpPr>
            <a:spLocks noGrp="1"/>
          </p:cNvSpPr>
          <p:nvPr>
            <p:ph type="ftr" sz="quarter" idx="11"/>
          </p:nvPr>
        </p:nvSpPr>
        <p:spPr/>
        <p:txBody>
          <a:bodyPr/>
          <a:lstStyle/>
          <a:p>
            <a:r>
              <a:rPr lang="en-US"/>
              <a:t>Department of MCA, Atria Institute of Technology</a:t>
            </a:r>
            <a:endParaRPr lang="en-IN"/>
          </a:p>
        </p:txBody>
      </p:sp>
      <p:sp>
        <p:nvSpPr>
          <p:cNvPr id="6" name="Slide Number Placeholder 5">
            <a:extLst>
              <a:ext uri="{FF2B5EF4-FFF2-40B4-BE49-F238E27FC236}">
                <a16:creationId xmlns:a16="http://schemas.microsoft.com/office/drawing/2014/main" id="{89B143A1-0452-A663-D01C-48E3CB779C4E}"/>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220021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60E4-2270-C09B-7B75-3FA5BA06F5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EB4BBC-A156-4EA9-9D03-131AE2B67D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70C146-D3F8-5725-E214-75518D4DC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14B3E9-B4D9-C259-9169-E4B8888065F3}"/>
              </a:ext>
            </a:extLst>
          </p:cNvPr>
          <p:cNvSpPr>
            <a:spLocks noGrp="1"/>
          </p:cNvSpPr>
          <p:nvPr>
            <p:ph type="dt" sz="half" idx="10"/>
          </p:nvPr>
        </p:nvSpPr>
        <p:spPr/>
        <p:txBody>
          <a:bodyPr/>
          <a:lstStyle/>
          <a:p>
            <a:fld id="{0F7715A0-605C-4F80-ABBC-5D3E837BB487}" type="datetime2">
              <a:rPr lang="en-IN" smtClean="0"/>
              <a:t>Wednesday, 04 September 2024</a:t>
            </a:fld>
            <a:endParaRPr lang="en-IN"/>
          </a:p>
        </p:txBody>
      </p:sp>
      <p:sp>
        <p:nvSpPr>
          <p:cNvPr id="6" name="Footer Placeholder 5">
            <a:extLst>
              <a:ext uri="{FF2B5EF4-FFF2-40B4-BE49-F238E27FC236}">
                <a16:creationId xmlns:a16="http://schemas.microsoft.com/office/drawing/2014/main" id="{B531656B-7100-31BF-36F8-5F3038D8E519}"/>
              </a:ext>
            </a:extLst>
          </p:cNvPr>
          <p:cNvSpPr>
            <a:spLocks noGrp="1"/>
          </p:cNvSpPr>
          <p:nvPr>
            <p:ph type="ftr" sz="quarter" idx="11"/>
          </p:nvPr>
        </p:nvSpPr>
        <p:spPr/>
        <p:txBody>
          <a:bodyPr/>
          <a:lstStyle/>
          <a:p>
            <a:r>
              <a:rPr lang="en-US"/>
              <a:t>Department of MCA, Atria Institute of Technology</a:t>
            </a:r>
            <a:endParaRPr lang="en-IN"/>
          </a:p>
        </p:txBody>
      </p:sp>
      <p:sp>
        <p:nvSpPr>
          <p:cNvPr id="7" name="Slide Number Placeholder 6">
            <a:extLst>
              <a:ext uri="{FF2B5EF4-FFF2-40B4-BE49-F238E27FC236}">
                <a16:creationId xmlns:a16="http://schemas.microsoft.com/office/drawing/2014/main" id="{8694D949-EFB8-6E22-CD3E-B8F0B1BD63AE}"/>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357265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2BFC-48E2-AAA7-2A20-56CDCBDC6C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02733C-A2FE-E4E0-EB7C-0C29217C2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B9146-D77A-3C17-51B8-16B7EB2A0C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731374-3AE0-DBFC-4EA5-600DEF4C0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28D5E2-0FC5-1B5C-02E0-3B554A043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08D65A-BED9-B951-162B-F8776F7BDF95}"/>
              </a:ext>
            </a:extLst>
          </p:cNvPr>
          <p:cNvSpPr>
            <a:spLocks noGrp="1"/>
          </p:cNvSpPr>
          <p:nvPr>
            <p:ph type="dt" sz="half" idx="10"/>
          </p:nvPr>
        </p:nvSpPr>
        <p:spPr/>
        <p:txBody>
          <a:bodyPr/>
          <a:lstStyle/>
          <a:p>
            <a:fld id="{F7B9C2DF-7436-4A62-BBB3-4A1A5EEFE5E3}" type="datetime2">
              <a:rPr lang="en-IN" smtClean="0"/>
              <a:t>Wednesday, 04 September 2024</a:t>
            </a:fld>
            <a:endParaRPr lang="en-IN"/>
          </a:p>
        </p:txBody>
      </p:sp>
      <p:sp>
        <p:nvSpPr>
          <p:cNvPr id="8" name="Footer Placeholder 7">
            <a:extLst>
              <a:ext uri="{FF2B5EF4-FFF2-40B4-BE49-F238E27FC236}">
                <a16:creationId xmlns:a16="http://schemas.microsoft.com/office/drawing/2014/main" id="{A484C927-79CF-35F7-F714-478D7272485E}"/>
              </a:ext>
            </a:extLst>
          </p:cNvPr>
          <p:cNvSpPr>
            <a:spLocks noGrp="1"/>
          </p:cNvSpPr>
          <p:nvPr>
            <p:ph type="ftr" sz="quarter" idx="11"/>
          </p:nvPr>
        </p:nvSpPr>
        <p:spPr/>
        <p:txBody>
          <a:bodyPr/>
          <a:lstStyle/>
          <a:p>
            <a:r>
              <a:rPr lang="en-US"/>
              <a:t>Department of MCA, Atria Institute of Technology</a:t>
            </a:r>
            <a:endParaRPr lang="en-IN"/>
          </a:p>
        </p:txBody>
      </p:sp>
      <p:sp>
        <p:nvSpPr>
          <p:cNvPr id="9" name="Slide Number Placeholder 8">
            <a:extLst>
              <a:ext uri="{FF2B5EF4-FFF2-40B4-BE49-F238E27FC236}">
                <a16:creationId xmlns:a16="http://schemas.microsoft.com/office/drawing/2014/main" id="{DF2E28AF-DC65-25F1-64FA-509243E2CF8B}"/>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287440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09FC-65E5-055F-99E2-58B4B44FF8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7037E5-FFF5-9014-D460-94FEFE05F595}"/>
              </a:ext>
            </a:extLst>
          </p:cNvPr>
          <p:cNvSpPr>
            <a:spLocks noGrp="1"/>
          </p:cNvSpPr>
          <p:nvPr>
            <p:ph type="dt" sz="half" idx="10"/>
          </p:nvPr>
        </p:nvSpPr>
        <p:spPr/>
        <p:txBody>
          <a:bodyPr/>
          <a:lstStyle/>
          <a:p>
            <a:fld id="{7C18475A-E499-4E41-A299-9F616C7021C7}" type="datetime2">
              <a:rPr lang="en-IN" smtClean="0"/>
              <a:t>Wednesday, 04 September 2024</a:t>
            </a:fld>
            <a:endParaRPr lang="en-IN"/>
          </a:p>
        </p:txBody>
      </p:sp>
      <p:sp>
        <p:nvSpPr>
          <p:cNvPr id="4" name="Footer Placeholder 3">
            <a:extLst>
              <a:ext uri="{FF2B5EF4-FFF2-40B4-BE49-F238E27FC236}">
                <a16:creationId xmlns:a16="http://schemas.microsoft.com/office/drawing/2014/main" id="{938114CF-CC91-6FE4-B5FA-4CC9B9AAD0C1}"/>
              </a:ext>
            </a:extLst>
          </p:cNvPr>
          <p:cNvSpPr>
            <a:spLocks noGrp="1"/>
          </p:cNvSpPr>
          <p:nvPr>
            <p:ph type="ftr" sz="quarter" idx="11"/>
          </p:nvPr>
        </p:nvSpPr>
        <p:spPr/>
        <p:txBody>
          <a:bodyPr/>
          <a:lstStyle/>
          <a:p>
            <a:r>
              <a:rPr lang="en-US"/>
              <a:t>Department of MCA, Atria Institute of Technology</a:t>
            </a:r>
            <a:endParaRPr lang="en-IN"/>
          </a:p>
        </p:txBody>
      </p:sp>
      <p:sp>
        <p:nvSpPr>
          <p:cNvPr id="5" name="Slide Number Placeholder 4">
            <a:extLst>
              <a:ext uri="{FF2B5EF4-FFF2-40B4-BE49-F238E27FC236}">
                <a16:creationId xmlns:a16="http://schemas.microsoft.com/office/drawing/2014/main" id="{ABDFBDA7-6345-D98A-DBC8-79C2AA1D2BF0}"/>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340939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BBA36-A500-24D5-6FF4-6B2AEA84290B}"/>
              </a:ext>
            </a:extLst>
          </p:cNvPr>
          <p:cNvSpPr>
            <a:spLocks noGrp="1"/>
          </p:cNvSpPr>
          <p:nvPr>
            <p:ph type="dt" sz="half" idx="10"/>
          </p:nvPr>
        </p:nvSpPr>
        <p:spPr/>
        <p:txBody>
          <a:bodyPr/>
          <a:lstStyle/>
          <a:p>
            <a:fld id="{72B4B1C2-D4D2-4482-9F87-50D8745D67E2}" type="datetime2">
              <a:rPr lang="en-IN" smtClean="0"/>
              <a:t>Wednesday, 04 September 2024</a:t>
            </a:fld>
            <a:endParaRPr lang="en-IN"/>
          </a:p>
        </p:txBody>
      </p:sp>
      <p:sp>
        <p:nvSpPr>
          <p:cNvPr id="3" name="Footer Placeholder 2">
            <a:extLst>
              <a:ext uri="{FF2B5EF4-FFF2-40B4-BE49-F238E27FC236}">
                <a16:creationId xmlns:a16="http://schemas.microsoft.com/office/drawing/2014/main" id="{0D0B2363-7FC8-CBC6-207B-FCAA6875D4E7}"/>
              </a:ext>
            </a:extLst>
          </p:cNvPr>
          <p:cNvSpPr>
            <a:spLocks noGrp="1"/>
          </p:cNvSpPr>
          <p:nvPr>
            <p:ph type="ftr" sz="quarter" idx="11"/>
          </p:nvPr>
        </p:nvSpPr>
        <p:spPr/>
        <p:txBody>
          <a:bodyPr/>
          <a:lstStyle/>
          <a:p>
            <a:r>
              <a:rPr lang="en-US"/>
              <a:t>Department of MCA, Atria Institute of Technology</a:t>
            </a:r>
            <a:endParaRPr lang="en-IN"/>
          </a:p>
        </p:txBody>
      </p:sp>
      <p:sp>
        <p:nvSpPr>
          <p:cNvPr id="4" name="Slide Number Placeholder 3">
            <a:extLst>
              <a:ext uri="{FF2B5EF4-FFF2-40B4-BE49-F238E27FC236}">
                <a16:creationId xmlns:a16="http://schemas.microsoft.com/office/drawing/2014/main" id="{BA6460B6-C1F6-22C0-CE14-24C993C9C9B5}"/>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247624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8A45-C3EC-3FEC-D016-8D845515E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4FF154-941D-E14A-68B1-DA811F772C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CEE071-9955-CEBC-BA7A-31364A04B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771BD-BE4A-B93F-7C91-35D6CE75AB63}"/>
              </a:ext>
            </a:extLst>
          </p:cNvPr>
          <p:cNvSpPr>
            <a:spLocks noGrp="1"/>
          </p:cNvSpPr>
          <p:nvPr>
            <p:ph type="dt" sz="half" idx="10"/>
          </p:nvPr>
        </p:nvSpPr>
        <p:spPr/>
        <p:txBody>
          <a:bodyPr/>
          <a:lstStyle/>
          <a:p>
            <a:fld id="{0DCDE9BB-399B-4057-BB21-DC034FC1C7C2}" type="datetime2">
              <a:rPr lang="en-IN" smtClean="0"/>
              <a:t>Wednesday, 04 September 2024</a:t>
            </a:fld>
            <a:endParaRPr lang="en-IN"/>
          </a:p>
        </p:txBody>
      </p:sp>
      <p:sp>
        <p:nvSpPr>
          <p:cNvPr id="6" name="Footer Placeholder 5">
            <a:extLst>
              <a:ext uri="{FF2B5EF4-FFF2-40B4-BE49-F238E27FC236}">
                <a16:creationId xmlns:a16="http://schemas.microsoft.com/office/drawing/2014/main" id="{95BC440E-31B8-9A48-DE38-66643713B139}"/>
              </a:ext>
            </a:extLst>
          </p:cNvPr>
          <p:cNvSpPr>
            <a:spLocks noGrp="1"/>
          </p:cNvSpPr>
          <p:nvPr>
            <p:ph type="ftr" sz="quarter" idx="11"/>
          </p:nvPr>
        </p:nvSpPr>
        <p:spPr/>
        <p:txBody>
          <a:bodyPr/>
          <a:lstStyle/>
          <a:p>
            <a:r>
              <a:rPr lang="en-US"/>
              <a:t>Department of MCA, Atria Institute of Technology</a:t>
            </a:r>
            <a:endParaRPr lang="en-IN"/>
          </a:p>
        </p:txBody>
      </p:sp>
      <p:sp>
        <p:nvSpPr>
          <p:cNvPr id="7" name="Slide Number Placeholder 6">
            <a:extLst>
              <a:ext uri="{FF2B5EF4-FFF2-40B4-BE49-F238E27FC236}">
                <a16:creationId xmlns:a16="http://schemas.microsoft.com/office/drawing/2014/main" id="{3C165B48-E925-7256-6103-83DC4EED2DE1}"/>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17712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556F-4403-BE7A-2F4B-FEDCD2CF6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3B693C-1F75-A25A-314E-FC760B4B8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2AD499-C8C5-7042-0DF2-C25B83723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F4C52-7A20-EB85-029B-A34BBD61AF3B}"/>
              </a:ext>
            </a:extLst>
          </p:cNvPr>
          <p:cNvSpPr>
            <a:spLocks noGrp="1"/>
          </p:cNvSpPr>
          <p:nvPr>
            <p:ph type="dt" sz="half" idx="10"/>
          </p:nvPr>
        </p:nvSpPr>
        <p:spPr/>
        <p:txBody>
          <a:bodyPr/>
          <a:lstStyle/>
          <a:p>
            <a:fld id="{9C7165A0-108D-469B-8F1B-C07AC1E23C8B}" type="datetime2">
              <a:rPr lang="en-IN" smtClean="0"/>
              <a:t>Wednesday, 04 September 2024</a:t>
            </a:fld>
            <a:endParaRPr lang="en-IN"/>
          </a:p>
        </p:txBody>
      </p:sp>
      <p:sp>
        <p:nvSpPr>
          <p:cNvPr id="6" name="Footer Placeholder 5">
            <a:extLst>
              <a:ext uri="{FF2B5EF4-FFF2-40B4-BE49-F238E27FC236}">
                <a16:creationId xmlns:a16="http://schemas.microsoft.com/office/drawing/2014/main" id="{85C59CB0-A925-E5B8-ADA7-B24AEB49192D}"/>
              </a:ext>
            </a:extLst>
          </p:cNvPr>
          <p:cNvSpPr>
            <a:spLocks noGrp="1"/>
          </p:cNvSpPr>
          <p:nvPr>
            <p:ph type="ftr" sz="quarter" idx="11"/>
          </p:nvPr>
        </p:nvSpPr>
        <p:spPr/>
        <p:txBody>
          <a:bodyPr/>
          <a:lstStyle/>
          <a:p>
            <a:r>
              <a:rPr lang="en-US"/>
              <a:t>Department of MCA, Atria Institute of Technology</a:t>
            </a:r>
            <a:endParaRPr lang="en-IN"/>
          </a:p>
        </p:txBody>
      </p:sp>
      <p:sp>
        <p:nvSpPr>
          <p:cNvPr id="7" name="Slide Number Placeholder 6">
            <a:extLst>
              <a:ext uri="{FF2B5EF4-FFF2-40B4-BE49-F238E27FC236}">
                <a16:creationId xmlns:a16="http://schemas.microsoft.com/office/drawing/2014/main" id="{57E765E4-98B7-5652-7F71-85A21A057C0A}"/>
              </a:ext>
            </a:extLst>
          </p:cNvPr>
          <p:cNvSpPr>
            <a:spLocks noGrp="1"/>
          </p:cNvSpPr>
          <p:nvPr>
            <p:ph type="sldNum" sz="quarter" idx="12"/>
          </p:nvPr>
        </p:nvSpPr>
        <p:spPr/>
        <p:txBody>
          <a:bodyPr/>
          <a:lstStyle/>
          <a:p>
            <a:fld id="{73CAA7A1-4930-435D-9434-2F79C2ADFE44}" type="slidenum">
              <a:rPr lang="en-IN" smtClean="0"/>
              <a:t>‹#›</a:t>
            </a:fld>
            <a:endParaRPr lang="en-IN"/>
          </a:p>
        </p:txBody>
      </p:sp>
    </p:spTree>
    <p:extLst>
      <p:ext uri="{BB962C8B-B14F-4D97-AF65-F5344CB8AC3E}">
        <p14:creationId xmlns:p14="http://schemas.microsoft.com/office/powerpoint/2010/main" val="136365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A7ECB-0336-5DA4-15E1-6BB72547E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9502B9-65E2-DEEC-6028-660B03739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4CA43-36CC-A4F8-C0D9-3E38E4C39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4A9E1-C758-4B83-9018-65D538E75897}" type="datetime2">
              <a:rPr lang="en-IN" smtClean="0"/>
              <a:t>Wednesday, 04 September 2024</a:t>
            </a:fld>
            <a:endParaRPr lang="en-IN"/>
          </a:p>
        </p:txBody>
      </p:sp>
      <p:sp>
        <p:nvSpPr>
          <p:cNvPr id="5" name="Footer Placeholder 4">
            <a:extLst>
              <a:ext uri="{FF2B5EF4-FFF2-40B4-BE49-F238E27FC236}">
                <a16:creationId xmlns:a16="http://schemas.microsoft.com/office/drawing/2014/main" id="{78229D22-07F9-56C0-DB26-CF2833C8D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MCA, Atria Institute of Technology</a:t>
            </a:r>
            <a:endParaRPr lang="en-IN"/>
          </a:p>
        </p:txBody>
      </p:sp>
      <p:sp>
        <p:nvSpPr>
          <p:cNvPr id="6" name="Slide Number Placeholder 5">
            <a:extLst>
              <a:ext uri="{FF2B5EF4-FFF2-40B4-BE49-F238E27FC236}">
                <a16:creationId xmlns:a16="http://schemas.microsoft.com/office/drawing/2014/main" id="{F3E7B7D6-8316-9BCF-17C3-EC9E9AB8A8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AA7A1-4930-435D-9434-2F79C2ADFE44}" type="slidenum">
              <a:rPr lang="en-IN" smtClean="0"/>
              <a:t>‹#›</a:t>
            </a:fld>
            <a:endParaRPr lang="en-IN"/>
          </a:p>
        </p:txBody>
      </p:sp>
    </p:spTree>
    <p:extLst>
      <p:ext uri="{BB962C8B-B14F-4D97-AF65-F5344CB8AC3E}">
        <p14:creationId xmlns:p14="http://schemas.microsoft.com/office/powerpoint/2010/main" val="9067973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6269-2212-84DD-628A-1F535CD875A0}"/>
              </a:ext>
            </a:extLst>
          </p:cNvPr>
          <p:cNvSpPr>
            <a:spLocks noGrp="1"/>
          </p:cNvSpPr>
          <p:nvPr>
            <p:ph type="ctrTitle"/>
          </p:nvPr>
        </p:nvSpPr>
        <p:spPr>
          <a:xfrm>
            <a:off x="1388854" y="1727537"/>
            <a:ext cx="9629500" cy="2255808"/>
          </a:xfrm>
        </p:spPr>
        <p:txBody>
          <a:bodyPr>
            <a:normAutofit fontScale="90000"/>
          </a:bodyPr>
          <a:lstStyle/>
          <a:p>
            <a:r>
              <a:rPr lang="en-US" dirty="0">
                <a:latin typeface="+mn-lt"/>
              </a:rPr>
              <a:t>AI ML Based Crowd Management and Crime Detection Using Existing CCTV</a:t>
            </a:r>
            <a:endParaRPr lang="en-IN" dirty="0">
              <a:latin typeface="+mn-lt"/>
            </a:endParaRPr>
          </a:p>
        </p:txBody>
      </p:sp>
      <p:sp>
        <p:nvSpPr>
          <p:cNvPr id="3" name="Subtitle 2">
            <a:extLst>
              <a:ext uri="{FF2B5EF4-FFF2-40B4-BE49-F238E27FC236}">
                <a16:creationId xmlns:a16="http://schemas.microsoft.com/office/drawing/2014/main" id="{A961724A-C907-1750-C8AA-F568EC0ECEB5}"/>
              </a:ext>
            </a:extLst>
          </p:cNvPr>
          <p:cNvSpPr>
            <a:spLocks noGrp="1"/>
          </p:cNvSpPr>
          <p:nvPr>
            <p:ph type="subTitle" idx="1"/>
          </p:nvPr>
        </p:nvSpPr>
        <p:spPr>
          <a:xfrm>
            <a:off x="1664243" y="4484200"/>
            <a:ext cx="4772025" cy="1708754"/>
          </a:xfrm>
        </p:spPr>
        <p:txBody>
          <a:bodyPr>
            <a:normAutofit/>
          </a:bodyPr>
          <a:lstStyle/>
          <a:p>
            <a:pPr algn="l"/>
            <a:r>
              <a:rPr lang="en-IN" sz="2200" dirty="0"/>
              <a:t>Presented by</a:t>
            </a:r>
          </a:p>
          <a:p>
            <a:pPr algn="l"/>
            <a:r>
              <a:rPr lang="en-IN" sz="2200"/>
              <a:t>Sona </a:t>
            </a:r>
            <a:r>
              <a:rPr lang="en-IN" sz="2200" dirty="0"/>
              <a:t>Das</a:t>
            </a:r>
          </a:p>
          <a:p>
            <a:pPr algn="l"/>
            <a:r>
              <a:rPr lang="en-IN" sz="2200" dirty="0"/>
              <a:t>1AT22MC101</a:t>
            </a:r>
          </a:p>
          <a:p>
            <a:r>
              <a:rPr lang="en-IN" sz="2200" dirty="0"/>
              <a:t>		 	</a:t>
            </a:r>
          </a:p>
        </p:txBody>
      </p:sp>
      <p:pic>
        <p:nvPicPr>
          <p:cNvPr id="9" name="Picture 8">
            <a:extLst>
              <a:ext uri="{FF2B5EF4-FFF2-40B4-BE49-F238E27FC236}">
                <a16:creationId xmlns:a16="http://schemas.microsoft.com/office/drawing/2014/main" id="{A62142F5-3A04-1C5F-AC86-7853975BD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036" y="232948"/>
            <a:ext cx="9419136" cy="993734"/>
          </a:xfrm>
          <a:prstGeom prst="rect">
            <a:avLst/>
          </a:prstGeom>
        </p:spPr>
      </p:pic>
      <p:sp>
        <p:nvSpPr>
          <p:cNvPr id="11" name="TextBox 10">
            <a:extLst>
              <a:ext uri="{FF2B5EF4-FFF2-40B4-BE49-F238E27FC236}">
                <a16:creationId xmlns:a16="http://schemas.microsoft.com/office/drawing/2014/main" id="{CDC5E89C-DF2B-0CAB-F30D-75F078F78D1C}"/>
              </a:ext>
            </a:extLst>
          </p:cNvPr>
          <p:cNvSpPr txBox="1"/>
          <p:nvPr/>
        </p:nvSpPr>
        <p:spPr>
          <a:xfrm>
            <a:off x="7124139" y="4488513"/>
            <a:ext cx="4591051" cy="1107996"/>
          </a:xfrm>
          <a:prstGeom prst="rect">
            <a:avLst/>
          </a:prstGeom>
          <a:noFill/>
        </p:spPr>
        <p:txBody>
          <a:bodyPr wrap="square">
            <a:spAutoFit/>
          </a:bodyPr>
          <a:lstStyle/>
          <a:p>
            <a:r>
              <a:rPr lang="en-IN" sz="2200" dirty="0">
                <a:solidFill>
                  <a:schemeClr val="accent6">
                    <a:lumMod val="50000"/>
                  </a:schemeClr>
                </a:solidFill>
              </a:rPr>
              <a:t>Guide:	</a:t>
            </a:r>
            <a:r>
              <a:rPr lang="en-IN" sz="2200" dirty="0"/>
              <a:t>		</a:t>
            </a:r>
          </a:p>
          <a:p>
            <a:r>
              <a:rPr lang="en-IN" sz="2200" kern="100" dirty="0">
                <a:effectLst/>
                <a:ea typeface="Calibri" panose="020F0502020204030204" pitchFamily="34" charset="0"/>
                <a:cs typeface="Times New Roman" panose="02020603050405020304" pitchFamily="18" charset="0"/>
              </a:rPr>
              <a:t>Dr. Gomathy Prathima E</a:t>
            </a:r>
            <a:endParaRPr lang="en-IN" sz="2200" dirty="0"/>
          </a:p>
          <a:p>
            <a:r>
              <a:rPr lang="en-IN" sz="2200" dirty="0"/>
              <a:t>Associate Professor</a:t>
            </a:r>
          </a:p>
        </p:txBody>
      </p:sp>
    </p:spTree>
    <p:extLst>
      <p:ext uri="{BB962C8B-B14F-4D97-AF65-F5344CB8AC3E}">
        <p14:creationId xmlns:p14="http://schemas.microsoft.com/office/powerpoint/2010/main" val="2309843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BFB30-3076-53FD-BCDC-C54D5F83FB8F}"/>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158F6913-265D-5B9F-B77B-EBF6E0AF8406}"/>
              </a:ext>
            </a:extLst>
          </p:cNvPr>
          <p:cNvSpPr>
            <a:spLocks noGrp="1"/>
          </p:cNvSpPr>
          <p:nvPr>
            <p:ph type="dt" sz="half" idx="10"/>
          </p:nvPr>
        </p:nvSpPr>
        <p:spPr>
          <a:xfrm>
            <a:off x="8610600" y="6311900"/>
            <a:ext cx="2743200" cy="365125"/>
          </a:xfrm>
        </p:spPr>
        <p:txBody>
          <a:bodyPr/>
          <a:lstStyle/>
          <a:p>
            <a:pPr algn="r"/>
            <a:fld id="{A3597DE6-C422-445C-A6A9-543BC6D59872}"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2B8F1072-A640-C198-F449-920024C5BDE3}"/>
              </a:ext>
            </a:extLst>
          </p:cNvPr>
          <p:cNvSpPr>
            <a:spLocks noGrp="1"/>
          </p:cNvSpPr>
          <p:nvPr>
            <p:ph type="ftr" sz="quarter" idx="11"/>
          </p:nvPr>
        </p:nvSpPr>
        <p:spPr>
          <a:xfrm>
            <a:off x="838200" y="6311900"/>
            <a:ext cx="4114800" cy="365125"/>
          </a:xfrm>
        </p:spPr>
        <p:txBody>
          <a:bodyPr/>
          <a:lstStyle/>
          <a:p>
            <a:pPr algn="l"/>
            <a:r>
              <a:rPr lang="en-US"/>
              <a:t>Department of MCA, Atria Institute of Technology</a:t>
            </a:r>
            <a:endParaRPr lang="en-IN"/>
          </a:p>
        </p:txBody>
      </p:sp>
      <p:pic>
        <p:nvPicPr>
          <p:cNvPr id="8" name="Picture 7">
            <a:extLst>
              <a:ext uri="{FF2B5EF4-FFF2-40B4-BE49-F238E27FC236}">
                <a16:creationId xmlns:a16="http://schemas.microsoft.com/office/drawing/2014/main" id="{59598B9F-7EE2-6629-81B8-330873546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55"/>
            <a:ext cx="9419136" cy="993734"/>
          </a:xfrm>
          <a:prstGeom prst="rect">
            <a:avLst/>
          </a:prstGeom>
        </p:spPr>
      </p:pic>
      <p:sp>
        <p:nvSpPr>
          <p:cNvPr id="11" name="Content Placeholder 2">
            <a:extLst>
              <a:ext uri="{FF2B5EF4-FFF2-40B4-BE49-F238E27FC236}">
                <a16:creationId xmlns:a16="http://schemas.microsoft.com/office/drawing/2014/main" id="{598317F2-67AC-61A2-B9ED-0CFD336BFD52}"/>
              </a:ext>
            </a:extLst>
          </p:cNvPr>
          <p:cNvSpPr txBox="1">
            <a:spLocks/>
          </p:cNvSpPr>
          <p:nvPr/>
        </p:nvSpPr>
        <p:spPr>
          <a:xfrm>
            <a:off x="838200" y="1381923"/>
            <a:ext cx="10515600" cy="49299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1200"/>
              </a:spcBef>
              <a:buFont typeface="Arial" panose="020B0604020202020204" pitchFamily="34" charset="0"/>
              <a:buNone/>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“Human Crowd Detection for City Wide Surveillance”</a:t>
            </a:r>
          </a:p>
          <a:p>
            <a:pPr marL="0" indent="0" algn="just">
              <a:lnSpc>
                <a:spcPct val="100000"/>
              </a:lnSpc>
              <a:spcBef>
                <a:spcPts val="1200"/>
              </a:spcBef>
              <a:buFont typeface="Arial" panose="020B0604020202020204" pitchFamily="34" charset="0"/>
              <a:buNone/>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Dushyant Kumar Singh, Sumit </a:t>
            </a:r>
            <a:r>
              <a:rPr lang="en-US" sz="1200" kern="100" dirty="0" err="1">
                <a:latin typeface="Times New Roman" panose="02020603050405020304" pitchFamily="18" charset="0"/>
                <a:ea typeface="Calibri" panose="020F0502020204030204" pitchFamily="34" charset="0"/>
                <a:cs typeface="Times New Roman" panose="02020603050405020304" pitchFamily="18" charset="0"/>
              </a:rPr>
              <a:t>Paroothi</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 Mayank Kumar </a:t>
            </a:r>
            <a:r>
              <a:rPr lang="en-US" sz="1200" kern="100" dirty="0" err="1">
                <a:latin typeface="Times New Roman" panose="02020603050405020304" pitchFamily="18" charset="0"/>
                <a:ea typeface="Calibri" panose="020F0502020204030204" pitchFamily="34" charset="0"/>
                <a:cs typeface="Times New Roman" panose="02020603050405020304" pitchFamily="18" charset="0"/>
              </a:rPr>
              <a:t>Rusia</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 Mohd. </a:t>
            </a:r>
            <a:r>
              <a:rPr lang="en-US" sz="1200" kern="100" dirty="0" err="1">
                <a:latin typeface="Times New Roman" panose="02020603050405020304" pitchFamily="18" charset="0"/>
                <a:ea typeface="Calibri" panose="020F0502020204030204" pitchFamily="34" charset="0"/>
                <a:cs typeface="Times New Roman" panose="02020603050405020304" pitchFamily="18" charset="0"/>
              </a:rPr>
              <a:t>Aquib</a:t>
            </a:r>
            <a:r>
              <a:rPr lang="en-US" sz="1200" kern="100" dirty="0">
                <a:latin typeface="Times New Roman" panose="02020603050405020304" pitchFamily="18" charset="0"/>
                <a:ea typeface="Calibri" panose="020F0502020204030204" pitchFamily="34" charset="0"/>
                <a:cs typeface="Times New Roman" panose="02020603050405020304" pitchFamily="18" charset="0"/>
              </a:rPr>
              <a:t> Ansari</a:t>
            </a:r>
          </a:p>
          <a:p>
            <a:pPr marL="0" indent="0" algn="just">
              <a:lnSpc>
                <a:spcPct val="100000"/>
              </a:lnSpc>
              <a:spcBef>
                <a:spcPts val="1200"/>
              </a:spcBef>
              <a:buFont typeface="Arial" panose="020B0604020202020204" pitchFamily="34" charset="0"/>
              <a:buNone/>
            </a:pPr>
            <a:r>
              <a:rPr lang="en-IN" sz="1200" b="1" dirty="0">
                <a:latin typeface="Times New Roman" panose="02020603050405020304" pitchFamily="18" charset="0"/>
                <a:cs typeface="Times New Roman" panose="02020603050405020304" pitchFamily="18" charset="0"/>
              </a:rPr>
              <a:t>Methodology: </a:t>
            </a:r>
            <a:r>
              <a:rPr lang="en-US" sz="1200" dirty="0">
                <a:latin typeface="Times New Roman" panose="02020603050405020304" pitchFamily="18" charset="0"/>
                <a:cs typeface="Times New Roman" panose="02020603050405020304" pitchFamily="18" charset="0"/>
              </a:rPr>
              <a:t> This paper involves a comprehensive approach to human detection and tracking in surveillance videos for city-wide surveillance using CCTV cameras. The research focuses on developing an automated surveillance system that can effectively detect and monitor human crowds in public areas to ensure social distancing compliance and enhance security measures</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Renewable Resource: Paper is made from trees, which are a renewable resource. As long as trees are replanted and managed responsibly, paper production can be sustained without depleting natural resources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Biodegradable: Paper products are biodegradable and can decompose relatively quickly, which makes them a more environmentally friendly option than many synthetic materials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Versatile: Paper is a versatile material that can be used for a wide variety of purposes, from packaging to printing to writing</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Disadvantages: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Deforestation: The potential for deforestation, which can have significant environmental impacts, including loss of biodiversity and increased greenhouse gas emissions.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Water Use: Paper manufacturing requires a significant amount of water, which can put pressure on freshwater resources and lead to water pollution if not properly managed.</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Chemical Use: The use of chemicals in the paper manufacturing process can have environmental impacts, including pollution of air, water, and soil.</a:t>
            </a:r>
          </a:p>
        </p:txBody>
      </p:sp>
    </p:spTree>
    <p:extLst>
      <p:ext uri="{BB962C8B-B14F-4D97-AF65-F5344CB8AC3E}">
        <p14:creationId xmlns:p14="http://schemas.microsoft.com/office/powerpoint/2010/main" val="118792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98943-8725-7CD7-2F4E-EBBB39BF4C89}"/>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431669C4-7A5B-30E3-4161-C0F6686CE167}"/>
              </a:ext>
            </a:extLst>
          </p:cNvPr>
          <p:cNvSpPr>
            <a:spLocks noGrp="1"/>
          </p:cNvSpPr>
          <p:nvPr>
            <p:ph type="dt" sz="half" idx="10"/>
          </p:nvPr>
        </p:nvSpPr>
        <p:spPr>
          <a:xfrm>
            <a:off x="8610600" y="6311900"/>
            <a:ext cx="2743200" cy="365125"/>
          </a:xfrm>
        </p:spPr>
        <p:txBody>
          <a:bodyPr/>
          <a:lstStyle/>
          <a:p>
            <a:pPr algn="r"/>
            <a:fld id="{A3597DE6-C422-445C-A6A9-543BC6D59872}"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91189C31-0571-0DD4-397D-017DE65177E5}"/>
              </a:ext>
            </a:extLst>
          </p:cNvPr>
          <p:cNvSpPr>
            <a:spLocks noGrp="1"/>
          </p:cNvSpPr>
          <p:nvPr>
            <p:ph type="ftr" sz="quarter" idx="11"/>
          </p:nvPr>
        </p:nvSpPr>
        <p:spPr>
          <a:xfrm>
            <a:off x="838200" y="6311900"/>
            <a:ext cx="4114800" cy="365125"/>
          </a:xfrm>
        </p:spPr>
        <p:txBody>
          <a:bodyPr/>
          <a:lstStyle/>
          <a:p>
            <a:pPr algn="l"/>
            <a:r>
              <a:rPr lang="en-US"/>
              <a:t>Department of MCA, Atria Institute of Technology</a:t>
            </a:r>
            <a:endParaRPr lang="en-IN"/>
          </a:p>
        </p:txBody>
      </p:sp>
      <p:pic>
        <p:nvPicPr>
          <p:cNvPr id="8" name="Picture 7">
            <a:extLst>
              <a:ext uri="{FF2B5EF4-FFF2-40B4-BE49-F238E27FC236}">
                <a16:creationId xmlns:a16="http://schemas.microsoft.com/office/drawing/2014/main" id="{6A0EFED5-F916-B1F5-43B3-A12D3EDBF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55"/>
            <a:ext cx="9419136" cy="993734"/>
          </a:xfrm>
          <a:prstGeom prst="rect">
            <a:avLst/>
          </a:prstGeom>
        </p:spPr>
      </p:pic>
      <p:sp>
        <p:nvSpPr>
          <p:cNvPr id="11" name="Content Placeholder 2">
            <a:extLst>
              <a:ext uri="{FF2B5EF4-FFF2-40B4-BE49-F238E27FC236}">
                <a16:creationId xmlns:a16="http://schemas.microsoft.com/office/drawing/2014/main" id="{9E52655D-DBCE-166A-12C2-53EF791DA3A0}"/>
              </a:ext>
            </a:extLst>
          </p:cNvPr>
          <p:cNvSpPr txBox="1">
            <a:spLocks/>
          </p:cNvSpPr>
          <p:nvPr/>
        </p:nvSpPr>
        <p:spPr>
          <a:xfrm>
            <a:off x="838200" y="1381923"/>
            <a:ext cx="10515600" cy="49299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1200"/>
              </a:spcBef>
              <a:buFont typeface="Arial" panose="020B0604020202020204" pitchFamily="34" charset="0"/>
              <a:buNone/>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“Crowd management, crime detection, work monitoring using ai/ml”</a:t>
            </a:r>
          </a:p>
          <a:p>
            <a:pPr marL="0" indent="0" algn="just">
              <a:lnSpc>
                <a:spcPct val="100000"/>
              </a:lnSpc>
              <a:spcBef>
                <a:spcPts val="1200"/>
              </a:spcBef>
              <a:buFont typeface="Arial" panose="020B0604020202020204" pitchFamily="34" charset="0"/>
              <a:buNone/>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Manoj Kumar .R et al.</a:t>
            </a:r>
          </a:p>
          <a:p>
            <a:pPr marL="0" indent="0" algn="just">
              <a:lnSpc>
                <a:spcPct val="100000"/>
              </a:lnSpc>
              <a:spcBef>
                <a:spcPts val="1200"/>
              </a:spcBef>
              <a:buFont typeface="Arial" panose="020B0604020202020204" pitchFamily="34" charset="0"/>
              <a:buNone/>
            </a:pPr>
            <a:r>
              <a:rPr lang="en-IN" sz="1200" b="1" dirty="0">
                <a:latin typeface="Times New Roman" panose="02020603050405020304" pitchFamily="18" charset="0"/>
                <a:cs typeface="Times New Roman" panose="02020603050405020304" pitchFamily="18" charset="0"/>
              </a:rPr>
              <a:t>Methodology: </a:t>
            </a:r>
            <a:r>
              <a:rPr lang="en-US" sz="1200" dirty="0">
                <a:latin typeface="Times New Roman" panose="02020603050405020304" pitchFamily="18" charset="0"/>
                <a:cs typeface="Times New Roman" panose="02020603050405020304" pitchFamily="18" charset="0"/>
              </a:rPr>
              <a:t> This paper involves the development and implementation of advanced algorithms capable of real-time analysis of video feeds, enabling the identification and assessment of crowd dynamics, criminal activities, and work procedures. The research focuses on optimizing the performance of current closed-circuit television (CCTV) networks by leveraging the capabilities of AI and ML algorithms, particularly in the field of computer vision.</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Enhanced Crowd Management: The paper's methodology utilizing AI and ML algorithms can significantly enhance crowd management by enabling real-time analysis of video feeds, identifying and assessing crowd dynamics, and providing useful insights for proactive intervention</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Improved Crime Prevention: The integration of AI and ML algorithms into CCTV networks can improve crime prevention by automatically analyzing live video feeds, identifying questionable activity, and providing insights for proactive intervention</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Efficient Work Monitoring: The paper suggests a comprehensive project that revolutionizes work monitoring by fusing computer vision technology with AI and ML, enabling real-time analysis of video feeds and recognizing adherence to work procedures.</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Disadvantages: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Deforestation: The potential for deforestation, which can have significant environmental impacts, including loss of biodiversity and increased greenhouse gas emissions.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Water Use: Paper manufacturing requires a significant amount of water, which can put pressure on freshwater resources and lead to water pollution if not properly managed.</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Chemical Use: The use of chemicals in the paper manufacturing process can have environmental impacts, including pollution of air, water, and soil.</a:t>
            </a:r>
          </a:p>
        </p:txBody>
      </p:sp>
    </p:spTree>
    <p:extLst>
      <p:ext uri="{BB962C8B-B14F-4D97-AF65-F5344CB8AC3E}">
        <p14:creationId xmlns:p14="http://schemas.microsoft.com/office/powerpoint/2010/main" val="156130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02169-5745-7886-9171-CBA953177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8DEC2-739C-7419-0FCF-5D893554E2A9}"/>
              </a:ext>
            </a:extLst>
          </p:cNvPr>
          <p:cNvSpPr>
            <a:spLocks noGrp="1"/>
          </p:cNvSpPr>
          <p:nvPr>
            <p:ph type="title"/>
          </p:nvPr>
        </p:nvSpPr>
        <p:spPr>
          <a:xfrm>
            <a:off x="838200" y="1352550"/>
            <a:ext cx="10515600" cy="649285"/>
          </a:xfrm>
        </p:spPr>
        <p:txBody>
          <a:bodyPr>
            <a:normAutofit fontScale="90000"/>
          </a:bodyPr>
          <a:lstStyle/>
          <a:p>
            <a:r>
              <a:rPr lang="en-IN" b="1" kern="100" dirty="0"/>
              <a:t>Reference</a:t>
            </a:r>
            <a:endParaRPr lang="en-IN" dirty="0"/>
          </a:p>
        </p:txBody>
      </p:sp>
      <p:sp>
        <p:nvSpPr>
          <p:cNvPr id="3" name="Content Placeholder 2">
            <a:extLst>
              <a:ext uri="{FF2B5EF4-FFF2-40B4-BE49-F238E27FC236}">
                <a16:creationId xmlns:a16="http://schemas.microsoft.com/office/drawing/2014/main" id="{569F0DCE-6330-7BF1-B015-4607D12935B6}"/>
              </a:ext>
            </a:extLst>
          </p:cNvPr>
          <p:cNvSpPr>
            <a:spLocks noGrp="1"/>
          </p:cNvSpPr>
          <p:nvPr>
            <p:ph idx="1"/>
          </p:nvPr>
        </p:nvSpPr>
        <p:spPr>
          <a:xfrm>
            <a:off x="838200" y="2136773"/>
            <a:ext cx="10515600" cy="4040189"/>
          </a:xfrm>
        </p:spPr>
        <p:txBody>
          <a:bodyPr>
            <a:normAutofit fontScale="92500" lnSpcReduction="10000"/>
          </a:bodyPr>
          <a:lstStyle/>
          <a:p>
            <a:pPr marL="342900" indent="-342900">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“Anomaly Detection in Video Surveillance Systems Based on Deep Convolutional Networks” , P. Ganapathy, K. Ramachandran, 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Vatsalya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“Convolutional Neural Networks for Real-Time Crowd Counting in Video Surveillance”, H. Wang, W. Liang, Q. Yang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"Video Analytics for Crime Prevention and Investigation Using Deep Learning Techniques", F. Alam, M. Ahmed, M. Ullah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"Detecting Abnormal Behavior in Public Spaces through Anomalous Activity Recognition", E. De La Torre, J. Martínez, J. González</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"Deep Learning Approaches for Detecting Violent Incidents in Video Surveillance Scenes", 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Elgendi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Hassanien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“Crowd Management and Monitoring using Deep Convolutional Neural Network”,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Pratiksha Singh, A K Daniel</a:t>
            </a:r>
          </a:p>
          <a:p>
            <a:pPr marL="342900" indent="-342900">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“Human Crowd Detection for City Wide Surveillance”, Dushyant Kumar Singh, Sumit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Paroothi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Mayank Kumar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Rusia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Mohd.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Aquib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Ansari</a:t>
            </a:r>
          </a:p>
          <a:p>
            <a:pPr marL="342900" indent="-342900">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crowd management, crime detection, work monitoring using ai/ml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Manoj Kumar .R et al.</a:t>
            </a:r>
          </a:p>
        </p:txBody>
      </p:sp>
      <p:sp>
        <p:nvSpPr>
          <p:cNvPr id="5" name="Date Placeholder 4">
            <a:extLst>
              <a:ext uri="{FF2B5EF4-FFF2-40B4-BE49-F238E27FC236}">
                <a16:creationId xmlns:a16="http://schemas.microsoft.com/office/drawing/2014/main" id="{83448D32-4F58-D62F-E309-10423EB13EDA}"/>
              </a:ext>
            </a:extLst>
          </p:cNvPr>
          <p:cNvSpPr>
            <a:spLocks noGrp="1"/>
          </p:cNvSpPr>
          <p:nvPr>
            <p:ph type="dt" sz="half" idx="10"/>
          </p:nvPr>
        </p:nvSpPr>
        <p:spPr>
          <a:xfrm>
            <a:off x="8610600" y="6311900"/>
            <a:ext cx="2743200" cy="365125"/>
          </a:xfrm>
        </p:spPr>
        <p:txBody>
          <a:bodyPr/>
          <a:lstStyle/>
          <a:p>
            <a:pPr algn="r"/>
            <a:fld id="{A3597DE6-C422-445C-A6A9-543BC6D59872}"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17D0DFBA-A544-1FF5-DF3E-64068231F081}"/>
              </a:ext>
            </a:extLst>
          </p:cNvPr>
          <p:cNvSpPr>
            <a:spLocks noGrp="1"/>
          </p:cNvSpPr>
          <p:nvPr>
            <p:ph type="ftr" sz="quarter" idx="11"/>
          </p:nvPr>
        </p:nvSpPr>
        <p:spPr>
          <a:xfrm>
            <a:off x="838200" y="6311900"/>
            <a:ext cx="4114800" cy="365125"/>
          </a:xfrm>
        </p:spPr>
        <p:txBody>
          <a:bodyPr/>
          <a:lstStyle/>
          <a:p>
            <a:pPr algn="l"/>
            <a:r>
              <a:rPr lang="en-US"/>
              <a:t>Department of MCA, Atria Institute of Technology</a:t>
            </a:r>
            <a:endParaRPr lang="en-IN"/>
          </a:p>
        </p:txBody>
      </p:sp>
      <p:pic>
        <p:nvPicPr>
          <p:cNvPr id="8" name="Picture 7">
            <a:extLst>
              <a:ext uri="{FF2B5EF4-FFF2-40B4-BE49-F238E27FC236}">
                <a16:creationId xmlns:a16="http://schemas.microsoft.com/office/drawing/2014/main" id="{D4E40EF4-6D00-5207-EDF3-3BDA874FB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55"/>
            <a:ext cx="9419136" cy="993734"/>
          </a:xfrm>
          <a:prstGeom prst="rect">
            <a:avLst/>
          </a:prstGeom>
        </p:spPr>
      </p:pic>
    </p:spTree>
    <p:extLst>
      <p:ext uri="{BB962C8B-B14F-4D97-AF65-F5344CB8AC3E}">
        <p14:creationId xmlns:p14="http://schemas.microsoft.com/office/powerpoint/2010/main" val="284951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BAF6B-28E1-A736-3B1A-A702EF4CF6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72C649-5ECA-99A0-15B8-D8E7EB7ED175}"/>
              </a:ext>
            </a:extLst>
          </p:cNvPr>
          <p:cNvSpPr>
            <a:spLocks noGrp="1"/>
          </p:cNvSpPr>
          <p:nvPr>
            <p:ph type="title"/>
          </p:nvPr>
        </p:nvSpPr>
        <p:spPr>
          <a:xfrm>
            <a:off x="838200" y="1352550"/>
            <a:ext cx="10515600" cy="649285"/>
          </a:xfrm>
        </p:spPr>
        <p:txBody>
          <a:bodyPr>
            <a:normAutofit fontScale="90000"/>
          </a:bodyPr>
          <a:lstStyle/>
          <a:p>
            <a:r>
              <a:rPr lang="en-IN" b="1" kern="100" dirty="0"/>
              <a:t>Reference</a:t>
            </a:r>
            <a:endParaRPr lang="en-IN" dirty="0"/>
          </a:p>
        </p:txBody>
      </p:sp>
      <p:sp>
        <p:nvSpPr>
          <p:cNvPr id="3" name="Content Placeholder 2">
            <a:extLst>
              <a:ext uri="{FF2B5EF4-FFF2-40B4-BE49-F238E27FC236}">
                <a16:creationId xmlns:a16="http://schemas.microsoft.com/office/drawing/2014/main" id="{B51B4F36-0E77-8E65-677F-E4A9D25AD5C6}"/>
              </a:ext>
            </a:extLst>
          </p:cNvPr>
          <p:cNvSpPr>
            <a:spLocks noGrp="1"/>
          </p:cNvSpPr>
          <p:nvPr>
            <p:ph idx="1"/>
          </p:nvPr>
        </p:nvSpPr>
        <p:spPr>
          <a:xfrm>
            <a:off x="838200" y="2001835"/>
            <a:ext cx="10515600" cy="4310065"/>
          </a:xfrm>
        </p:spPr>
        <p:txBody>
          <a:bodyPr>
            <a:normAutofit/>
          </a:bodyPr>
          <a:lstStyle/>
          <a:p>
            <a:pPr marL="342900" indent="-342900">
              <a:buFont typeface="+mj-lt"/>
              <a:buAutoNum type="arabicPeriod" startAt="9"/>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criminal activity monitoring and prevention using CCTV surveillance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Sumaira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Hedaoo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Riddhi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Shanbhag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Sakshi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Sonalkar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Sayam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Tukra, Prof. Shailesh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Hule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9"/>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Crowd Monitoring and Localization Using Deep Convolutional Neural Network: A Review”, Akbar Khan , Jawad Ali Shah,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Kushsairy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Kadir, Waleed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Albattah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Faizullah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Khan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9"/>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“Weapon Detection Using YOLO V3 for Smart Surveillance System”,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Sanam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Narejo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Bishwajeet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Pandey , Doris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Esenarro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vargas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Ciro Rodriguez , and M. Rizwan Anjum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9"/>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Crowd detection and management in surveillance system”, Nidhi Shetty, Pooja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Sankpal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Priyanka Shripad, Sandip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Zade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9"/>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“Weapon Detection in Real-Time CCTV Videos Using Deep Learning”,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Muhammad Tahir Bhatti, Muhammad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Gufran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Khan, (Senior Member, IEEE), Masood Aslam , And Muhammad Junaid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Fiaz</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9"/>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“Real - Time Crowd Monitoring System”, Hrishikesh Gaikwad, Sumit Jadhav, Nirbhaya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Gunjal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Sushant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Survase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Prof. Kaustubh Shinde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9"/>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“Crowd Detection, Monitoring and Management: A literature Review”, Hisham Haider Yusef Sa’ad, Yahya Al-</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Ashmoery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Adnan Haider,  Al-</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Marhabi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Zaid,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Kaleed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Alwasbi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Ruqaih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Hussein Salman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7ED878E5-2A50-2381-043F-28DCB9A2B71E}"/>
              </a:ext>
            </a:extLst>
          </p:cNvPr>
          <p:cNvSpPr>
            <a:spLocks noGrp="1"/>
          </p:cNvSpPr>
          <p:nvPr>
            <p:ph type="dt" sz="half" idx="10"/>
          </p:nvPr>
        </p:nvSpPr>
        <p:spPr>
          <a:xfrm>
            <a:off x="8610600" y="6311900"/>
            <a:ext cx="2743200" cy="365125"/>
          </a:xfrm>
        </p:spPr>
        <p:txBody>
          <a:bodyPr/>
          <a:lstStyle/>
          <a:p>
            <a:pPr algn="r"/>
            <a:fld id="{A3597DE6-C422-445C-A6A9-543BC6D59872}"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293ACF2E-A2E5-47EB-14A4-76EDE4B3C712}"/>
              </a:ext>
            </a:extLst>
          </p:cNvPr>
          <p:cNvSpPr>
            <a:spLocks noGrp="1"/>
          </p:cNvSpPr>
          <p:nvPr>
            <p:ph type="ftr" sz="quarter" idx="11"/>
          </p:nvPr>
        </p:nvSpPr>
        <p:spPr>
          <a:xfrm>
            <a:off x="838200" y="6311900"/>
            <a:ext cx="4114800" cy="365125"/>
          </a:xfrm>
        </p:spPr>
        <p:txBody>
          <a:bodyPr/>
          <a:lstStyle/>
          <a:p>
            <a:pPr algn="l"/>
            <a:r>
              <a:rPr lang="en-US"/>
              <a:t>Department of MCA, Atria Institute of Technology</a:t>
            </a:r>
            <a:endParaRPr lang="en-IN"/>
          </a:p>
        </p:txBody>
      </p:sp>
      <p:pic>
        <p:nvPicPr>
          <p:cNvPr id="8" name="Picture 7">
            <a:extLst>
              <a:ext uri="{FF2B5EF4-FFF2-40B4-BE49-F238E27FC236}">
                <a16:creationId xmlns:a16="http://schemas.microsoft.com/office/drawing/2014/main" id="{DEE9A528-A5A0-2181-1076-AFDDFEDFB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55"/>
            <a:ext cx="9419136" cy="993734"/>
          </a:xfrm>
          <a:prstGeom prst="rect">
            <a:avLst/>
          </a:prstGeom>
        </p:spPr>
      </p:pic>
    </p:spTree>
    <p:extLst>
      <p:ext uri="{BB962C8B-B14F-4D97-AF65-F5344CB8AC3E}">
        <p14:creationId xmlns:p14="http://schemas.microsoft.com/office/powerpoint/2010/main" val="146577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E31E-9F2B-D512-F1B3-09BF8EAEC90A}"/>
              </a:ext>
            </a:extLst>
          </p:cNvPr>
          <p:cNvSpPr>
            <a:spLocks noGrp="1"/>
          </p:cNvSpPr>
          <p:nvPr>
            <p:ph type="title"/>
          </p:nvPr>
        </p:nvSpPr>
        <p:spPr>
          <a:xfrm>
            <a:off x="838200" y="1299707"/>
            <a:ext cx="10515600" cy="619581"/>
          </a:xfrm>
        </p:spPr>
        <p:txBody>
          <a:bodyPr>
            <a:normAutofit fontScale="90000"/>
          </a:bodyPr>
          <a:lstStyle/>
          <a:p>
            <a:r>
              <a:rPr lang="en-IN" dirty="0"/>
              <a:t>Problem Definition</a:t>
            </a:r>
          </a:p>
        </p:txBody>
      </p:sp>
      <p:sp>
        <p:nvSpPr>
          <p:cNvPr id="3" name="Content Placeholder 2">
            <a:extLst>
              <a:ext uri="{FF2B5EF4-FFF2-40B4-BE49-F238E27FC236}">
                <a16:creationId xmlns:a16="http://schemas.microsoft.com/office/drawing/2014/main" id="{7F69BFAC-9E9B-FC84-01A1-CBF4AEE95469}"/>
              </a:ext>
            </a:extLst>
          </p:cNvPr>
          <p:cNvSpPr>
            <a:spLocks noGrp="1"/>
          </p:cNvSpPr>
          <p:nvPr>
            <p:ph idx="1"/>
          </p:nvPr>
        </p:nvSpPr>
        <p:spPr>
          <a:xfrm>
            <a:off x="838200" y="2273060"/>
            <a:ext cx="10515600" cy="4119563"/>
          </a:xfrm>
        </p:spPr>
        <p:txBody>
          <a:bodyPr>
            <a:noAutofit/>
          </a:bodyPr>
          <a:lstStyle/>
          <a:p>
            <a:pPr marL="0" indent="0" algn="just">
              <a:buNone/>
            </a:pPr>
            <a:r>
              <a:rPr lang="en-US" sz="1800" dirty="0"/>
              <a:t>Addressing the challenge of managing crowds and detecting crimes by using Artificial Intelligence (AI) and </a:t>
            </a:r>
          </a:p>
          <a:p>
            <a:pPr marL="0" indent="0" algn="just">
              <a:buNone/>
            </a:pPr>
            <a:r>
              <a:rPr lang="en-US" sz="1800" dirty="0"/>
              <a:t>Machine Learning (ML) is a significant concern for society. The problem involves creating a system that can </a:t>
            </a:r>
          </a:p>
          <a:p>
            <a:pPr marL="0" indent="0" algn="just">
              <a:buNone/>
            </a:pPr>
            <a:r>
              <a:rPr lang="en-US" sz="1800" dirty="0"/>
              <a:t>use existing video surveillance systems to analyze and understand complex scenes in real-time. Important </a:t>
            </a:r>
          </a:p>
          <a:p>
            <a:pPr marL="0" indent="0" algn="just">
              <a:buNone/>
            </a:pPr>
            <a:r>
              <a:rPr lang="en-US" sz="1800" dirty="0"/>
              <a:t>aspects of the problem include developing algorithms to estimate crowd density, detect unusual activities, and </a:t>
            </a:r>
          </a:p>
          <a:p>
            <a:pPr marL="0" indent="0" algn="just">
              <a:buNone/>
            </a:pPr>
            <a:r>
              <a:rPr lang="en-US" sz="1800" dirty="0"/>
              <a:t>identify potential criminal actions. The solution needs to overcome challenges like different environmental </a:t>
            </a:r>
          </a:p>
          <a:p>
            <a:pPr marL="0" indent="0" algn="just">
              <a:buNone/>
            </a:pPr>
            <a:r>
              <a:rPr lang="en-US" sz="1800" dirty="0"/>
              <a:t>conditions, varying camera views, and privacy considerations. Successfully implementing such a system </a:t>
            </a:r>
          </a:p>
          <a:p>
            <a:pPr marL="0" indent="0" algn="just">
              <a:buNone/>
            </a:pPr>
            <a:r>
              <a:rPr lang="en-US" sz="1800" dirty="0"/>
              <a:t>would enhance public safety by improving crowd control methods and enabling proactive measures for crime </a:t>
            </a:r>
          </a:p>
          <a:p>
            <a:pPr marL="0" indent="0" algn="just">
              <a:buNone/>
            </a:pPr>
            <a:r>
              <a:rPr lang="en-US" sz="1800" dirty="0"/>
              <a:t>prevention.</a:t>
            </a:r>
            <a:endParaRPr lang="en-IN" sz="1800" dirty="0"/>
          </a:p>
        </p:txBody>
      </p:sp>
      <p:sp>
        <p:nvSpPr>
          <p:cNvPr id="5" name="Date Placeholder 4">
            <a:extLst>
              <a:ext uri="{FF2B5EF4-FFF2-40B4-BE49-F238E27FC236}">
                <a16:creationId xmlns:a16="http://schemas.microsoft.com/office/drawing/2014/main" id="{F28F9421-5B47-73CB-5F28-9D0507BDC4BA}"/>
              </a:ext>
            </a:extLst>
          </p:cNvPr>
          <p:cNvSpPr>
            <a:spLocks noGrp="1"/>
          </p:cNvSpPr>
          <p:nvPr>
            <p:ph type="dt" sz="half" idx="10"/>
          </p:nvPr>
        </p:nvSpPr>
        <p:spPr>
          <a:xfrm>
            <a:off x="8610600" y="6311900"/>
            <a:ext cx="2743200" cy="365125"/>
          </a:xfrm>
        </p:spPr>
        <p:txBody>
          <a:bodyPr/>
          <a:lstStyle/>
          <a:p>
            <a:pPr algn="r"/>
            <a:fld id="{E12D318C-CE4F-44B1-B903-E2E1B1710596}"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0C2DED64-D09B-541E-0C2F-100F93A03FEB}"/>
              </a:ext>
            </a:extLst>
          </p:cNvPr>
          <p:cNvSpPr>
            <a:spLocks noGrp="1"/>
          </p:cNvSpPr>
          <p:nvPr>
            <p:ph type="ftr" sz="quarter" idx="11"/>
          </p:nvPr>
        </p:nvSpPr>
        <p:spPr>
          <a:xfrm>
            <a:off x="838200" y="6310312"/>
            <a:ext cx="4114800" cy="365125"/>
          </a:xfrm>
        </p:spPr>
        <p:txBody>
          <a:bodyPr/>
          <a:lstStyle/>
          <a:p>
            <a:pPr algn="l"/>
            <a:r>
              <a:rPr lang="en-US" dirty="0"/>
              <a:t>Department of MCA, Atria Institute of Technology</a:t>
            </a:r>
            <a:endParaRPr lang="en-IN" dirty="0"/>
          </a:p>
        </p:txBody>
      </p:sp>
      <p:pic>
        <p:nvPicPr>
          <p:cNvPr id="6" name="Picture 5">
            <a:extLst>
              <a:ext uri="{FF2B5EF4-FFF2-40B4-BE49-F238E27FC236}">
                <a16:creationId xmlns:a16="http://schemas.microsoft.com/office/drawing/2014/main" id="{BD077603-9370-23BF-D3EE-B8F2FCD3C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036" y="232948"/>
            <a:ext cx="9419136" cy="993734"/>
          </a:xfrm>
          <a:prstGeom prst="rect">
            <a:avLst/>
          </a:prstGeom>
        </p:spPr>
      </p:pic>
    </p:spTree>
    <p:extLst>
      <p:ext uri="{BB962C8B-B14F-4D97-AF65-F5344CB8AC3E}">
        <p14:creationId xmlns:p14="http://schemas.microsoft.com/office/powerpoint/2010/main" val="179550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C494-125F-C1FD-ED7B-A81B46DAF910}"/>
              </a:ext>
            </a:extLst>
          </p:cNvPr>
          <p:cNvSpPr>
            <a:spLocks noGrp="1"/>
          </p:cNvSpPr>
          <p:nvPr>
            <p:ph type="title"/>
          </p:nvPr>
        </p:nvSpPr>
        <p:spPr>
          <a:xfrm>
            <a:off x="838200" y="1340685"/>
            <a:ext cx="10515600" cy="640515"/>
          </a:xfrm>
        </p:spPr>
        <p:txBody>
          <a:bodyPr>
            <a:normAutofit fontScale="90000"/>
          </a:bodyPr>
          <a:lstStyle/>
          <a:p>
            <a:r>
              <a:rPr lang="en-IN" dirty="0"/>
              <a:t>Objectives</a:t>
            </a:r>
          </a:p>
        </p:txBody>
      </p:sp>
      <p:sp>
        <p:nvSpPr>
          <p:cNvPr id="3" name="Content Placeholder 2">
            <a:extLst>
              <a:ext uri="{FF2B5EF4-FFF2-40B4-BE49-F238E27FC236}">
                <a16:creationId xmlns:a16="http://schemas.microsoft.com/office/drawing/2014/main" id="{5C0E87C8-6882-0EDB-98FD-4467D6B962E0}"/>
              </a:ext>
            </a:extLst>
          </p:cNvPr>
          <p:cNvSpPr>
            <a:spLocks noGrp="1"/>
          </p:cNvSpPr>
          <p:nvPr>
            <p:ph idx="1"/>
          </p:nvPr>
        </p:nvSpPr>
        <p:spPr>
          <a:xfrm>
            <a:off x="838200" y="2114550"/>
            <a:ext cx="10515600" cy="4062412"/>
          </a:xfrm>
        </p:spPr>
        <p:txBody>
          <a:bodyPr>
            <a:normAutofit/>
          </a:bodyPr>
          <a:lstStyle/>
          <a:p>
            <a:pPr>
              <a:lnSpc>
                <a:spcPct val="150000"/>
              </a:lnSpc>
            </a:pPr>
            <a:r>
              <a:rPr lang="en-US" sz="2000" dirty="0"/>
              <a:t>Improve public safety by leveraging existing CCTV networks. </a:t>
            </a:r>
          </a:p>
          <a:p>
            <a:pPr>
              <a:lnSpc>
                <a:spcPct val="150000"/>
              </a:lnSpc>
            </a:pPr>
            <a:r>
              <a:rPr lang="en-US" sz="2000" dirty="0"/>
              <a:t>Employ AI and ML technologies to enhance crowd management and crime detection capabilities.</a:t>
            </a:r>
          </a:p>
          <a:p>
            <a:pPr>
              <a:lnSpc>
                <a:spcPct val="150000"/>
              </a:lnSpc>
            </a:pPr>
            <a:r>
              <a:rPr lang="en-US" sz="2000" dirty="0"/>
              <a:t>Develop a real-time system for accurate crowd density estimation.</a:t>
            </a:r>
          </a:p>
          <a:p>
            <a:pPr>
              <a:lnSpc>
                <a:spcPct val="150000"/>
              </a:lnSpc>
            </a:pPr>
            <a:r>
              <a:rPr lang="en-US" sz="2000" dirty="0"/>
              <a:t>Enable the system to promptly identify and alert authorities about potential criminal activities. </a:t>
            </a:r>
          </a:p>
          <a:p>
            <a:pPr>
              <a:lnSpc>
                <a:spcPct val="150000"/>
              </a:lnSpc>
            </a:pPr>
            <a:r>
              <a:rPr lang="en-US" sz="2000" dirty="0"/>
              <a:t>Optimize surveillance infrastructure for proactive crime prevention, contributing to a safer public environment. </a:t>
            </a:r>
            <a:endParaRPr lang="en-IN" sz="2000" dirty="0"/>
          </a:p>
        </p:txBody>
      </p:sp>
      <p:sp>
        <p:nvSpPr>
          <p:cNvPr id="5" name="Date Placeholder 4">
            <a:extLst>
              <a:ext uri="{FF2B5EF4-FFF2-40B4-BE49-F238E27FC236}">
                <a16:creationId xmlns:a16="http://schemas.microsoft.com/office/drawing/2014/main" id="{1A233A80-5ADE-D344-6F9E-A3D5B2E29C8E}"/>
              </a:ext>
            </a:extLst>
          </p:cNvPr>
          <p:cNvSpPr>
            <a:spLocks noGrp="1"/>
          </p:cNvSpPr>
          <p:nvPr>
            <p:ph type="dt" sz="half" idx="10"/>
          </p:nvPr>
        </p:nvSpPr>
        <p:spPr>
          <a:xfrm>
            <a:off x="8610600" y="6310312"/>
            <a:ext cx="2743200" cy="365125"/>
          </a:xfrm>
        </p:spPr>
        <p:txBody>
          <a:bodyPr/>
          <a:lstStyle/>
          <a:p>
            <a:pPr algn="r"/>
            <a:fld id="{6BF0F1FE-B2B6-434B-AA56-2A9B35FA44B1}"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2C115751-4CBB-E0DD-EDD3-A0CC047699A2}"/>
              </a:ext>
            </a:extLst>
          </p:cNvPr>
          <p:cNvSpPr>
            <a:spLocks noGrp="1"/>
          </p:cNvSpPr>
          <p:nvPr>
            <p:ph type="ftr" sz="quarter" idx="11"/>
          </p:nvPr>
        </p:nvSpPr>
        <p:spPr>
          <a:xfrm>
            <a:off x="838200" y="6310312"/>
            <a:ext cx="4114800" cy="365125"/>
          </a:xfrm>
        </p:spPr>
        <p:txBody>
          <a:bodyPr/>
          <a:lstStyle/>
          <a:p>
            <a:pPr algn="l"/>
            <a:r>
              <a:rPr lang="en-US" dirty="0"/>
              <a:t>Department of MCA, Atria Institute of Technology</a:t>
            </a:r>
            <a:endParaRPr lang="en-IN" dirty="0"/>
          </a:p>
        </p:txBody>
      </p:sp>
      <p:pic>
        <p:nvPicPr>
          <p:cNvPr id="6" name="Picture 5">
            <a:extLst>
              <a:ext uri="{FF2B5EF4-FFF2-40B4-BE49-F238E27FC236}">
                <a16:creationId xmlns:a16="http://schemas.microsoft.com/office/drawing/2014/main" id="{A04848AE-A1E0-9E7D-9546-9350C3868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036" y="232948"/>
            <a:ext cx="9419136" cy="993734"/>
          </a:xfrm>
          <a:prstGeom prst="rect">
            <a:avLst/>
          </a:prstGeom>
        </p:spPr>
      </p:pic>
    </p:spTree>
    <p:extLst>
      <p:ext uri="{BB962C8B-B14F-4D97-AF65-F5344CB8AC3E}">
        <p14:creationId xmlns:p14="http://schemas.microsoft.com/office/powerpoint/2010/main" val="283044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212B-3A14-D88E-A64C-F1560B58BA31}"/>
              </a:ext>
            </a:extLst>
          </p:cNvPr>
          <p:cNvSpPr>
            <a:spLocks noGrp="1"/>
          </p:cNvSpPr>
          <p:nvPr>
            <p:ph type="title"/>
          </p:nvPr>
        </p:nvSpPr>
        <p:spPr>
          <a:xfrm>
            <a:off x="838200" y="1095377"/>
            <a:ext cx="10515600" cy="649285"/>
          </a:xfrm>
        </p:spPr>
        <p:txBody>
          <a:bodyPr>
            <a:normAutofit fontScale="90000"/>
          </a:bodyPr>
          <a:lstStyle/>
          <a:p>
            <a:r>
              <a:rPr lang="en-IN" b="1" kern="100" dirty="0"/>
              <a:t>Literature Survey</a:t>
            </a:r>
            <a:endParaRPr lang="en-IN" dirty="0"/>
          </a:p>
        </p:txBody>
      </p:sp>
      <p:sp>
        <p:nvSpPr>
          <p:cNvPr id="3" name="Content Placeholder 2">
            <a:extLst>
              <a:ext uri="{FF2B5EF4-FFF2-40B4-BE49-F238E27FC236}">
                <a16:creationId xmlns:a16="http://schemas.microsoft.com/office/drawing/2014/main" id="{337CBEDB-9465-7D64-B285-51B70AFB01EC}"/>
              </a:ext>
            </a:extLst>
          </p:cNvPr>
          <p:cNvSpPr>
            <a:spLocks noGrp="1"/>
          </p:cNvSpPr>
          <p:nvPr>
            <p:ph idx="1"/>
          </p:nvPr>
        </p:nvSpPr>
        <p:spPr>
          <a:xfrm>
            <a:off x="838200" y="1722434"/>
            <a:ext cx="10515600" cy="4040189"/>
          </a:xfrm>
        </p:spPr>
        <p:txBody>
          <a:bodyPr>
            <a:noAutofit/>
          </a:bodyPr>
          <a:lstStyle/>
          <a:p>
            <a:pPr marL="0" lvl="0" indent="0" algn="just">
              <a:lnSpc>
                <a:spcPct val="100000"/>
              </a:lnSpc>
              <a:spcBef>
                <a:spcPts val="1200"/>
              </a:spcBef>
              <a:buNone/>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“Anomaly Detection in Video Surveillance Systems Based on Deep Convolutional Networks” </a:t>
            </a:r>
          </a:p>
          <a:p>
            <a:pPr marL="0" indent="0" algn="just">
              <a:lnSpc>
                <a:spcPct val="100000"/>
              </a:lnSpc>
              <a:spcBef>
                <a:spcPts val="1200"/>
              </a:spcBef>
              <a:buNone/>
            </a:pPr>
            <a:r>
              <a:rPr lang="sv-SE" sz="1200" dirty="0">
                <a:latin typeface="Times New Roman" panose="02020603050405020304" pitchFamily="18" charset="0"/>
                <a:cs typeface="Times New Roman" panose="02020603050405020304" pitchFamily="18" charset="0"/>
              </a:rPr>
              <a:t>P. Ganapathy, K. Ramachandran, R. Vatsalya</a:t>
            </a:r>
          </a:p>
          <a:p>
            <a:pPr marL="0" lvl="0" indent="0" algn="just">
              <a:lnSpc>
                <a:spcPct val="100000"/>
              </a:lnSpc>
              <a:spcBef>
                <a:spcPts val="1200"/>
              </a:spcBef>
              <a:buNone/>
            </a:pPr>
            <a:r>
              <a:rPr lang="en-IN" sz="1200" b="1" dirty="0">
                <a:latin typeface="Times New Roman" panose="02020603050405020304" pitchFamily="18" charset="0"/>
                <a:cs typeface="Times New Roman" panose="02020603050405020304" pitchFamily="18" charset="0"/>
              </a:rPr>
              <a:t>Methodology: </a:t>
            </a:r>
            <a:r>
              <a:rPr lang="en-US" sz="1200" dirty="0">
                <a:latin typeface="Times New Roman" panose="02020603050405020304" pitchFamily="18" charset="0"/>
                <a:cs typeface="Times New Roman" panose="02020603050405020304" pitchFamily="18" charset="0"/>
              </a:rPr>
              <a:t>The paper discusses various crowd detection systems, including laser-based, radio-based (</a:t>
            </a:r>
            <a:r>
              <a:rPr lang="en-US" sz="1200" dirty="0" err="1">
                <a:latin typeface="Times New Roman" panose="02020603050405020304" pitchFamily="18" charset="0"/>
                <a:cs typeface="Times New Roman" panose="02020603050405020304" pitchFamily="18" charset="0"/>
              </a:rPr>
              <a:t>WiFi</a:t>
            </a:r>
            <a:r>
              <a:rPr lang="en-US" sz="1200" dirty="0">
                <a:latin typeface="Times New Roman" panose="02020603050405020304" pitchFamily="18" charset="0"/>
                <a:cs typeface="Times New Roman" panose="02020603050405020304" pitchFamily="18" charset="0"/>
              </a:rPr>
              <a:t>), radio-based (RFID), radio-based (Bluetooth), video-based, and thermal-based systems. Emphasis is placed on accurate crowd detection techniques to predict and manage crowd formation effectively. The study explores crowd monitoring techniques, highlighting the importance of monitoring crowd dynamics for event management and public safety. Closed-circuit television (CCTV) surveillance is identified as a common method for crowd monitoring in traditional systems, focusing on gathering essential data like crowd size and density. Crowd management is discussed as the systematic planning, coordination, and supervision of orderly crowd movement to ensure public safety. The distinction between crowd control and crowd management is clarified, with an emphasis on facilitating crowd activities while maintaining safety during events.</a:t>
            </a:r>
            <a:endParaRPr lang="en-IN" sz="1200" dirty="0">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rPr>
              <a:t>Advantages</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Comprehensive Review: The paper provides a thorough review of technologies and methods relevant to crowd management, planning, behavior analysis, and counting, aiding researchers in advancing their understanding in this field</a:t>
            </a:r>
          </a:p>
          <a:p>
            <a:pPr marL="0" indent="0">
              <a:buNone/>
            </a:pPr>
            <a:r>
              <a:rPr lang="en-US" sz="1200" dirty="0">
                <a:latin typeface="Times New Roman" panose="02020603050405020304" pitchFamily="18" charset="0"/>
                <a:cs typeface="Times New Roman" panose="02020603050405020304" pitchFamily="18" charset="0"/>
              </a:rPr>
              <a:t>Relevance: By examining recent technology developments in crowd planning and monitoring, the study contributes to enhancing future progress in crowd management and safety during public events</a:t>
            </a:r>
          </a:p>
          <a:p>
            <a:pPr marL="0" indent="0">
              <a:buNone/>
            </a:pPr>
            <a:r>
              <a:rPr lang="en-US" sz="1200" b="1" dirty="0">
                <a:latin typeface="Times New Roman" panose="02020603050405020304" pitchFamily="18" charset="0"/>
                <a:cs typeface="Times New Roman" panose="02020603050405020304" pitchFamily="18" charset="0"/>
              </a:rPr>
              <a:t>Disadvantages</a:t>
            </a:r>
            <a:r>
              <a:rPr lang="en-US" sz="12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Limited Focus: The paper may lack in-depth discussion on specific case studies or real-world applications of the reviewed technologies and methods, potentially limiting practical insights for implementation</a:t>
            </a:r>
          </a:p>
          <a:p>
            <a:pPr marL="0" indent="0">
              <a:buNone/>
            </a:pPr>
            <a:r>
              <a:rPr lang="en-US" sz="1200" dirty="0">
                <a:latin typeface="Times New Roman" panose="02020603050405020304" pitchFamily="18" charset="0"/>
                <a:cs typeface="Times New Roman" panose="02020603050405020304" pitchFamily="18" charset="0"/>
              </a:rPr>
              <a:t>Theoretical Emphasis: While the paper extensively covers theoretical aspects of crowd management, it may benefit from more practical examples or empirical studies to validate the effectiveness of the proposed methodologies in real-world scenarios</a:t>
            </a:r>
          </a:p>
        </p:txBody>
      </p:sp>
      <p:sp>
        <p:nvSpPr>
          <p:cNvPr id="5" name="Date Placeholder 4">
            <a:extLst>
              <a:ext uri="{FF2B5EF4-FFF2-40B4-BE49-F238E27FC236}">
                <a16:creationId xmlns:a16="http://schemas.microsoft.com/office/drawing/2014/main" id="{61C4D05F-F1C3-972D-3E77-6BE3387A447F}"/>
              </a:ext>
            </a:extLst>
          </p:cNvPr>
          <p:cNvSpPr>
            <a:spLocks noGrp="1"/>
          </p:cNvSpPr>
          <p:nvPr>
            <p:ph type="dt" sz="half" idx="10"/>
          </p:nvPr>
        </p:nvSpPr>
        <p:spPr>
          <a:xfrm>
            <a:off x="8610600" y="6311900"/>
            <a:ext cx="2743200" cy="365125"/>
          </a:xfrm>
        </p:spPr>
        <p:txBody>
          <a:bodyPr/>
          <a:lstStyle/>
          <a:p>
            <a:pPr algn="r"/>
            <a:fld id="{A3597DE6-C422-445C-A6A9-543BC6D59872}"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2EACEE6B-9A8C-9C7A-396C-F56876565A16}"/>
              </a:ext>
            </a:extLst>
          </p:cNvPr>
          <p:cNvSpPr>
            <a:spLocks noGrp="1"/>
          </p:cNvSpPr>
          <p:nvPr>
            <p:ph type="ftr" sz="quarter" idx="11"/>
          </p:nvPr>
        </p:nvSpPr>
        <p:spPr>
          <a:xfrm>
            <a:off x="838200" y="6311900"/>
            <a:ext cx="4114800" cy="365125"/>
          </a:xfrm>
        </p:spPr>
        <p:txBody>
          <a:bodyPr/>
          <a:lstStyle/>
          <a:p>
            <a:pPr algn="l"/>
            <a:r>
              <a:rPr lang="en-US"/>
              <a:t>Department of MCA, Atria Institute of Technology</a:t>
            </a:r>
            <a:endParaRPr lang="en-IN"/>
          </a:p>
        </p:txBody>
      </p:sp>
      <p:pic>
        <p:nvPicPr>
          <p:cNvPr id="8" name="Picture 7">
            <a:extLst>
              <a:ext uri="{FF2B5EF4-FFF2-40B4-BE49-F238E27FC236}">
                <a16:creationId xmlns:a16="http://schemas.microsoft.com/office/drawing/2014/main" id="{CE0745FD-4884-3D8D-5207-F3B8AEA69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55"/>
            <a:ext cx="9419136" cy="993734"/>
          </a:xfrm>
          <a:prstGeom prst="rect">
            <a:avLst/>
          </a:prstGeom>
        </p:spPr>
      </p:pic>
    </p:spTree>
    <p:extLst>
      <p:ext uri="{BB962C8B-B14F-4D97-AF65-F5344CB8AC3E}">
        <p14:creationId xmlns:p14="http://schemas.microsoft.com/office/powerpoint/2010/main" val="388854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297BF-8880-1C77-A3D8-C36021F2E36D}"/>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DC3AB463-29E8-3DDE-F2C9-F6FA768F1277}"/>
              </a:ext>
            </a:extLst>
          </p:cNvPr>
          <p:cNvSpPr>
            <a:spLocks noGrp="1"/>
          </p:cNvSpPr>
          <p:nvPr>
            <p:ph type="dt" sz="half" idx="10"/>
          </p:nvPr>
        </p:nvSpPr>
        <p:spPr>
          <a:xfrm>
            <a:off x="8610600" y="6311900"/>
            <a:ext cx="2743200" cy="365125"/>
          </a:xfrm>
        </p:spPr>
        <p:txBody>
          <a:bodyPr/>
          <a:lstStyle/>
          <a:p>
            <a:pPr algn="r"/>
            <a:fld id="{A3597DE6-C422-445C-A6A9-543BC6D59872}"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4EFB15DA-1862-EB0E-6E62-EAE050CF3072}"/>
              </a:ext>
            </a:extLst>
          </p:cNvPr>
          <p:cNvSpPr>
            <a:spLocks noGrp="1"/>
          </p:cNvSpPr>
          <p:nvPr>
            <p:ph type="ftr" sz="quarter" idx="11"/>
          </p:nvPr>
        </p:nvSpPr>
        <p:spPr>
          <a:xfrm>
            <a:off x="838200" y="6311900"/>
            <a:ext cx="4114800" cy="365125"/>
          </a:xfrm>
        </p:spPr>
        <p:txBody>
          <a:bodyPr/>
          <a:lstStyle/>
          <a:p>
            <a:pPr algn="l"/>
            <a:r>
              <a:rPr lang="en-US"/>
              <a:t>Department of MCA, Atria Institute of Technology</a:t>
            </a:r>
            <a:endParaRPr lang="en-IN"/>
          </a:p>
        </p:txBody>
      </p:sp>
      <p:pic>
        <p:nvPicPr>
          <p:cNvPr id="8" name="Picture 7">
            <a:extLst>
              <a:ext uri="{FF2B5EF4-FFF2-40B4-BE49-F238E27FC236}">
                <a16:creationId xmlns:a16="http://schemas.microsoft.com/office/drawing/2014/main" id="{0E52FB7B-ABB7-63C2-6171-D4B80AFBD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55"/>
            <a:ext cx="9419136" cy="993734"/>
          </a:xfrm>
          <a:prstGeom prst="rect">
            <a:avLst/>
          </a:prstGeom>
        </p:spPr>
      </p:pic>
      <p:sp>
        <p:nvSpPr>
          <p:cNvPr id="6" name="Content Placeholder 2">
            <a:extLst>
              <a:ext uri="{FF2B5EF4-FFF2-40B4-BE49-F238E27FC236}">
                <a16:creationId xmlns:a16="http://schemas.microsoft.com/office/drawing/2014/main" id="{0A2CE36C-88C7-5886-C72D-E79D64A80E33}"/>
              </a:ext>
            </a:extLst>
          </p:cNvPr>
          <p:cNvSpPr txBox="1">
            <a:spLocks/>
          </p:cNvSpPr>
          <p:nvPr/>
        </p:nvSpPr>
        <p:spPr>
          <a:xfrm>
            <a:off x="691552" y="1222018"/>
            <a:ext cx="10515600" cy="5382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1200"/>
              </a:spcBef>
              <a:buFont typeface="Arial" panose="020B0604020202020204" pitchFamily="34" charset="0"/>
              <a:buNone/>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“Convolutional Neural Networks for Real-Time Crowd Counting in Video Surveillance” </a:t>
            </a:r>
          </a:p>
          <a:p>
            <a:pPr marL="0" indent="0" algn="just">
              <a:lnSpc>
                <a:spcPct val="100000"/>
              </a:lnSpc>
              <a:spcBef>
                <a:spcPts val="1200"/>
              </a:spcBef>
              <a:buFont typeface="Arial" panose="020B0604020202020204" pitchFamily="34" charset="0"/>
              <a:buNone/>
            </a:pPr>
            <a:r>
              <a:rPr lang="de-DE" sz="1200" dirty="0">
                <a:latin typeface="Times New Roman" panose="02020603050405020304" pitchFamily="18" charset="0"/>
                <a:cs typeface="Times New Roman" panose="02020603050405020304" pitchFamily="18" charset="0"/>
              </a:rPr>
              <a:t>H. Wang, W. Liang, Q. Yang</a:t>
            </a:r>
          </a:p>
          <a:p>
            <a:pPr marL="0" indent="0" algn="just">
              <a:lnSpc>
                <a:spcPct val="100000"/>
              </a:lnSpc>
              <a:spcBef>
                <a:spcPts val="1200"/>
              </a:spcBef>
              <a:buFont typeface="Arial" panose="020B0604020202020204" pitchFamily="34" charset="0"/>
              <a:buNone/>
            </a:pPr>
            <a:r>
              <a:rPr lang="en-IN" sz="1200" b="1" dirty="0">
                <a:latin typeface="Times New Roman" panose="02020603050405020304" pitchFamily="18" charset="0"/>
                <a:cs typeface="Times New Roman" panose="02020603050405020304" pitchFamily="18" charset="0"/>
              </a:rPr>
              <a:t>Methodology: </a:t>
            </a:r>
            <a:r>
              <a:rPr lang="en-US" sz="1200" dirty="0">
                <a:latin typeface="Times New Roman" panose="02020603050405020304" pitchFamily="18" charset="0"/>
                <a:cs typeface="Times New Roman" panose="02020603050405020304" pitchFamily="18" charset="0"/>
              </a:rPr>
              <a:t>The paper discusses various crowd detection systems, including laser-based, radio-based (</a:t>
            </a:r>
            <a:r>
              <a:rPr lang="en-US" sz="1200" dirty="0" err="1">
                <a:latin typeface="Times New Roman" panose="02020603050405020304" pitchFamily="18" charset="0"/>
                <a:cs typeface="Times New Roman" panose="02020603050405020304" pitchFamily="18" charset="0"/>
              </a:rPr>
              <a:t>WiFi</a:t>
            </a:r>
            <a:r>
              <a:rPr lang="en-US" sz="1200" dirty="0">
                <a:latin typeface="Times New Roman" panose="02020603050405020304" pitchFamily="18" charset="0"/>
                <a:cs typeface="Times New Roman" panose="02020603050405020304" pitchFamily="18" charset="0"/>
              </a:rPr>
              <a:t>), radio-based (RFID), radio-based (Bluetooth), video-based, and thermal-based systems. Emphasis is placed on accurate crowd detection techniques to predict and manage crowd formation effectively. The study explores crowd monitoring techniques, highlighting the importance of monitoring crowd dynamics for event management and public safety. Closed-circuit television (CCTV) surveillance is identified as a common method for crowd monitoring in traditional systems, focusing on gathering essential data like crowd size and density. </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Advantages:</a:t>
            </a: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Innovative Approach: The paper introduces the application of deep convolutional networks for real-time crowd counting in video surveillance systems, showcasing a novel and advanced method for crowd management</a:t>
            </a: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Real-Time Monitoring: By utilizing convolutional neural networks, the paper enables real-time crowd counting, which can significantly enhance event management and public safety by providing immediate insights into crowd dynamics</a:t>
            </a: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Enhanced Safety: The methodology presented in the paper has the potential to improve safety measures during public events by accurately counting and monitoring crowds, allowing for proactive crowd management strategies to be implemented.</a:t>
            </a:r>
          </a:p>
          <a:p>
            <a:pPr marL="0" indent="0">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Disadvantages:</a:t>
            </a: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Complexity: Implementing deep convolutional networks for real-time crowd counting may require advanced technical expertise and resources, potentially posing challenges for organizations with limited technological capabilities.</a:t>
            </a: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Resource Intensive: The use of deep learning models like convolutional neural networks can be computationally intensive, requiring significant processing power and potentially limiting real-time implementation on certain systems.</a:t>
            </a:r>
          </a:p>
          <a:p>
            <a:pPr marL="0" indent="0">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Accuracy Concerns: While deep learning models are powerful, there may be concerns about the accuracy of crowd counting results in complex real-world scenarios, which could impact the reliability of the system in practical applications.</a:t>
            </a:r>
          </a:p>
        </p:txBody>
      </p:sp>
    </p:spTree>
    <p:extLst>
      <p:ext uri="{BB962C8B-B14F-4D97-AF65-F5344CB8AC3E}">
        <p14:creationId xmlns:p14="http://schemas.microsoft.com/office/powerpoint/2010/main" val="155829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E9A42-D6CD-85A6-484B-8EAE33D4E67E}"/>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05438B58-91EC-E5DD-02E6-C84C1B4316F4}"/>
              </a:ext>
            </a:extLst>
          </p:cNvPr>
          <p:cNvSpPr>
            <a:spLocks noGrp="1"/>
          </p:cNvSpPr>
          <p:nvPr>
            <p:ph type="dt" sz="half" idx="10"/>
          </p:nvPr>
        </p:nvSpPr>
        <p:spPr>
          <a:xfrm>
            <a:off x="8610600" y="6311900"/>
            <a:ext cx="2743200" cy="365125"/>
          </a:xfrm>
        </p:spPr>
        <p:txBody>
          <a:bodyPr/>
          <a:lstStyle/>
          <a:p>
            <a:pPr algn="r"/>
            <a:fld id="{A3597DE6-C422-445C-A6A9-543BC6D59872}"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B31A1DC9-C214-DECD-A4F8-9AF82CA80940}"/>
              </a:ext>
            </a:extLst>
          </p:cNvPr>
          <p:cNvSpPr>
            <a:spLocks noGrp="1"/>
          </p:cNvSpPr>
          <p:nvPr>
            <p:ph type="ftr" sz="quarter" idx="11"/>
          </p:nvPr>
        </p:nvSpPr>
        <p:spPr>
          <a:xfrm>
            <a:off x="838200" y="6311900"/>
            <a:ext cx="4114800" cy="365125"/>
          </a:xfrm>
        </p:spPr>
        <p:txBody>
          <a:bodyPr/>
          <a:lstStyle/>
          <a:p>
            <a:pPr algn="l"/>
            <a:r>
              <a:rPr lang="en-US"/>
              <a:t>Department of MCA, Atria Institute of Technology</a:t>
            </a:r>
            <a:endParaRPr lang="en-IN"/>
          </a:p>
        </p:txBody>
      </p:sp>
      <p:pic>
        <p:nvPicPr>
          <p:cNvPr id="8" name="Picture 7">
            <a:extLst>
              <a:ext uri="{FF2B5EF4-FFF2-40B4-BE49-F238E27FC236}">
                <a16:creationId xmlns:a16="http://schemas.microsoft.com/office/drawing/2014/main" id="{8D03A372-63B8-3678-0720-0AA24D5F9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55"/>
            <a:ext cx="9419136" cy="993734"/>
          </a:xfrm>
          <a:prstGeom prst="rect">
            <a:avLst/>
          </a:prstGeom>
        </p:spPr>
      </p:pic>
      <p:sp>
        <p:nvSpPr>
          <p:cNvPr id="11" name="Content Placeholder 2">
            <a:extLst>
              <a:ext uri="{FF2B5EF4-FFF2-40B4-BE49-F238E27FC236}">
                <a16:creationId xmlns:a16="http://schemas.microsoft.com/office/drawing/2014/main" id="{46B49F83-821E-C30E-FAAA-22FAE6518CA0}"/>
              </a:ext>
            </a:extLst>
          </p:cNvPr>
          <p:cNvSpPr txBox="1">
            <a:spLocks/>
          </p:cNvSpPr>
          <p:nvPr/>
        </p:nvSpPr>
        <p:spPr>
          <a:xfrm>
            <a:off x="691552" y="1222018"/>
            <a:ext cx="10515600" cy="5382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1200"/>
              </a:spcBef>
              <a:buFont typeface="Arial" panose="020B0604020202020204" pitchFamily="34" charset="0"/>
              <a:buNone/>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“Video Analytics for Crime Prevention and Investigation Using Deep Learning Techniques” </a:t>
            </a:r>
          </a:p>
          <a:p>
            <a:pPr marL="0" indent="0" algn="just">
              <a:lnSpc>
                <a:spcPct val="100000"/>
              </a:lnSpc>
              <a:spcBef>
                <a:spcPts val="1200"/>
              </a:spcBef>
              <a:buFont typeface="Arial" panose="020B0604020202020204" pitchFamily="34" charset="0"/>
              <a:buNone/>
            </a:pPr>
            <a:r>
              <a:rPr lang="de-DE" sz="1200" dirty="0">
                <a:latin typeface="Times New Roman" panose="02020603050405020304" pitchFamily="18" charset="0"/>
                <a:cs typeface="Times New Roman" panose="02020603050405020304" pitchFamily="18" charset="0"/>
              </a:rPr>
              <a:t>F. Alam, M. Ahmed, M. Ullah</a:t>
            </a:r>
          </a:p>
          <a:p>
            <a:pPr marL="0" indent="0" algn="just">
              <a:lnSpc>
                <a:spcPct val="100000"/>
              </a:lnSpc>
              <a:spcBef>
                <a:spcPts val="1200"/>
              </a:spcBef>
              <a:buFont typeface="Arial" panose="020B0604020202020204" pitchFamily="34" charset="0"/>
              <a:buNone/>
            </a:pPr>
            <a:r>
              <a:rPr lang="en-IN" sz="1200" b="1" dirty="0">
                <a:latin typeface="Times New Roman" panose="02020603050405020304" pitchFamily="18" charset="0"/>
                <a:cs typeface="Times New Roman" panose="02020603050405020304" pitchFamily="18" charset="0"/>
              </a:rPr>
              <a:t>Methodology: </a:t>
            </a:r>
            <a:r>
              <a:rPr lang="en-IN" sz="1200" dirty="0">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involves the utilization of video analytics systems integrated with deep learning technologies to enhance crime prevention and investigation efforts. These systems analyze video footage using algorithms to differentiate between object types, provide alerts, and generate insights for users. The research focuses on the application of artificial intelligence, particularly video analytics, in law enforcement to improve surveillance beyond traditional CCTV cameras.</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Innovative Application: The paper introduces the use of deep learning techniques, specifically deep convolutional networks, for video analytics in crime prevention and investigation, showcasing a cutting-edge approach to enhancing security measures.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Enhanced Crime Prevention: By leveraging deep learning techniques, the paper offers the potential to improve crime prevention and investigation processes through advanced video analytics, enabling more efficient monitoring and detection of suspicious activities.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Technological Advancement: The utilization of deep learning techniques in video analytics for crime prevention signifies a technological advancement that can enhance law enforcement capabilities and contribute to more effective crime management strategies.</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Disadvantages: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Complex Implementation: Implementing deep learning techniques for video analytics in crime prevention may require specialized technical expertise and resources, potentially posing challenges for organizations with limited technological capabilities.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Resource Intensive: The use of deep learning models like convolutional neural networks can be computationally intensive, demanding significant processing power and potentially limiting real-time implementation on certain systems.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Ethical Considerations: Deep learning techniques in video surveillance raise concerns about privacy and data security, necessitating careful consideration of ethical implications and regulatory compliance to ensure responsible use of surveillance technologies.</a:t>
            </a:r>
          </a:p>
        </p:txBody>
      </p:sp>
    </p:spTree>
    <p:extLst>
      <p:ext uri="{BB962C8B-B14F-4D97-AF65-F5344CB8AC3E}">
        <p14:creationId xmlns:p14="http://schemas.microsoft.com/office/powerpoint/2010/main" val="376657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7FA04-1B5B-33BE-8FB8-61B37A6B5C7D}"/>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C647F30D-C809-17F1-2016-53822F9B72DA}"/>
              </a:ext>
            </a:extLst>
          </p:cNvPr>
          <p:cNvSpPr>
            <a:spLocks noGrp="1"/>
          </p:cNvSpPr>
          <p:nvPr>
            <p:ph type="dt" sz="half" idx="10"/>
          </p:nvPr>
        </p:nvSpPr>
        <p:spPr>
          <a:xfrm>
            <a:off x="8610600" y="6311900"/>
            <a:ext cx="2743200" cy="365125"/>
          </a:xfrm>
        </p:spPr>
        <p:txBody>
          <a:bodyPr/>
          <a:lstStyle/>
          <a:p>
            <a:pPr algn="r"/>
            <a:fld id="{A3597DE6-C422-445C-A6A9-543BC6D59872}"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52BBE82A-6654-AAFB-FDF0-D075236B194C}"/>
              </a:ext>
            </a:extLst>
          </p:cNvPr>
          <p:cNvSpPr>
            <a:spLocks noGrp="1"/>
          </p:cNvSpPr>
          <p:nvPr>
            <p:ph type="ftr" sz="quarter" idx="11"/>
          </p:nvPr>
        </p:nvSpPr>
        <p:spPr>
          <a:xfrm>
            <a:off x="838200" y="6311900"/>
            <a:ext cx="4114800" cy="365125"/>
          </a:xfrm>
        </p:spPr>
        <p:txBody>
          <a:bodyPr/>
          <a:lstStyle/>
          <a:p>
            <a:pPr algn="l"/>
            <a:r>
              <a:rPr lang="en-US"/>
              <a:t>Department of MCA, Atria Institute of Technology</a:t>
            </a:r>
            <a:endParaRPr lang="en-IN"/>
          </a:p>
        </p:txBody>
      </p:sp>
      <p:pic>
        <p:nvPicPr>
          <p:cNvPr id="8" name="Picture 7">
            <a:extLst>
              <a:ext uri="{FF2B5EF4-FFF2-40B4-BE49-F238E27FC236}">
                <a16:creationId xmlns:a16="http://schemas.microsoft.com/office/drawing/2014/main" id="{72E7EB02-1237-4CED-0FD1-63B8458D3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55"/>
            <a:ext cx="9419136" cy="993734"/>
          </a:xfrm>
          <a:prstGeom prst="rect">
            <a:avLst/>
          </a:prstGeom>
        </p:spPr>
      </p:pic>
      <p:sp>
        <p:nvSpPr>
          <p:cNvPr id="11" name="Content Placeholder 2">
            <a:extLst>
              <a:ext uri="{FF2B5EF4-FFF2-40B4-BE49-F238E27FC236}">
                <a16:creationId xmlns:a16="http://schemas.microsoft.com/office/drawing/2014/main" id="{36132049-4B75-0E75-7082-849853C7F30A}"/>
              </a:ext>
            </a:extLst>
          </p:cNvPr>
          <p:cNvSpPr txBox="1">
            <a:spLocks/>
          </p:cNvSpPr>
          <p:nvPr/>
        </p:nvSpPr>
        <p:spPr>
          <a:xfrm>
            <a:off x="838200" y="1146085"/>
            <a:ext cx="10515600" cy="5382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1200"/>
              </a:spcBef>
              <a:buFont typeface="Arial" panose="020B0604020202020204" pitchFamily="34" charset="0"/>
              <a:buNone/>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"Detecting Abnormal Behavior in Public Spaces through Anomalous Activity Recognition"</a:t>
            </a:r>
          </a:p>
          <a:p>
            <a:pPr marL="0" indent="0" algn="just">
              <a:lnSpc>
                <a:spcPct val="100000"/>
              </a:lnSpc>
              <a:spcBef>
                <a:spcPts val="1200"/>
              </a:spcBef>
              <a:buFont typeface="Arial" panose="020B0604020202020204" pitchFamily="34" charset="0"/>
              <a:buNone/>
            </a:pPr>
            <a:r>
              <a:rPr lang="es-ES" sz="1200" dirty="0">
                <a:latin typeface="Times New Roman" panose="02020603050405020304" pitchFamily="18" charset="0"/>
                <a:cs typeface="Times New Roman" panose="02020603050405020304" pitchFamily="18" charset="0"/>
              </a:rPr>
              <a:t>E. De La Torre, J. Martínez, J. González</a:t>
            </a:r>
          </a:p>
          <a:p>
            <a:pPr marL="0" indent="0" algn="just">
              <a:lnSpc>
                <a:spcPct val="100000"/>
              </a:lnSpc>
              <a:spcBef>
                <a:spcPts val="1200"/>
              </a:spcBef>
              <a:buFont typeface="Arial" panose="020B0604020202020204" pitchFamily="34" charset="0"/>
              <a:buNone/>
            </a:pPr>
            <a:r>
              <a:rPr lang="en-IN" sz="1200" b="1" dirty="0">
                <a:latin typeface="Times New Roman" panose="02020603050405020304" pitchFamily="18" charset="0"/>
                <a:cs typeface="Times New Roman" panose="02020603050405020304" pitchFamily="18" charset="0"/>
              </a:rPr>
              <a:t>Methodology: </a:t>
            </a:r>
            <a:r>
              <a:rPr lang="en-IN" sz="1200" dirty="0">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focuses on utilizing anomaly detection techniques to identify irregularities or abnormal patterns in public spaces through video surveillance systems. The research emphasizes the significance of automatically detecting abnormal behaviors in crowded environments to enhance safety, prevent risks, and ensure quick responses in case of emergencies</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Enhanced Crime Prevention: The paper's methodology, utilizing video analytics and deep learning techniques, can significantly enhance crime prevention efforts by analyzing video footage to detect criminal activities and predict crime hotspots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Real-Time Surveillance: By integrating deep learning algorithms like CNN and RNNs, the research enables real-time surveillance for security and safety purposes, automatically generating descriptions of activities in videos to track individuals, cars, and objects detected in the footage</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Improved Public Safety: The utilization of anomaly detection techniques within video surveillance systems can swiftly identify abnormal behaviors in public spaces, enhancing safety measures and enabling quick responses to potential risks or emergencies.</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Disadvantages: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High Upfront Cost: Implementing advanced analytics, including video analytics systems, comes with a high initial cost that may strain agency budgets due to the need for skilled personnel, infrastructure deployment, and technology acquisition</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Data Quality Issues: Before implementing advanced analytics like video surveillance systems, addressing data quality issues is crucial to ensure accurate results and reliable insights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Lack of Standard Technologies: There is no standard set of technologies for collecting, offloading, and protecting data in advanced analytics systems, posing challenges in deploying and maintaining the necessary infrastructure.</a:t>
            </a:r>
          </a:p>
        </p:txBody>
      </p:sp>
    </p:spTree>
    <p:extLst>
      <p:ext uri="{BB962C8B-B14F-4D97-AF65-F5344CB8AC3E}">
        <p14:creationId xmlns:p14="http://schemas.microsoft.com/office/powerpoint/2010/main" val="363797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43662-D8A9-3C47-E90C-B83141CDDD43}"/>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C14C4974-322D-8AF6-1A5D-E65B3F3E1AF5}"/>
              </a:ext>
            </a:extLst>
          </p:cNvPr>
          <p:cNvSpPr>
            <a:spLocks noGrp="1"/>
          </p:cNvSpPr>
          <p:nvPr>
            <p:ph type="dt" sz="half" idx="10"/>
          </p:nvPr>
        </p:nvSpPr>
        <p:spPr>
          <a:xfrm>
            <a:off x="8610600" y="6311900"/>
            <a:ext cx="2743200" cy="365125"/>
          </a:xfrm>
        </p:spPr>
        <p:txBody>
          <a:bodyPr/>
          <a:lstStyle/>
          <a:p>
            <a:pPr algn="r"/>
            <a:fld id="{A3597DE6-C422-445C-A6A9-543BC6D59872}"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0C70CE53-8543-8EC4-E287-F20C77C6E77E}"/>
              </a:ext>
            </a:extLst>
          </p:cNvPr>
          <p:cNvSpPr>
            <a:spLocks noGrp="1"/>
          </p:cNvSpPr>
          <p:nvPr>
            <p:ph type="ftr" sz="quarter" idx="11"/>
          </p:nvPr>
        </p:nvSpPr>
        <p:spPr>
          <a:xfrm>
            <a:off x="838200" y="6311900"/>
            <a:ext cx="4114800" cy="365125"/>
          </a:xfrm>
        </p:spPr>
        <p:txBody>
          <a:bodyPr/>
          <a:lstStyle/>
          <a:p>
            <a:pPr algn="l"/>
            <a:r>
              <a:rPr lang="en-US"/>
              <a:t>Department of MCA, Atria Institute of Technology</a:t>
            </a:r>
            <a:endParaRPr lang="en-IN"/>
          </a:p>
        </p:txBody>
      </p:sp>
      <p:pic>
        <p:nvPicPr>
          <p:cNvPr id="8" name="Picture 7">
            <a:extLst>
              <a:ext uri="{FF2B5EF4-FFF2-40B4-BE49-F238E27FC236}">
                <a16:creationId xmlns:a16="http://schemas.microsoft.com/office/drawing/2014/main" id="{48FFBB71-DACF-CC5C-7355-D3EA5F2B8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55"/>
            <a:ext cx="9419136" cy="993734"/>
          </a:xfrm>
          <a:prstGeom prst="rect">
            <a:avLst/>
          </a:prstGeom>
        </p:spPr>
      </p:pic>
      <p:sp>
        <p:nvSpPr>
          <p:cNvPr id="11" name="Content Placeholder 2">
            <a:extLst>
              <a:ext uri="{FF2B5EF4-FFF2-40B4-BE49-F238E27FC236}">
                <a16:creationId xmlns:a16="http://schemas.microsoft.com/office/drawing/2014/main" id="{FF5702DF-F98E-F17F-0B1C-F67A66BA48C7}"/>
              </a:ext>
            </a:extLst>
          </p:cNvPr>
          <p:cNvSpPr txBox="1">
            <a:spLocks/>
          </p:cNvSpPr>
          <p:nvPr/>
        </p:nvSpPr>
        <p:spPr>
          <a:xfrm>
            <a:off x="898585" y="1209747"/>
            <a:ext cx="10515600" cy="5382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1200"/>
              </a:spcBef>
              <a:buFont typeface="Arial" panose="020B0604020202020204" pitchFamily="34" charset="0"/>
              <a:buNone/>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"Deep Learning Approaches for Detecting Violent Incidents in Video Surveillance Scenes“</a:t>
            </a:r>
          </a:p>
          <a:p>
            <a:pPr marL="0" indent="0" algn="just">
              <a:lnSpc>
                <a:spcPct val="100000"/>
              </a:lnSpc>
              <a:spcBef>
                <a:spcPts val="1200"/>
              </a:spcBef>
              <a:buFont typeface="Arial" panose="020B0604020202020204" pitchFamily="34" charset="0"/>
              <a:buNone/>
            </a:pPr>
            <a:r>
              <a:rPr lang="es-ES" sz="1200" dirty="0">
                <a:latin typeface="Times New Roman" panose="02020603050405020304" pitchFamily="18" charset="0"/>
                <a:cs typeface="Times New Roman" panose="02020603050405020304" pitchFamily="18" charset="0"/>
              </a:rPr>
              <a:t>O. </a:t>
            </a:r>
            <a:r>
              <a:rPr lang="es-ES" sz="1200" dirty="0" err="1">
                <a:latin typeface="Times New Roman" panose="02020603050405020304" pitchFamily="18" charset="0"/>
                <a:cs typeface="Times New Roman" panose="02020603050405020304" pitchFamily="18" charset="0"/>
              </a:rPr>
              <a:t>Elgendi</a:t>
            </a:r>
            <a:r>
              <a:rPr lang="es-ES" sz="1200" dirty="0">
                <a:latin typeface="Times New Roman" panose="02020603050405020304" pitchFamily="18" charset="0"/>
                <a:cs typeface="Times New Roman" panose="02020603050405020304" pitchFamily="18" charset="0"/>
              </a:rPr>
              <a:t>, A. </a:t>
            </a:r>
            <a:r>
              <a:rPr lang="es-ES" sz="1200" dirty="0" err="1">
                <a:latin typeface="Times New Roman" panose="02020603050405020304" pitchFamily="18" charset="0"/>
                <a:cs typeface="Times New Roman" panose="02020603050405020304" pitchFamily="18" charset="0"/>
              </a:rPr>
              <a:t>Hassanien</a:t>
            </a:r>
            <a:endParaRPr lang="es-ES" sz="1200" dirty="0">
              <a:latin typeface="Times New Roman" panose="02020603050405020304" pitchFamily="18" charset="0"/>
              <a:cs typeface="Times New Roman" panose="02020603050405020304" pitchFamily="18" charset="0"/>
            </a:endParaRPr>
          </a:p>
          <a:p>
            <a:pPr marL="0" indent="0" algn="just">
              <a:lnSpc>
                <a:spcPct val="100000"/>
              </a:lnSpc>
              <a:spcBef>
                <a:spcPts val="1200"/>
              </a:spcBef>
              <a:buFont typeface="Arial" panose="020B0604020202020204" pitchFamily="34" charset="0"/>
              <a:buNone/>
            </a:pPr>
            <a:r>
              <a:rPr lang="en-IN" sz="1200" b="1" dirty="0">
                <a:latin typeface="Times New Roman" panose="02020603050405020304" pitchFamily="18" charset="0"/>
                <a:cs typeface="Times New Roman" panose="02020603050405020304" pitchFamily="18" charset="0"/>
              </a:rPr>
              <a:t>Methodology: </a:t>
            </a:r>
            <a:r>
              <a:rPr lang="en-US" sz="1200" dirty="0">
                <a:latin typeface="Times New Roman" panose="02020603050405020304" pitchFamily="18" charset="0"/>
                <a:cs typeface="Times New Roman" panose="02020603050405020304" pitchFamily="18" charset="0"/>
              </a:rPr>
              <a:t>This paper focuses on leveraging deep learning architectures, feature extraction techniques, and model training to develop efficient approaches for detecting violent incidents in video surveillance scenes in real-time, aiming to enhance security measures and public safety through advanced technology</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Enhanced Security Measures: The paper's focus on utilizing deep learning approaches for detecting violent incidents in video surveillance scenes can significantly enhance security measures by enabling the real-time identification of violent activities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Efficient Crime Prevention: By leveraging deep learning architectures like CNNs and RNNs, the research methodology can improve crime prevention efforts by accurately detecting and classifying violent incidents in video footage, aiding law enforcement agencies in proactive measures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Real-Time Detection: The use of deep learning techniques allows for the real-time detection of violent incidents in video surveillance scenes, enabling swift responses to potential threats and enhancing public safety measures.</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Disadvantages: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Complex Implementation: Implementing deep learning approaches for detecting violent incidents may require specialized expertise and resources, making it challenging for organizations with limited technical capabilities to adopt and integrate these advanced technologies effectively</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Data Privacy Concerns: The utilization of video analytics systems for detecting violent incidents raises concerns about data privacy and ethical considerations regarding the collection, storage, and analysis of sensitive video surveillance data</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Costly Infrastructure: Developing and deploying deep learning models for violence detection in video surveillance scenes can be costly due to the need for high-performance computing resources, specialized software, and continuous model training and optimization.</a:t>
            </a:r>
          </a:p>
        </p:txBody>
      </p:sp>
    </p:spTree>
    <p:extLst>
      <p:ext uri="{BB962C8B-B14F-4D97-AF65-F5344CB8AC3E}">
        <p14:creationId xmlns:p14="http://schemas.microsoft.com/office/powerpoint/2010/main" val="428282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94665-3EDA-CC04-B765-B755F31B744F}"/>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8A44D2AC-19DA-2B37-3269-BB7E1110E152}"/>
              </a:ext>
            </a:extLst>
          </p:cNvPr>
          <p:cNvSpPr>
            <a:spLocks noGrp="1"/>
          </p:cNvSpPr>
          <p:nvPr>
            <p:ph type="dt" sz="half" idx="10"/>
          </p:nvPr>
        </p:nvSpPr>
        <p:spPr>
          <a:xfrm>
            <a:off x="8610600" y="6311900"/>
            <a:ext cx="2743200" cy="365125"/>
          </a:xfrm>
        </p:spPr>
        <p:txBody>
          <a:bodyPr/>
          <a:lstStyle/>
          <a:p>
            <a:pPr algn="r"/>
            <a:fld id="{A3597DE6-C422-445C-A6A9-543BC6D59872}" type="datetime2">
              <a:rPr lang="en-IN" smtClean="0"/>
              <a:pPr algn="r"/>
              <a:t>Wednesday, 04 September 2024</a:t>
            </a:fld>
            <a:endParaRPr lang="en-IN"/>
          </a:p>
        </p:txBody>
      </p:sp>
      <p:sp>
        <p:nvSpPr>
          <p:cNvPr id="4" name="Footer Placeholder 3">
            <a:extLst>
              <a:ext uri="{FF2B5EF4-FFF2-40B4-BE49-F238E27FC236}">
                <a16:creationId xmlns:a16="http://schemas.microsoft.com/office/drawing/2014/main" id="{F829093E-719D-0D53-59A3-BFC4EAF06DFF}"/>
              </a:ext>
            </a:extLst>
          </p:cNvPr>
          <p:cNvSpPr>
            <a:spLocks noGrp="1"/>
          </p:cNvSpPr>
          <p:nvPr>
            <p:ph type="ftr" sz="quarter" idx="11"/>
          </p:nvPr>
        </p:nvSpPr>
        <p:spPr>
          <a:xfrm>
            <a:off x="838200" y="6311900"/>
            <a:ext cx="4114800" cy="365125"/>
          </a:xfrm>
        </p:spPr>
        <p:txBody>
          <a:bodyPr/>
          <a:lstStyle/>
          <a:p>
            <a:pPr algn="l"/>
            <a:r>
              <a:rPr lang="en-US"/>
              <a:t>Department of MCA, Atria Institute of Technology</a:t>
            </a:r>
            <a:endParaRPr lang="en-IN"/>
          </a:p>
        </p:txBody>
      </p:sp>
      <p:pic>
        <p:nvPicPr>
          <p:cNvPr id="8" name="Picture 7">
            <a:extLst>
              <a:ext uri="{FF2B5EF4-FFF2-40B4-BE49-F238E27FC236}">
                <a16:creationId xmlns:a16="http://schemas.microsoft.com/office/drawing/2014/main" id="{3A159A98-873E-2729-E712-703C618C5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6555"/>
            <a:ext cx="9419136" cy="993734"/>
          </a:xfrm>
          <a:prstGeom prst="rect">
            <a:avLst/>
          </a:prstGeom>
        </p:spPr>
      </p:pic>
      <p:sp>
        <p:nvSpPr>
          <p:cNvPr id="11" name="Content Placeholder 2">
            <a:extLst>
              <a:ext uri="{FF2B5EF4-FFF2-40B4-BE49-F238E27FC236}">
                <a16:creationId xmlns:a16="http://schemas.microsoft.com/office/drawing/2014/main" id="{C31EFD70-0EC1-DBBB-AE0F-EDAA25F47120}"/>
              </a:ext>
            </a:extLst>
          </p:cNvPr>
          <p:cNvSpPr txBox="1">
            <a:spLocks/>
          </p:cNvSpPr>
          <p:nvPr/>
        </p:nvSpPr>
        <p:spPr>
          <a:xfrm>
            <a:off x="838200" y="1111579"/>
            <a:ext cx="10515600" cy="5382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1200"/>
              </a:spcBef>
              <a:buFont typeface="Arial" panose="020B0604020202020204" pitchFamily="34" charset="0"/>
              <a:buNone/>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“Crowd Management and Monitoring using Deep Convolutional Neural Network”</a:t>
            </a:r>
          </a:p>
          <a:p>
            <a:pPr marL="0" indent="0" algn="just">
              <a:lnSpc>
                <a:spcPct val="100000"/>
              </a:lnSpc>
              <a:spcBef>
                <a:spcPts val="1200"/>
              </a:spcBef>
              <a:buFont typeface="Arial" panose="020B0604020202020204" pitchFamily="34" charset="0"/>
              <a:buNone/>
            </a:pPr>
            <a:r>
              <a:rPr lang="en-US" sz="1200" kern="100" dirty="0">
                <a:latin typeface="Times New Roman" panose="02020603050405020304" pitchFamily="18" charset="0"/>
                <a:ea typeface="Calibri" panose="020F0502020204030204" pitchFamily="34" charset="0"/>
                <a:cs typeface="Times New Roman" panose="02020603050405020304" pitchFamily="18" charset="0"/>
              </a:rPr>
              <a:t>Pratiksha Singh, A K Daniel</a:t>
            </a:r>
          </a:p>
          <a:p>
            <a:pPr marL="0" indent="0" algn="just">
              <a:lnSpc>
                <a:spcPct val="100000"/>
              </a:lnSpc>
              <a:spcBef>
                <a:spcPts val="1200"/>
              </a:spcBef>
              <a:buFont typeface="Arial" panose="020B0604020202020204" pitchFamily="34" charset="0"/>
              <a:buNone/>
            </a:pPr>
            <a:r>
              <a:rPr lang="en-IN" sz="1200" b="1" dirty="0">
                <a:latin typeface="Times New Roman" panose="02020603050405020304" pitchFamily="18" charset="0"/>
                <a:cs typeface="Times New Roman" panose="02020603050405020304" pitchFamily="18" charset="0"/>
              </a:rPr>
              <a:t>Methodology: </a:t>
            </a:r>
            <a:r>
              <a:rPr lang="en-US" sz="1200" dirty="0">
                <a:latin typeface="Times New Roman" panose="02020603050405020304" pitchFamily="18" charset="0"/>
                <a:cs typeface="Times New Roman" panose="02020603050405020304" pitchFamily="18" charset="0"/>
              </a:rPr>
              <a:t> This paper focuses on leveraging deep learning architectures, feature extraction techniques, and model training to develop efficient approaches for crowd management and monitoring in video surveillance scenes in real-time, aiming to enhance public safety and security measures through advanced technology applications.</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Enhanced Crowd Management: The paper's methodology utilizing deep convolutional neural networks can significantly enhance crowd management and monitoring in public spaces, aiding in efficient crowd density estimation and count in surveillance scenes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Real-Time Monitoring: By leveraging deep learning techniques, particularly CNNs, the research methodology enables real-time monitoring of crowd activities, allowing for quick responses to potential crowd-related incidents and enhancing public safety measures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Improved Security Measures: The utilization of deep learning architectures for crowd management and monitoring can enhance security measures by providing accurate crowd density estimation and count, aiding in proactive security measures in crowded environments.</a:t>
            </a:r>
          </a:p>
          <a:p>
            <a:pPr marL="0" indent="0" algn="just">
              <a:lnSpc>
                <a:spcPct val="100000"/>
              </a:lnSpc>
              <a:spcBef>
                <a:spcPts val="1200"/>
              </a:spcBef>
              <a:buFont typeface="Arial" panose="020B0604020202020204" pitchFamily="34" charset="0"/>
              <a:buNone/>
            </a:pPr>
            <a:r>
              <a:rPr lang="en-US" sz="1200" b="1" dirty="0">
                <a:latin typeface="Times New Roman" panose="02020603050405020304" pitchFamily="18" charset="0"/>
                <a:cs typeface="Times New Roman" panose="02020603050405020304" pitchFamily="18" charset="0"/>
              </a:rPr>
              <a:t>Disadvantages: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Complex Implementation: Implementing deep convolutional neural networks for crowd management may require specialized expertise and resources, making it challenging for organizations with limited technical capabilities to adopt and integrate these advanced technologies effectively</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Data Privacy Concerns: The utilization of video analytics systems for crowd monitoring raises concerns about data privacy and ethical considerations regarding the collection, storage, and analysis of sensitive video surveillance data related to crowd activities</a:t>
            </a:r>
          </a:p>
          <a:p>
            <a:pPr marL="0" indent="0" algn="just">
              <a:lnSpc>
                <a:spcPct val="100000"/>
              </a:lnSpc>
              <a:spcBef>
                <a:spcPts val="1200"/>
              </a:spcBef>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Costly Infrastructure: Developing and deploying deep learning models for crowd management and monitoring can be costly due to the need for high-performance computing resources, specialized software, and continuous model training and optimization, posing financial challenges for implementation.</a:t>
            </a:r>
          </a:p>
        </p:txBody>
      </p:sp>
    </p:spTree>
    <p:extLst>
      <p:ext uri="{BB962C8B-B14F-4D97-AF65-F5344CB8AC3E}">
        <p14:creationId xmlns:p14="http://schemas.microsoft.com/office/powerpoint/2010/main" val="585118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680</TotalTime>
  <Words>3005</Words>
  <Application>Microsoft Office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AI ML Based Crowd Management and Crime Detection Using Existing CCTV</vt:lpstr>
      <vt:lpstr>Problem Definition</vt:lpstr>
      <vt:lpstr>Objectives</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Gomathy Prathima</dc:creator>
  <cp:lastModifiedBy>Sona Das</cp:lastModifiedBy>
  <cp:revision>17</cp:revision>
  <dcterms:created xsi:type="dcterms:W3CDTF">2023-03-07T06:13:35Z</dcterms:created>
  <dcterms:modified xsi:type="dcterms:W3CDTF">2024-09-04T20:40:36Z</dcterms:modified>
</cp:coreProperties>
</file>