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309" r:id="rId6"/>
    <p:sldId id="443" r:id="rId7"/>
    <p:sldId id="444" r:id="rId8"/>
    <p:sldId id="445" r:id="rId9"/>
    <p:sldId id="446" r:id="rId10"/>
    <p:sldId id="442" r:id="rId11"/>
    <p:sldId id="436" r:id="rId12"/>
    <p:sldId id="438" r:id="rId13"/>
    <p:sldId id="439" r:id="rId14"/>
    <p:sldId id="440" r:id="rId15"/>
    <p:sldId id="447" r:id="rId16"/>
    <p:sldId id="44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F4C94-35D3-4C6B-9AC6-51969EAFD3CB}" v="32" dt="2023-06-03T11:46:44.319"/>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p:cViewPr varScale="1">
        <p:scale>
          <a:sx n="67" d="100"/>
          <a:sy n="67" d="100"/>
        </p:scale>
        <p:origin x="62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6/9/2023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6546">
          <p15:clr>
            <a:srgbClr val="FBAE40"/>
          </p15:clr>
        </p15:guide>
        <p15:guide id="3" orient="horz" pos="776">
          <p15:clr>
            <a:srgbClr val="FBAE40"/>
          </p15:clr>
        </p15:guide>
        <p15:guide id="4" pos="7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p15:clr>
            <a:srgbClr val="FBAE40"/>
          </p15:clr>
        </p15:guide>
        <p15:guide id="2" pos="1890">
          <p15:clr>
            <a:srgbClr val="FBAE40"/>
          </p15:clr>
        </p15:guide>
        <p15:guide id="3" pos="5594">
          <p15:clr>
            <a:srgbClr val="FBAE40"/>
          </p15:clr>
        </p15:guide>
        <p15:guide id="4" pos="5788">
          <p15:clr>
            <a:srgbClr val="FBAE40"/>
          </p15:clr>
        </p15:guide>
        <p15:guide id="5" pos="3744">
          <p15:clr>
            <a:srgbClr val="FBAE40"/>
          </p15:clr>
        </p15:guide>
        <p15:guide id="6" pos="3934">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p15:clr>
            <a:srgbClr val="FBAE40"/>
          </p15:clr>
        </p15:guide>
        <p15:guide id="4" pos="5172">
          <p15:clr>
            <a:srgbClr val="FBAE40"/>
          </p15:clr>
        </p15:guide>
        <p15:guide id="5" orient="horz" pos="3832">
          <p15:clr>
            <a:srgbClr val="FBAE40"/>
          </p15:clr>
        </p15:guide>
        <p15:guide id="6" orient="horz" pos="1152">
          <p15:clr>
            <a:srgbClr val="FBAE40"/>
          </p15:clr>
        </p15:guide>
        <p15:guide id="7" orient="horz" pos="41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p15:clr>
            <a:srgbClr val="FBAE40"/>
          </p15:clr>
        </p15:guide>
        <p15:guide id="2" pos="4032">
          <p15:clr>
            <a:srgbClr val="FBAE40"/>
          </p15:clr>
        </p15:guide>
        <p15:guide id="3" orient="horz" pos="3832">
          <p15:clr>
            <a:srgbClr val="FBAE40"/>
          </p15:clr>
        </p15:guide>
        <p15:guide id="4" orient="horz" pos="1440">
          <p15:clr>
            <a:srgbClr val="FBAE40"/>
          </p15:clr>
        </p15:guide>
        <p15:guide id="5" orient="horz" pos="4148">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p15:clr>
            <a:srgbClr val="FBAE40"/>
          </p15:clr>
        </p15:guide>
        <p15:guide id="6" pos="39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p15:clr>
            <a:srgbClr val="FBAE40"/>
          </p15:clr>
        </p15:guide>
        <p15:guide id="4" pos="3744">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p15:clr>
            <a:srgbClr val="FBAE40"/>
          </p15:clr>
        </p15:guide>
        <p15:guide id="11" pos="4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p15:clr>
            <a:srgbClr val="FBAE40"/>
          </p15:clr>
        </p15:guide>
        <p15:guide id="9" orient="horz" pos="25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p15:clr>
            <a:srgbClr val="FBAE40"/>
          </p15:clr>
        </p15:guide>
        <p15:guide id="2" pos="4580">
          <p15:clr>
            <a:srgbClr val="FBAE40"/>
          </p15:clr>
        </p15:guide>
        <p15:guide id="3" orient="horz" pos="1152">
          <p15:clr>
            <a:srgbClr val="FBAE40"/>
          </p15:clr>
        </p15:guide>
        <p15:guide id="4" orient="horz" pos="3832">
          <p15:clr>
            <a:srgbClr val="FBAE40"/>
          </p15:clr>
        </p15:guide>
        <p15:guide id="5" pos="1890">
          <p15:clr>
            <a:srgbClr val="FBAE40"/>
          </p15:clr>
        </p15:guide>
        <p15:guide id="6" pos="20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p15:clr>
            <a:srgbClr val="FBAE40"/>
          </p15:clr>
        </p15:guide>
        <p15:guide id="3" orient="horz" pos="4148">
          <p15:clr>
            <a:srgbClr val="FBAE40"/>
          </p15:clr>
        </p15:guide>
        <p15:guide id="4" orient="horz" pos="115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p15:clr>
            <a:srgbClr val="FBAE40"/>
          </p15:clr>
        </p15:guide>
        <p15:guide id="2" pos="4138">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p15:clr>
            <a:srgbClr val="FBAE40"/>
          </p15:clr>
        </p15:guide>
        <p15:guide id="2" pos="2700">
          <p15:clr>
            <a:srgbClr val="FBAE40"/>
          </p15:clr>
        </p15:guide>
        <p15:guide id="3" orient="horz" pos="1266">
          <p15:clr>
            <a:srgbClr val="FBAE40"/>
          </p15:clr>
        </p15:guide>
        <p15:guide id="5" orient="horz" pos="4148">
          <p15:clr>
            <a:srgbClr val="FBAE40"/>
          </p15:clr>
        </p15:guide>
        <p15:guide id="6" pos="4978">
          <p15:clr>
            <a:srgbClr val="FBAE40"/>
          </p15:clr>
        </p15:guide>
        <p15:guide id="7" pos="5172">
          <p15:clr>
            <a:srgbClr val="FBAE40"/>
          </p15:clr>
        </p15:guide>
        <p15:guide id="8" orient="horz" pos="36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onaES/order-service.git" TargetMode="External"/><Relationship Id="rId2" Type="http://schemas.openxmlformats.org/officeDocument/2006/relationships/hyperlink" Target="https://youtu.be/aHuCeLn72Lg"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sz="4000" b="1" i="0" dirty="0">
                <a:solidFill>
                  <a:srgbClr val="FFFFFF"/>
                </a:solidFill>
                <a:effectLst/>
                <a:latin typeface="Calibri" panose="020F0502020204030204" pitchFamily="34" charset="0"/>
                <a:cs typeface="Calibri" panose="020F0502020204030204" pitchFamily="34" charset="0"/>
              </a:rPr>
              <a:t>AWS </a:t>
            </a:r>
            <a:r>
              <a:rPr lang="en-US" sz="4000" b="1" i="0" dirty="0" err="1">
                <a:solidFill>
                  <a:srgbClr val="FFFFFF"/>
                </a:solidFill>
                <a:effectLst/>
                <a:latin typeface="Calibri" panose="020F0502020204030204" pitchFamily="34" charset="0"/>
                <a:cs typeface="Calibri" panose="020F0502020204030204" pitchFamily="34" charset="0"/>
              </a:rPr>
              <a:t>CodeCommit</a:t>
            </a:r>
            <a:r>
              <a:rPr lang="en-US" sz="4000" b="1" i="0" dirty="0">
                <a:solidFill>
                  <a:srgbClr val="FFFFFF"/>
                </a:solidFill>
                <a:effectLst/>
                <a:latin typeface="Calibri" panose="020F0502020204030204" pitchFamily="34" charset="0"/>
                <a:cs typeface="Calibri" panose="020F0502020204030204" pitchFamily="34" charset="0"/>
              </a:rPr>
              <a:t>, AWS </a:t>
            </a:r>
            <a:r>
              <a:rPr lang="en-US" sz="4000" b="1" i="0" dirty="0" err="1">
                <a:solidFill>
                  <a:srgbClr val="FFFFFF"/>
                </a:solidFill>
                <a:effectLst/>
                <a:latin typeface="Calibri" panose="020F0502020204030204" pitchFamily="34" charset="0"/>
                <a:cs typeface="Calibri" panose="020F0502020204030204" pitchFamily="34" charset="0"/>
              </a:rPr>
              <a:t>CodeBuild</a:t>
            </a:r>
            <a:r>
              <a:rPr lang="en-US" sz="4000" b="1" i="0" dirty="0">
                <a:solidFill>
                  <a:srgbClr val="FFFFFF"/>
                </a:solidFill>
                <a:effectLst/>
                <a:latin typeface="Calibri" panose="020F0502020204030204" pitchFamily="34" charset="0"/>
                <a:cs typeface="Calibri" panose="020F0502020204030204" pitchFamily="34" charset="0"/>
              </a:rPr>
              <a:t>, AWS </a:t>
            </a:r>
            <a:r>
              <a:rPr lang="en-US" sz="4000" b="1" i="0" dirty="0" err="1">
                <a:solidFill>
                  <a:srgbClr val="FFFFFF"/>
                </a:solidFill>
                <a:effectLst/>
                <a:latin typeface="Calibri" panose="020F0502020204030204" pitchFamily="34" charset="0"/>
                <a:cs typeface="Calibri" panose="020F0502020204030204" pitchFamily="34" charset="0"/>
              </a:rPr>
              <a:t>CodeDeploy</a:t>
            </a:r>
            <a:r>
              <a:rPr lang="en-US" sz="4000" b="1" i="0" dirty="0">
                <a:solidFill>
                  <a:srgbClr val="FFFFFF"/>
                </a:solidFill>
                <a:effectLst/>
                <a:latin typeface="Calibri" panose="020F0502020204030204" pitchFamily="34" charset="0"/>
                <a:cs typeface="Calibri" panose="020F0502020204030204" pitchFamily="34" charset="0"/>
              </a:rPr>
              <a:t>, and AWS </a:t>
            </a:r>
            <a:r>
              <a:rPr lang="en-US" sz="4000" b="1" i="0" dirty="0" err="1">
                <a:solidFill>
                  <a:srgbClr val="FFFFFF"/>
                </a:solidFill>
                <a:effectLst/>
                <a:latin typeface="Calibri" panose="020F0502020204030204" pitchFamily="34" charset="0"/>
                <a:cs typeface="Calibri" panose="020F0502020204030204" pitchFamily="34" charset="0"/>
              </a:rPr>
              <a:t>CodePipeline</a:t>
            </a:r>
            <a:br>
              <a:rPr lang="en-US" b="0" i="0" dirty="0">
                <a:solidFill>
                  <a:srgbClr val="232F3E"/>
                </a:solidFill>
                <a:effectLst/>
                <a:latin typeface="AmazonEmberBold"/>
              </a:rPr>
            </a:br>
            <a:endParaRPr lang="en-US" dirty="0"/>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pPr lvl="1"/>
            <a:r>
              <a:rPr lang="en-US" sz="2000" dirty="0"/>
              <a:t>Sona E S</a:t>
            </a:r>
          </a:p>
          <a:p>
            <a:pPr lvl="1"/>
            <a:r>
              <a:rPr lang="en-US" sz="2000" dirty="0"/>
              <a:t>245209</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cartoon, screenshot, diagram&#10;&#10;Description automatically generated">
            <a:extLst>
              <a:ext uri="{FF2B5EF4-FFF2-40B4-BE49-F238E27FC236}">
                <a16:creationId xmlns:a16="http://schemas.microsoft.com/office/drawing/2014/main" id="{F16B3A07-21B2-4A1E-8D9F-1CD26BD04232}"/>
              </a:ext>
            </a:extLst>
          </p:cNvPr>
          <p:cNvPicPr>
            <a:picLocks noGrp="1" noChangeAspect="1"/>
          </p:cNvPicPr>
          <p:nvPr>
            <p:ph idx="1"/>
          </p:nvPr>
        </p:nvPicPr>
        <p:blipFill>
          <a:blip r:embed="rId2"/>
          <a:stretch>
            <a:fillRect/>
          </a:stretch>
        </p:blipFill>
        <p:spPr>
          <a:xfrm>
            <a:off x="845758" y="1123950"/>
            <a:ext cx="10287885" cy="4251325"/>
          </a:xfrm>
        </p:spPr>
      </p:pic>
    </p:spTree>
    <p:extLst>
      <p:ext uri="{BB962C8B-B14F-4D97-AF65-F5344CB8AC3E}">
        <p14:creationId xmlns:p14="http://schemas.microsoft.com/office/powerpoint/2010/main" val="38270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4A52-3837-4326-B21C-E238944C8B63}"/>
              </a:ext>
            </a:extLst>
          </p:cNvPr>
          <p:cNvSpPr>
            <a:spLocks noGrp="1"/>
          </p:cNvSpPr>
          <p:nvPr>
            <p:ph type="title"/>
          </p:nvPr>
        </p:nvSpPr>
        <p:spPr>
          <a:xfrm>
            <a:off x="367284" y="527685"/>
            <a:ext cx="11457432" cy="914400"/>
          </a:xfrm>
        </p:spPr>
        <p:txBody>
          <a:bodyPr/>
          <a:lstStyle/>
          <a:p>
            <a:r>
              <a:rPr lang="en-US" b="1" i="0" dirty="0">
                <a:solidFill>
                  <a:srgbClr val="292929"/>
                </a:solidFill>
                <a:effectLst/>
              </a:rPr>
              <a:t>Benefits</a:t>
            </a:r>
            <a:br>
              <a:rPr lang="en-US" b="0" i="0" dirty="0">
                <a:solidFill>
                  <a:srgbClr val="292929"/>
                </a:solidFill>
                <a:effectLst/>
                <a:latin typeface="source-serif-pro"/>
              </a:rPr>
            </a:br>
            <a:endParaRPr lang="en-IN" dirty="0"/>
          </a:p>
        </p:txBody>
      </p:sp>
      <p:sp>
        <p:nvSpPr>
          <p:cNvPr id="3" name="Content Placeholder 2">
            <a:extLst>
              <a:ext uri="{FF2B5EF4-FFF2-40B4-BE49-F238E27FC236}">
                <a16:creationId xmlns:a16="http://schemas.microsoft.com/office/drawing/2014/main" id="{4C5B0C80-0F15-47CF-9DD9-3EE23D34CA5B}"/>
              </a:ext>
            </a:extLst>
          </p:cNvPr>
          <p:cNvSpPr>
            <a:spLocks noGrp="1"/>
          </p:cNvSpPr>
          <p:nvPr>
            <p:ph idx="1"/>
          </p:nvPr>
        </p:nvSpPr>
        <p:spPr>
          <a:xfrm>
            <a:off x="365759" y="1828800"/>
            <a:ext cx="9606915" cy="4251960"/>
          </a:xfrm>
        </p:spPr>
        <p:txBody>
          <a:bodyPr/>
          <a:lstStyle/>
          <a:p>
            <a:pPr algn="l"/>
            <a:r>
              <a:rPr lang="en-US" sz="2400" b="0" i="0" dirty="0">
                <a:solidFill>
                  <a:srgbClr val="292929"/>
                </a:solidFill>
                <a:effectLst/>
              </a:rPr>
              <a:t>Automation of Build , Test and Release Process.</a:t>
            </a:r>
          </a:p>
          <a:p>
            <a:pPr algn="l"/>
            <a:r>
              <a:rPr lang="en-US" sz="2400" b="0" i="0" dirty="0">
                <a:solidFill>
                  <a:srgbClr val="292929"/>
                </a:solidFill>
                <a:effectLst/>
              </a:rPr>
              <a:t>Pipeline History Reports and Pipeline Status Visualizations</a:t>
            </a:r>
          </a:p>
          <a:p>
            <a:pPr algn="l"/>
            <a:r>
              <a:rPr lang="en-US" sz="2400" b="0" i="0" dirty="0">
                <a:solidFill>
                  <a:srgbClr val="292929"/>
                </a:solidFill>
                <a:effectLst/>
              </a:rPr>
              <a:t>Establish a consistent release process.</a:t>
            </a:r>
          </a:p>
          <a:p>
            <a:pPr algn="l"/>
            <a:r>
              <a:rPr lang="en-US" sz="2400" b="0" i="0" dirty="0">
                <a:solidFill>
                  <a:srgbClr val="292929"/>
                </a:solidFill>
                <a:effectLst/>
              </a:rPr>
              <a:t>Speed up delivery while improving quality.</a:t>
            </a:r>
          </a:p>
          <a:p>
            <a:pPr algn="l"/>
            <a:r>
              <a:rPr lang="en-US" sz="2400" b="0" i="0" dirty="0">
                <a:solidFill>
                  <a:srgbClr val="292929"/>
                </a:solidFill>
                <a:effectLst/>
              </a:rPr>
              <a:t>Supports external tools integration for source, build and deploy.</a:t>
            </a:r>
          </a:p>
          <a:p>
            <a:endParaRPr lang="en-IN" dirty="0"/>
          </a:p>
        </p:txBody>
      </p:sp>
    </p:spTree>
    <p:extLst>
      <p:ext uri="{BB962C8B-B14F-4D97-AF65-F5344CB8AC3E}">
        <p14:creationId xmlns:p14="http://schemas.microsoft.com/office/powerpoint/2010/main" val="52596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196D-58FC-4C23-B7CC-9EAF18C9904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C74EB38-F52B-416D-8427-CFC8A55438CF}"/>
              </a:ext>
            </a:extLst>
          </p:cNvPr>
          <p:cNvSpPr>
            <a:spLocks noGrp="1"/>
          </p:cNvSpPr>
          <p:nvPr>
            <p:ph idx="1"/>
          </p:nvPr>
        </p:nvSpPr>
        <p:spPr/>
        <p:txBody>
          <a:bodyPr/>
          <a:lstStyle/>
          <a:p>
            <a:r>
              <a:rPr lang="en-IN" sz="2400" u="sng" dirty="0">
                <a:solidFill>
                  <a:srgbClr val="0000FF"/>
                </a:solidFill>
                <a:effectLst/>
                <a:latin typeface="Calibri" panose="020F0502020204030204" pitchFamily="34" charset="0"/>
                <a:ea typeface="Times New Roman" panose="02020603050405020304" pitchFamily="18" charset="0"/>
                <a:hlinkClick r:id="rId2"/>
              </a:rPr>
              <a:t>https://youtu.be/aHuCeLn72Lg</a:t>
            </a:r>
            <a:endParaRPr lang="en-IN" sz="2400" dirty="0">
              <a:effectLst/>
              <a:latin typeface="Calibri" panose="020F0502020204030204" pitchFamily="34" charset="0"/>
              <a:ea typeface="Calibri" panose="020F0502020204030204" pitchFamily="34" charset="0"/>
            </a:endParaRPr>
          </a:p>
          <a:p>
            <a:r>
              <a:rPr lang="en-IN" sz="2400" u="sng" dirty="0">
                <a:solidFill>
                  <a:srgbClr val="000000"/>
                </a:solidFill>
                <a:effectLst/>
                <a:latin typeface="Calibri" panose="020F0502020204030204" pitchFamily="34" charset="0"/>
                <a:ea typeface="Times New Roman" panose="02020603050405020304" pitchFamily="18" charset="0"/>
                <a:hlinkClick r:id="rId3"/>
              </a:rPr>
              <a:t>https://github.com/SonaES/order-service.git</a:t>
            </a:r>
            <a:endParaRPr lang="en-IN" sz="24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35878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25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04800"/>
            <a:ext cx="11457432" cy="914400"/>
          </a:xfrm>
        </p:spPr>
        <p:txBody>
          <a:bodyPr/>
          <a:lstStyle/>
          <a:p>
            <a:r>
              <a:rPr lang="en-US" dirty="0"/>
              <a:t>AWS Developer Tools</a:t>
            </a:r>
          </a:p>
        </p:txBody>
      </p:sp>
      <p:pic>
        <p:nvPicPr>
          <p:cNvPr id="1026" name="Picture 2" descr="Image">
            <a:extLst>
              <a:ext uri="{FF2B5EF4-FFF2-40B4-BE49-F238E27FC236}">
                <a16:creationId xmlns:a16="http://schemas.microsoft.com/office/drawing/2014/main" id="{2F344B22-C627-4BB1-9D56-C18648C853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9747" y="1303337"/>
            <a:ext cx="9565481" cy="425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27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4EE6-3487-4528-A05C-9ED66C4A90B7}"/>
              </a:ext>
            </a:extLst>
          </p:cNvPr>
          <p:cNvSpPr>
            <a:spLocks noGrp="1"/>
          </p:cNvSpPr>
          <p:nvPr>
            <p:ph type="title"/>
          </p:nvPr>
        </p:nvSpPr>
        <p:spPr/>
        <p:txBody>
          <a:bodyPr/>
          <a:lstStyle/>
          <a:p>
            <a:r>
              <a:rPr lang="en-US" i="0" dirty="0">
                <a:effectLst/>
                <a:latin typeface="+mn-lt"/>
              </a:rPr>
              <a:t>AWS </a:t>
            </a:r>
            <a:r>
              <a:rPr lang="en-US" i="0" dirty="0" err="1">
                <a:effectLst/>
                <a:latin typeface="+mn-lt"/>
              </a:rPr>
              <a:t>CodeCommit</a:t>
            </a:r>
            <a:r>
              <a:rPr lang="en-US" i="0" dirty="0">
                <a:effectLst/>
                <a:latin typeface="+mn-lt"/>
              </a:rPr>
              <a:t>:</a:t>
            </a:r>
            <a:br>
              <a:rPr lang="en-US" b="0" i="0" dirty="0">
                <a:solidFill>
                  <a:srgbClr val="374151"/>
                </a:solidFill>
                <a:effectLst/>
                <a:latin typeface="+mn-lt"/>
              </a:rPr>
            </a:br>
            <a:endParaRPr lang="en-IN" dirty="0">
              <a:latin typeface="+mn-lt"/>
            </a:endParaRPr>
          </a:p>
        </p:txBody>
      </p:sp>
      <p:sp>
        <p:nvSpPr>
          <p:cNvPr id="3" name="Content Placeholder 2">
            <a:extLst>
              <a:ext uri="{FF2B5EF4-FFF2-40B4-BE49-F238E27FC236}">
                <a16:creationId xmlns:a16="http://schemas.microsoft.com/office/drawing/2014/main" id="{35442144-03CB-4184-A737-0B36331AAD48}"/>
              </a:ext>
            </a:extLst>
          </p:cNvPr>
          <p:cNvSpPr>
            <a:spLocks noGrp="1"/>
          </p:cNvSpPr>
          <p:nvPr>
            <p:ph idx="1"/>
          </p:nvPr>
        </p:nvSpPr>
        <p:spPr>
          <a:xfrm>
            <a:off x="365759" y="1828800"/>
            <a:ext cx="11457431" cy="4251960"/>
          </a:xfrm>
        </p:spPr>
        <p:txBody>
          <a:bodyPr/>
          <a:lstStyle/>
          <a:p>
            <a:pPr marL="742950" lvl="1" indent="-285750" algn="just">
              <a:buFont typeface="+mj-lt"/>
              <a:buAutoNum type="arabicPeriod"/>
            </a:pPr>
            <a:r>
              <a:rPr lang="en-US" sz="2400" b="0" i="0" dirty="0">
                <a:solidFill>
                  <a:srgbClr val="374151"/>
                </a:solidFill>
                <a:effectLst/>
              </a:rPr>
              <a:t>AWS </a:t>
            </a:r>
            <a:r>
              <a:rPr lang="en-US" sz="2400" b="0" i="0" dirty="0" err="1">
                <a:solidFill>
                  <a:srgbClr val="374151"/>
                </a:solidFill>
                <a:effectLst/>
              </a:rPr>
              <a:t>CodeCommit</a:t>
            </a:r>
            <a:r>
              <a:rPr lang="en-US" sz="2400" b="0" i="0" dirty="0">
                <a:solidFill>
                  <a:srgbClr val="374151"/>
                </a:solidFill>
                <a:effectLst/>
              </a:rPr>
              <a:t> is a fully managed source control service that enables secure and scalable hosting for private Git repositories.</a:t>
            </a:r>
          </a:p>
          <a:p>
            <a:pPr marL="742950" lvl="1" indent="-285750" algn="just">
              <a:buFont typeface="+mj-lt"/>
              <a:buAutoNum type="arabicPeriod"/>
            </a:pPr>
            <a:r>
              <a:rPr lang="en-US" sz="2400" b="0" i="0" dirty="0">
                <a:solidFill>
                  <a:srgbClr val="374151"/>
                </a:solidFill>
                <a:effectLst/>
              </a:rPr>
              <a:t>It provides a central repository for storing and managing your source code, allowing seamless collaboration among team members.</a:t>
            </a:r>
          </a:p>
          <a:p>
            <a:pPr marL="742950" lvl="1" indent="-285750" algn="just">
              <a:buFont typeface="+mj-lt"/>
              <a:buAutoNum type="arabicPeriod"/>
            </a:pPr>
            <a:r>
              <a:rPr lang="en-US" sz="2400" b="0" i="0" dirty="0" err="1">
                <a:solidFill>
                  <a:srgbClr val="374151"/>
                </a:solidFill>
                <a:effectLst/>
              </a:rPr>
              <a:t>CodeCommit</a:t>
            </a:r>
            <a:r>
              <a:rPr lang="en-US" sz="2400" b="0" i="0" dirty="0">
                <a:solidFill>
                  <a:srgbClr val="374151"/>
                </a:solidFill>
                <a:effectLst/>
              </a:rPr>
              <a:t> integrates with other AWS services and supports features like access control, branch-level permissions, and code reviews.</a:t>
            </a:r>
          </a:p>
          <a:p>
            <a:endParaRPr lang="en-IN" dirty="0"/>
          </a:p>
        </p:txBody>
      </p:sp>
    </p:spTree>
    <p:extLst>
      <p:ext uri="{BB962C8B-B14F-4D97-AF65-F5344CB8AC3E}">
        <p14:creationId xmlns:p14="http://schemas.microsoft.com/office/powerpoint/2010/main" val="164537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E180-A4D4-4FE5-A1C5-3F3FD393E4D1}"/>
              </a:ext>
            </a:extLst>
          </p:cNvPr>
          <p:cNvSpPr>
            <a:spLocks noGrp="1"/>
          </p:cNvSpPr>
          <p:nvPr>
            <p:ph type="title"/>
          </p:nvPr>
        </p:nvSpPr>
        <p:spPr/>
        <p:txBody>
          <a:bodyPr/>
          <a:lstStyle/>
          <a:p>
            <a:r>
              <a:rPr lang="en-US" i="0" dirty="0">
                <a:solidFill>
                  <a:srgbClr val="374151"/>
                </a:solidFill>
                <a:effectLst/>
              </a:rPr>
              <a:t>AWS </a:t>
            </a:r>
            <a:r>
              <a:rPr lang="en-US" i="0" dirty="0" err="1">
                <a:solidFill>
                  <a:srgbClr val="374151"/>
                </a:solidFill>
                <a:effectLst/>
              </a:rPr>
              <a:t>CodeBuild</a:t>
            </a:r>
            <a:r>
              <a:rPr lang="en-US" i="0" dirty="0">
                <a:solidFill>
                  <a:srgbClr val="374151"/>
                </a:solidFill>
                <a:effectLst/>
                <a:latin typeface="Söhne"/>
              </a:rPr>
              <a:t>:</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1B0CBC58-4650-41A3-863C-89D56B868463}"/>
              </a:ext>
            </a:extLst>
          </p:cNvPr>
          <p:cNvSpPr>
            <a:spLocks noGrp="1"/>
          </p:cNvSpPr>
          <p:nvPr>
            <p:ph idx="1"/>
          </p:nvPr>
        </p:nvSpPr>
        <p:spPr>
          <a:xfrm>
            <a:off x="365759" y="1828800"/>
            <a:ext cx="11457431" cy="4251960"/>
          </a:xfrm>
        </p:spPr>
        <p:txBody>
          <a:bodyPr/>
          <a:lstStyle/>
          <a:p>
            <a:pPr marL="742950" lvl="1" indent="-285750" algn="just">
              <a:buFont typeface="+mj-lt"/>
              <a:buAutoNum type="arabicPeriod"/>
            </a:pPr>
            <a:r>
              <a:rPr lang="en-US" sz="2400" b="0" i="0" dirty="0">
                <a:solidFill>
                  <a:srgbClr val="374151"/>
                </a:solidFill>
                <a:effectLst/>
              </a:rPr>
              <a:t>AWS </a:t>
            </a:r>
            <a:r>
              <a:rPr lang="en-US" sz="2400" b="0" i="0" dirty="0" err="1">
                <a:solidFill>
                  <a:srgbClr val="374151"/>
                </a:solidFill>
                <a:effectLst/>
              </a:rPr>
              <a:t>CodeBuild</a:t>
            </a:r>
            <a:r>
              <a:rPr lang="en-US" sz="2400" b="0" i="0" dirty="0">
                <a:solidFill>
                  <a:srgbClr val="374151"/>
                </a:solidFill>
                <a:effectLst/>
              </a:rPr>
              <a:t> is a fully managed build service that automates the compilation, testing, and packaging of source code into deployable artifacts.</a:t>
            </a:r>
          </a:p>
          <a:p>
            <a:pPr marL="742950" lvl="1" indent="-285750" algn="just">
              <a:buFont typeface="+mj-lt"/>
              <a:buAutoNum type="arabicPeriod"/>
            </a:pPr>
            <a:r>
              <a:rPr lang="en-US" sz="2400" b="0" i="0" dirty="0">
                <a:solidFill>
                  <a:srgbClr val="374151"/>
                </a:solidFill>
                <a:effectLst/>
              </a:rPr>
              <a:t>It eliminates the need for managing build infrastructure, automatically scaling compute resources based on your build requirements.</a:t>
            </a:r>
          </a:p>
          <a:p>
            <a:pPr marL="742950" lvl="1" indent="-285750" algn="just">
              <a:buFont typeface="+mj-lt"/>
              <a:buAutoNum type="arabicPeriod"/>
            </a:pPr>
            <a:r>
              <a:rPr lang="en-US" sz="2400" b="0" i="0" dirty="0" err="1">
                <a:solidFill>
                  <a:srgbClr val="374151"/>
                </a:solidFill>
                <a:effectLst/>
              </a:rPr>
              <a:t>CodeBuild</a:t>
            </a:r>
            <a:r>
              <a:rPr lang="en-US" sz="2400" b="0" i="0" dirty="0">
                <a:solidFill>
                  <a:srgbClr val="374151"/>
                </a:solidFill>
                <a:effectLst/>
              </a:rPr>
              <a:t> supports a wide range of programming languages, build tools, and third-party integrations, providing flexibility and customization options</a:t>
            </a:r>
            <a:r>
              <a:rPr lang="en-US" b="0" i="0" dirty="0">
                <a:solidFill>
                  <a:srgbClr val="374151"/>
                </a:solidFill>
                <a:effectLst/>
                <a:latin typeface="Söhne"/>
              </a:rPr>
              <a:t>.</a:t>
            </a:r>
          </a:p>
          <a:p>
            <a:endParaRPr lang="en-IN" dirty="0"/>
          </a:p>
        </p:txBody>
      </p:sp>
    </p:spTree>
    <p:extLst>
      <p:ext uri="{BB962C8B-B14F-4D97-AF65-F5344CB8AC3E}">
        <p14:creationId xmlns:p14="http://schemas.microsoft.com/office/powerpoint/2010/main" val="259121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76B4-824F-42EC-BD51-0BBBE16BCD25}"/>
              </a:ext>
            </a:extLst>
          </p:cNvPr>
          <p:cNvSpPr>
            <a:spLocks noGrp="1"/>
          </p:cNvSpPr>
          <p:nvPr>
            <p:ph type="title"/>
          </p:nvPr>
        </p:nvSpPr>
        <p:spPr>
          <a:xfrm>
            <a:off x="365760" y="346710"/>
            <a:ext cx="11457432" cy="914400"/>
          </a:xfrm>
        </p:spPr>
        <p:txBody>
          <a:bodyPr/>
          <a:lstStyle/>
          <a:p>
            <a:r>
              <a:rPr lang="en-US" i="0" dirty="0">
                <a:solidFill>
                  <a:srgbClr val="374151"/>
                </a:solidFill>
                <a:effectLst/>
              </a:rPr>
              <a:t>AWS </a:t>
            </a:r>
            <a:r>
              <a:rPr lang="en-US" i="0" dirty="0" err="1">
                <a:solidFill>
                  <a:srgbClr val="374151"/>
                </a:solidFill>
                <a:effectLst/>
              </a:rPr>
              <a:t>CodeDeploy</a:t>
            </a:r>
            <a:r>
              <a:rPr lang="en-US" i="0" dirty="0">
                <a:solidFill>
                  <a:srgbClr val="374151"/>
                </a:solidFill>
                <a:effectLst/>
              </a:rPr>
              <a:t>:</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E89EE7FB-F2FF-42E9-A9B7-975B455B0219}"/>
              </a:ext>
            </a:extLst>
          </p:cNvPr>
          <p:cNvSpPr>
            <a:spLocks noGrp="1"/>
          </p:cNvSpPr>
          <p:nvPr>
            <p:ph idx="1"/>
          </p:nvPr>
        </p:nvSpPr>
        <p:spPr>
          <a:xfrm>
            <a:off x="365758" y="1828800"/>
            <a:ext cx="11457431" cy="4251960"/>
          </a:xfrm>
        </p:spPr>
        <p:txBody>
          <a:bodyPr/>
          <a:lstStyle/>
          <a:p>
            <a:pPr marL="742950" lvl="1" indent="-285750" algn="just">
              <a:buFont typeface="+mj-lt"/>
              <a:buAutoNum type="arabicPeriod"/>
            </a:pPr>
            <a:r>
              <a:rPr lang="en-US" sz="2400" b="0" i="0" dirty="0">
                <a:solidFill>
                  <a:srgbClr val="374151"/>
                </a:solidFill>
                <a:effectLst/>
              </a:rPr>
              <a:t>AWS </a:t>
            </a:r>
            <a:r>
              <a:rPr lang="en-US" sz="2400" b="0" i="0" dirty="0" err="1">
                <a:solidFill>
                  <a:srgbClr val="374151"/>
                </a:solidFill>
                <a:effectLst/>
              </a:rPr>
              <a:t>CodeDeploy</a:t>
            </a:r>
            <a:r>
              <a:rPr lang="en-US" sz="2400" b="0" i="0" dirty="0">
                <a:solidFill>
                  <a:srgbClr val="374151"/>
                </a:solidFill>
                <a:effectLst/>
              </a:rPr>
              <a:t> is a deployment service that automates the process of deploying applications to different compute resources.</a:t>
            </a:r>
          </a:p>
          <a:p>
            <a:pPr marL="742950" lvl="1" indent="-285750" algn="just">
              <a:buFont typeface="+mj-lt"/>
              <a:buAutoNum type="arabicPeriod"/>
            </a:pPr>
            <a:r>
              <a:rPr lang="en-US" sz="2400" b="0" i="0" dirty="0">
                <a:solidFill>
                  <a:srgbClr val="374151"/>
                </a:solidFill>
                <a:effectLst/>
              </a:rPr>
              <a:t>It enables consistent and reliable application deployments across various environments, such as Amazon EC2 instances, AWS Lambda functions, and on-premises servers.</a:t>
            </a:r>
          </a:p>
          <a:p>
            <a:pPr marL="742950" lvl="1" indent="-285750" algn="just">
              <a:buFont typeface="+mj-lt"/>
              <a:buAutoNum type="arabicPeriod"/>
            </a:pPr>
            <a:r>
              <a:rPr lang="en-US" sz="2400" b="0" i="0" dirty="0" err="1">
                <a:solidFill>
                  <a:srgbClr val="374151"/>
                </a:solidFill>
                <a:effectLst/>
              </a:rPr>
              <a:t>CodeDeploy</a:t>
            </a:r>
            <a:r>
              <a:rPr lang="en-US" sz="2400" b="0" i="0" dirty="0">
                <a:solidFill>
                  <a:srgbClr val="374151"/>
                </a:solidFill>
                <a:effectLst/>
              </a:rPr>
              <a:t> offers features like rolling deployments, blue-green deployments, and automatic rollback capabilities, ensuring smooth and error-free releases.</a:t>
            </a:r>
          </a:p>
          <a:p>
            <a:endParaRPr lang="en-IN" dirty="0"/>
          </a:p>
        </p:txBody>
      </p:sp>
    </p:spTree>
    <p:extLst>
      <p:ext uri="{BB962C8B-B14F-4D97-AF65-F5344CB8AC3E}">
        <p14:creationId xmlns:p14="http://schemas.microsoft.com/office/powerpoint/2010/main" val="102000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460F-B3C2-4EFA-8AFE-45307534AC1D}"/>
              </a:ext>
            </a:extLst>
          </p:cNvPr>
          <p:cNvSpPr>
            <a:spLocks noGrp="1"/>
          </p:cNvSpPr>
          <p:nvPr>
            <p:ph type="title"/>
          </p:nvPr>
        </p:nvSpPr>
        <p:spPr/>
        <p:txBody>
          <a:bodyPr/>
          <a:lstStyle/>
          <a:p>
            <a:r>
              <a:rPr lang="en-US" i="0" dirty="0">
                <a:effectLst/>
              </a:rPr>
              <a:t>AWS </a:t>
            </a:r>
            <a:r>
              <a:rPr lang="en-US" i="0" dirty="0" err="1">
                <a:effectLst/>
              </a:rPr>
              <a:t>CodePipeline</a:t>
            </a:r>
            <a:r>
              <a:rPr lang="en-US" i="0" dirty="0">
                <a:effectLst/>
              </a:rPr>
              <a:t>:</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5BCF2536-9197-4641-892F-18CEA6770FEE}"/>
              </a:ext>
            </a:extLst>
          </p:cNvPr>
          <p:cNvSpPr>
            <a:spLocks noGrp="1"/>
          </p:cNvSpPr>
          <p:nvPr>
            <p:ph idx="1"/>
          </p:nvPr>
        </p:nvSpPr>
        <p:spPr>
          <a:xfrm>
            <a:off x="365759" y="1828800"/>
            <a:ext cx="11457431" cy="4251960"/>
          </a:xfrm>
        </p:spPr>
        <p:txBody>
          <a:bodyPr/>
          <a:lstStyle/>
          <a:p>
            <a:pPr marL="742950" lvl="1" indent="-285750" algn="just">
              <a:buFont typeface="+mj-lt"/>
              <a:buAutoNum type="arabicPeriod"/>
            </a:pPr>
            <a:r>
              <a:rPr lang="en-US" sz="2400" b="0" i="0" dirty="0">
                <a:solidFill>
                  <a:srgbClr val="374151"/>
                </a:solidFill>
                <a:effectLst/>
              </a:rPr>
              <a:t>AWS </a:t>
            </a:r>
            <a:r>
              <a:rPr lang="en-US" sz="2400" b="0" i="0" dirty="0" err="1">
                <a:solidFill>
                  <a:srgbClr val="374151"/>
                </a:solidFill>
                <a:effectLst/>
              </a:rPr>
              <a:t>CodePipeline</a:t>
            </a:r>
            <a:r>
              <a:rPr lang="en-US" sz="2400" b="0" i="0" dirty="0">
                <a:solidFill>
                  <a:srgbClr val="374151"/>
                </a:solidFill>
                <a:effectLst/>
              </a:rPr>
              <a:t> is a fully managed continuous integration and continuous delivery (CI/CD) service.</a:t>
            </a:r>
          </a:p>
          <a:p>
            <a:pPr marL="742950" lvl="1" indent="-285750" algn="just">
              <a:buFont typeface="+mj-lt"/>
              <a:buAutoNum type="arabicPeriod"/>
            </a:pPr>
            <a:r>
              <a:rPr lang="en-US" sz="2400" b="0" i="0" dirty="0">
                <a:solidFill>
                  <a:srgbClr val="374151"/>
                </a:solidFill>
                <a:effectLst/>
              </a:rPr>
              <a:t>It allows you to create and manage end-to-end software release pipelines, automating the build, test, and deployment processes.</a:t>
            </a:r>
          </a:p>
          <a:p>
            <a:pPr marL="742950" lvl="1" indent="-285750" algn="just">
              <a:buFont typeface="+mj-lt"/>
              <a:buAutoNum type="arabicPeriod"/>
            </a:pPr>
            <a:r>
              <a:rPr lang="en-US" sz="2400" b="0" i="0" dirty="0" err="1">
                <a:solidFill>
                  <a:srgbClr val="374151"/>
                </a:solidFill>
                <a:effectLst/>
              </a:rPr>
              <a:t>CodePipeline</a:t>
            </a:r>
            <a:r>
              <a:rPr lang="en-US" sz="2400" b="0" i="0" dirty="0">
                <a:solidFill>
                  <a:srgbClr val="374151"/>
                </a:solidFill>
                <a:effectLst/>
              </a:rPr>
              <a:t> integrates with </a:t>
            </a:r>
            <a:r>
              <a:rPr lang="en-US" sz="2400" b="0" i="0" dirty="0" err="1">
                <a:solidFill>
                  <a:srgbClr val="374151"/>
                </a:solidFill>
                <a:effectLst/>
              </a:rPr>
              <a:t>CodeCommit</a:t>
            </a:r>
            <a:r>
              <a:rPr lang="en-US" sz="2400" b="0" i="0" dirty="0">
                <a:solidFill>
                  <a:srgbClr val="374151"/>
                </a:solidFill>
                <a:effectLst/>
              </a:rPr>
              <a:t>, </a:t>
            </a:r>
            <a:r>
              <a:rPr lang="en-US" sz="2400" b="0" i="0" dirty="0" err="1">
                <a:solidFill>
                  <a:srgbClr val="374151"/>
                </a:solidFill>
                <a:effectLst/>
              </a:rPr>
              <a:t>CodeBuild</a:t>
            </a:r>
            <a:r>
              <a:rPr lang="en-US" sz="2400" b="0" i="0" dirty="0">
                <a:solidFill>
                  <a:srgbClr val="374151"/>
                </a:solidFill>
                <a:effectLst/>
              </a:rPr>
              <a:t>, </a:t>
            </a:r>
            <a:r>
              <a:rPr lang="en-US" sz="2400" b="0" i="0" dirty="0" err="1">
                <a:solidFill>
                  <a:srgbClr val="374151"/>
                </a:solidFill>
                <a:effectLst/>
              </a:rPr>
              <a:t>CodeDeploy</a:t>
            </a:r>
            <a:r>
              <a:rPr lang="en-US" sz="2400" b="0" i="0" dirty="0">
                <a:solidFill>
                  <a:srgbClr val="374151"/>
                </a:solidFill>
                <a:effectLst/>
              </a:rPr>
              <a:t>, and other tools, enabling you to define flexible and customizable workflows for your CI/CD needs.</a:t>
            </a:r>
          </a:p>
          <a:p>
            <a:endParaRPr lang="en-IN" dirty="0"/>
          </a:p>
        </p:txBody>
      </p:sp>
    </p:spTree>
    <p:extLst>
      <p:ext uri="{BB962C8B-B14F-4D97-AF65-F5344CB8AC3E}">
        <p14:creationId xmlns:p14="http://schemas.microsoft.com/office/powerpoint/2010/main" val="13861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5459-F889-40A8-BFC2-973357D8A7BD}"/>
              </a:ext>
            </a:extLst>
          </p:cNvPr>
          <p:cNvSpPr>
            <a:spLocks noGrp="1"/>
          </p:cNvSpPr>
          <p:nvPr>
            <p:ph type="title"/>
          </p:nvPr>
        </p:nvSpPr>
        <p:spPr/>
        <p:txBody>
          <a:bodyPr/>
          <a:lstStyle/>
          <a:p>
            <a:r>
              <a:rPr lang="en-US" i="0" dirty="0">
                <a:solidFill>
                  <a:srgbClr val="292929"/>
                </a:solidFill>
                <a:effectLst/>
              </a:rPr>
              <a:t>steps to create a AWS Code pipeline</a:t>
            </a:r>
            <a:endParaRPr lang="en-IN" dirty="0"/>
          </a:p>
        </p:txBody>
      </p:sp>
      <p:sp>
        <p:nvSpPr>
          <p:cNvPr id="3" name="Content Placeholder 2">
            <a:extLst>
              <a:ext uri="{FF2B5EF4-FFF2-40B4-BE49-F238E27FC236}">
                <a16:creationId xmlns:a16="http://schemas.microsoft.com/office/drawing/2014/main" id="{52F5960D-F73C-4EB3-A207-BAABE8700E05}"/>
              </a:ext>
            </a:extLst>
          </p:cNvPr>
          <p:cNvSpPr>
            <a:spLocks noGrp="1"/>
          </p:cNvSpPr>
          <p:nvPr>
            <p:ph idx="1"/>
          </p:nvPr>
        </p:nvSpPr>
        <p:spPr>
          <a:xfrm>
            <a:off x="365760" y="1828800"/>
            <a:ext cx="9902190" cy="4251960"/>
          </a:xfrm>
        </p:spPr>
        <p:txBody>
          <a:bodyPr/>
          <a:lstStyle/>
          <a:p>
            <a:pPr algn="l">
              <a:buFont typeface="Arial" panose="020B0604020202020204" pitchFamily="34" charset="0"/>
              <a:buChar char="•"/>
            </a:pPr>
            <a:r>
              <a:rPr lang="en-US" sz="2400" b="0" i="0" dirty="0">
                <a:solidFill>
                  <a:srgbClr val="292929"/>
                </a:solidFill>
                <a:effectLst/>
              </a:rPr>
              <a:t>Step#1: Create a Code Commit Repository</a:t>
            </a:r>
          </a:p>
          <a:p>
            <a:pPr algn="l">
              <a:buFont typeface="Arial" panose="020B0604020202020204" pitchFamily="34" charset="0"/>
              <a:buChar char="•"/>
            </a:pPr>
            <a:r>
              <a:rPr lang="en-US" sz="2400" b="0" i="0" dirty="0">
                <a:solidFill>
                  <a:srgbClr val="292929"/>
                </a:solidFill>
                <a:effectLst/>
              </a:rPr>
              <a:t>Step#2: Create Code Build</a:t>
            </a:r>
          </a:p>
          <a:p>
            <a:pPr algn="l">
              <a:buFont typeface="Arial" panose="020B0604020202020204" pitchFamily="34" charset="0"/>
              <a:buChar char="•"/>
            </a:pPr>
            <a:r>
              <a:rPr lang="en-US" sz="2400" b="0" i="0" dirty="0">
                <a:solidFill>
                  <a:srgbClr val="292929"/>
                </a:solidFill>
                <a:effectLst/>
              </a:rPr>
              <a:t>Step#3: Create Beanstalk App</a:t>
            </a:r>
          </a:p>
          <a:p>
            <a:pPr algn="l">
              <a:buFont typeface="Arial" panose="020B0604020202020204" pitchFamily="34" charset="0"/>
              <a:buChar char="•"/>
            </a:pPr>
            <a:r>
              <a:rPr lang="en-US" sz="2400" b="0" i="0" dirty="0">
                <a:solidFill>
                  <a:srgbClr val="292929"/>
                </a:solidFill>
                <a:effectLst/>
              </a:rPr>
              <a:t>Step#4: Create Code Pipeline</a:t>
            </a:r>
          </a:p>
          <a:p>
            <a:pPr algn="l">
              <a:buFont typeface="Arial" panose="020B0604020202020204" pitchFamily="34" charset="0"/>
              <a:buChar char="•"/>
            </a:pPr>
            <a:r>
              <a:rPr lang="en-US" sz="2400" b="0" i="0" dirty="0">
                <a:solidFill>
                  <a:srgbClr val="292929"/>
                </a:solidFill>
                <a:effectLst/>
              </a:rPr>
              <a:t>Step#5: Create Code Deploy</a:t>
            </a:r>
          </a:p>
          <a:p>
            <a:endParaRPr lang="en-IN" dirty="0"/>
          </a:p>
        </p:txBody>
      </p:sp>
    </p:spTree>
    <p:extLst>
      <p:ext uri="{BB962C8B-B14F-4D97-AF65-F5344CB8AC3E}">
        <p14:creationId xmlns:p14="http://schemas.microsoft.com/office/powerpoint/2010/main" val="257886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552-CCF6-492F-B22F-271AD5558FE3}"/>
              </a:ext>
            </a:extLst>
          </p:cNvPr>
          <p:cNvSpPr>
            <a:spLocks noGrp="1"/>
          </p:cNvSpPr>
          <p:nvPr>
            <p:ph type="title"/>
          </p:nvPr>
        </p:nvSpPr>
        <p:spPr/>
        <p:txBody>
          <a:bodyPr/>
          <a:lstStyle/>
          <a:p>
            <a:r>
              <a:rPr lang="en-US" dirty="0"/>
              <a:t>Integration flow</a:t>
            </a:r>
            <a:endParaRPr lang="en-IN" dirty="0"/>
          </a:p>
        </p:txBody>
      </p:sp>
      <p:pic>
        <p:nvPicPr>
          <p:cNvPr id="5" name="Content Placeholder 4" descr="A picture containing cartoon, text&#10;&#10;Description automatically generated">
            <a:extLst>
              <a:ext uri="{FF2B5EF4-FFF2-40B4-BE49-F238E27FC236}">
                <a16:creationId xmlns:a16="http://schemas.microsoft.com/office/drawing/2014/main" id="{607D363B-424D-4237-B152-5B2F7C6D7333}"/>
              </a:ext>
            </a:extLst>
          </p:cNvPr>
          <p:cNvPicPr>
            <a:picLocks noGrp="1" noChangeAspect="1"/>
          </p:cNvPicPr>
          <p:nvPr>
            <p:ph idx="1"/>
          </p:nvPr>
        </p:nvPicPr>
        <p:blipFill>
          <a:blip r:embed="rId2"/>
          <a:stretch>
            <a:fillRect/>
          </a:stretch>
        </p:blipFill>
        <p:spPr>
          <a:xfrm>
            <a:off x="1706642" y="923925"/>
            <a:ext cx="7975440" cy="4251325"/>
          </a:xfrm>
        </p:spPr>
      </p:pic>
    </p:spTree>
    <p:extLst>
      <p:ext uri="{BB962C8B-B14F-4D97-AF65-F5344CB8AC3E}">
        <p14:creationId xmlns:p14="http://schemas.microsoft.com/office/powerpoint/2010/main" val="15321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artoon, text, diagram&#10;&#10;Description automatically generated">
            <a:extLst>
              <a:ext uri="{FF2B5EF4-FFF2-40B4-BE49-F238E27FC236}">
                <a16:creationId xmlns:a16="http://schemas.microsoft.com/office/drawing/2014/main" id="{E54617F6-8521-409A-B005-2E38F01BBEEE}"/>
              </a:ext>
            </a:extLst>
          </p:cNvPr>
          <p:cNvPicPr>
            <a:picLocks noGrp="1" noChangeAspect="1"/>
          </p:cNvPicPr>
          <p:nvPr>
            <p:ph idx="1"/>
          </p:nvPr>
        </p:nvPicPr>
        <p:blipFill>
          <a:blip r:embed="rId2"/>
          <a:stretch>
            <a:fillRect/>
          </a:stretch>
        </p:blipFill>
        <p:spPr>
          <a:xfrm>
            <a:off x="580883" y="912812"/>
            <a:ext cx="10665109" cy="4251325"/>
          </a:xfrm>
        </p:spPr>
      </p:pic>
    </p:spTree>
    <p:extLst>
      <p:ext uri="{BB962C8B-B14F-4D97-AF65-F5344CB8AC3E}">
        <p14:creationId xmlns:p14="http://schemas.microsoft.com/office/powerpoint/2010/main" val="206659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98a56c3-4fac-48a4-97a5-f5649e1f76a0">
      <UserInfo>
        <DisplayName>Lucas Warren(UST,US)</DisplayName>
        <AccountId>17221</AccountId>
        <AccountType/>
      </UserInfo>
    </SharedWithUsers>
  </documentManagement>
</p:properties>
</file>

<file path=customXml/itemProps1.xml><?xml version="1.0" encoding="utf-8"?>
<ds:datastoreItem xmlns:ds="http://schemas.openxmlformats.org/officeDocument/2006/customXml" ds:itemID="{3EE42335-2FB1-4DA9-B386-1BE620BC5545}"/>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http://purl.org/dc/elements/1.1/"/>
    <ds:schemaRef ds:uri="http://schemas.microsoft.com/office/2006/metadata/properties"/>
    <ds:schemaRef ds:uri="http://purl.org/dc/terms/"/>
    <ds:schemaRef ds:uri="3f1b19a1-ec80-4ead-b989-6245eb278180"/>
    <ds:schemaRef ds:uri="http://schemas.openxmlformats.org/package/2006/metadata/core-properties"/>
    <ds:schemaRef ds:uri="http://schemas.microsoft.com/office/2006/documentManagement/types"/>
    <ds:schemaRef ds:uri="047a4bc9-86f8-4752-a3f5-d332bda031f5"/>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614</TotalTime>
  <Words>401</Words>
  <Application>Microsoft Office PowerPoint</Application>
  <PresentationFormat>Widescreen</PresentationFormat>
  <Paragraphs>37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AmazonEmberBold</vt:lpstr>
      <vt:lpstr>Arial</vt:lpstr>
      <vt:lpstr>Calibri</vt:lpstr>
      <vt:lpstr>Söhne</vt:lpstr>
      <vt:lpstr>source-serif-pro</vt:lpstr>
      <vt:lpstr>UST</vt:lpstr>
      <vt:lpstr>AWS CodeCommit, AWS CodeBuild, AWS CodeDeploy, and AWS CodePipeline </vt:lpstr>
      <vt:lpstr>AWS Developer Tools</vt:lpstr>
      <vt:lpstr>AWS CodeCommit: </vt:lpstr>
      <vt:lpstr>AWS CodeBuild: </vt:lpstr>
      <vt:lpstr>AWS CodeDeploy: </vt:lpstr>
      <vt:lpstr>AWS CodePipeline: </vt:lpstr>
      <vt:lpstr>steps to create a AWS Code pipeline</vt:lpstr>
      <vt:lpstr>Integration flow</vt:lpstr>
      <vt:lpstr>PowerPoint Presentation</vt:lpstr>
      <vt:lpstr>PowerPoint Presentation</vt:lpstr>
      <vt:lpstr>Benefits </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Sona Sudhakaran(UST,IN)</cp:lastModifiedBy>
  <cp:revision>21</cp:revision>
  <cp:lastPrinted>2019-10-06T00:46:52Z</cp:lastPrinted>
  <dcterms:created xsi:type="dcterms:W3CDTF">2020-12-03T20:34:18Z</dcterms:created>
  <dcterms:modified xsi:type="dcterms:W3CDTF">2023-06-09T11:02:11Z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y fmtid="{D5CDD505-2E9C-101B-9397-08002B2CF9AE}" pid="3" name="MediaServiceImageTags">
    <vt:lpwstr/>
  </property>
</Properties>
</file>